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545" r:id="rId3"/>
    <p:sldId id="531" r:id="rId4"/>
    <p:sldId id="544" r:id="rId5"/>
    <p:sldId id="533" r:id="rId6"/>
    <p:sldId id="536" r:id="rId7"/>
    <p:sldId id="535" r:id="rId8"/>
    <p:sldId id="534" r:id="rId9"/>
    <p:sldId id="537" r:id="rId10"/>
    <p:sldId id="538" r:id="rId11"/>
    <p:sldId id="539" r:id="rId12"/>
    <p:sldId id="540" r:id="rId13"/>
    <p:sldId id="462" r:id="rId14"/>
    <p:sldId id="543" r:id="rId15"/>
    <p:sldId id="464" r:id="rId16"/>
    <p:sldId id="465" r:id="rId17"/>
    <p:sldId id="466" r:id="rId18"/>
    <p:sldId id="467" r:id="rId19"/>
    <p:sldId id="468" r:id="rId20"/>
    <p:sldId id="541" r:id="rId21"/>
    <p:sldId id="470" r:id="rId22"/>
    <p:sldId id="487" r:id="rId23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  <p15:guide id="4" orient="horz" pos="3067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87" userDrawn="1">
          <p15:clr>
            <a:srgbClr val="A4A3A4"/>
          </p15:clr>
        </p15:guide>
        <p15:guide id="8" pos="5473" userDrawn="1">
          <p15:clr>
            <a:srgbClr val="A4A3A4"/>
          </p15:clr>
        </p15:guide>
        <p15:guide id="9" pos="611" userDrawn="1">
          <p15:clr>
            <a:srgbClr val="A4A3A4"/>
          </p15:clr>
        </p15:guide>
        <p15:guide id="10" pos="2154" userDrawn="1">
          <p15:clr>
            <a:srgbClr val="A4A3A4"/>
          </p15:clr>
        </p15:guide>
        <p15:guide id="11" pos="230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DDDDDD"/>
    <a:srgbClr val="339966"/>
    <a:srgbClr val="FFFF66"/>
    <a:srgbClr val="0000FF"/>
    <a:srgbClr val="FFFFCC"/>
    <a:srgbClr val="FFFFFF"/>
    <a:srgbClr val="3333CC"/>
    <a:srgbClr val="6600CC"/>
    <a:srgbClr val="8696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233" autoAdjust="0"/>
    <p:restoredTop sz="94660"/>
  </p:normalViewPr>
  <p:slideViewPr>
    <p:cSldViewPr>
      <p:cViewPr>
        <p:scale>
          <a:sx n="100" d="100"/>
          <a:sy n="100" d="100"/>
        </p:scale>
        <p:origin x="-762" y="-270"/>
      </p:cViewPr>
      <p:guideLst>
        <p:guide orient="horz" pos="2160"/>
        <p:guide orient="horz" pos="3884"/>
        <p:guide orient="horz" pos="432"/>
        <p:guide orient="horz" pos="3067"/>
        <p:guide orient="horz" pos="3430"/>
        <p:guide pos="2880"/>
        <p:guide pos="287"/>
        <p:guide pos="5473"/>
        <p:guide pos="611"/>
        <p:guide pos="215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160"/>
        <p:guide orient="horz" pos="2141"/>
        <p:guide pos="2880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pl-PL" smtClean="0"/>
              <a:pPr/>
              <a:t>2016-09-10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pl-PL" smtClean="0"/>
              <a:pPr/>
              <a:t>2016-09-10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l-PL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pl-PL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46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7D5160-2FA7-4B73-8BA7-10FC181B2DA9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22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64454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68913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19694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81500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5458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19603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48559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32980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4434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56172" y="3"/>
            <a:ext cx="5487829" cy="68580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6129" y="685804"/>
            <a:ext cx="2972574" cy="4724399"/>
          </a:xfrm>
        </p:spPr>
        <p:txBody>
          <a:bodyPr>
            <a:normAutofit/>
          </a:bodyPr>
          <a:lstStyle>
            <a:lvl1pPr>
              <a:defRPr sz="270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0D68-C8E7-48C8-990E-063668B057F2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F581-D8D6-471A-96F7-C90BABF81E08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17629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16070" y="685800"/>
            <a:ext cx="971804" cy="5486400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6129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FB-C42D-4711-A9A3-34B91BB6D80D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85005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A70-097D-4226-903F-BB4B5EB3F096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13786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130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2701" b="0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3C8-ABF1-479D-86BB-243DF89A326A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2251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70613" y="685800"/>
            <a:ext cx="3772883" cy="4191000"/>
          </a:xfr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14992" y="685800"/>
            <a:ext cx="3772882" cy="4191000"/>
          </a:xfr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884D-33D9-4C0A-AF06-0291BD802315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89701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70501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70501" y="1676400"/>
            <a:ext cx="3772883" cy="320040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14990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13799" y="1676400"/>
            <a:ext cx="3772883" cy="320040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2D6B-1ADC-49B2-BDA6-479D69FD5603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5130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C67-3807-411E-9F2E-1AD719498739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1344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4441-C023-4354-A9D2-E0A6754A2ACF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91031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2026" b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>
            <a:normAutofit/>
          </a:bodyPr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25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023D-5FC1-4112-9281-72409F0939D7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23472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2026" b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57363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EC7-D40D-45ED-89F9-1440A853751F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35204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58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70612" y="685803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8C8C8C"/>
                </a:solidFill>
              </a:defRPr>
            </a:lvl1pPr>
          </a:lstStyle>
          <a:p>
            <a:fld id="{0F15A2F2-A895-4009-BFEB-D8FA66A49F8A}" type="datetime1">
              <a:rPr lang="pl-PL" noProof="0" smtClean="0"/>
              <a:pPr/>
              <a:t>2016-09-10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8C8C8C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514487" rtl="0" eaLnBrk="1" latinLnBrk="0" hangingPunct="1">
        <a:lnSpc>
          <a:spcPct val="80000"/>
        </a:lnSpc>
        <a:spcBef>
          <a:spcPct val="0"/>
        </a:spcBef>
        <a:buNone/>
        <a:defRPr sz="2026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622" indent="-128622" algn="l" defTabSz="514487" rtl="0" eaLnBrk="1" latinLnBrk="0" hangingPunct="1">
        <a:lnSpc>
          <a:spcPct val="90000"/>
        </a:lnSpc>
        <a:spcBef>
          <a:spcPts val="1013"/>
        </a:spcBef>
        <a:buClr>
          <a:schemeClr val="tx1"/>
        </a:buClr>
        <a:buSzPct val="80000"/>
        <a:buFont typeface="Arial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46565" indent="-160778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1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76876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92960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09045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2513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1214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7299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29.jpeg"/><Relationship Id="rId4" Type="http://schemas.openxmlformats.org/officeDocument/2006/relationships/image" Target="../media/image4.pn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m.rauba@pb.edu.pl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e.zapora@pb.edu.p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45.jpeg"/><Relationship Id="rId10" Type="http://schemas.openxmlformats.org/officeDocument/2006/relationships/hyperlink" Target="mailto:m.stocki@pb.edu.pl" TargetMode="External"/><Relationship Id="rId4" Type="http://schemas.openxmlformats.org/officeDocument/2006/relationships/image" Target="../media/image44.jpeg"/><Relationship Id="rId9" Type="http://schemas.openxmlformats.org/officeDocument/2006/relationships/hyperlink" Target="mailto:h.chomutowska@pb.edu.p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smtClean="0"/>
              <a:pPr/>
              <a:t>1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451"/>
            <a:ext cx="9144000" cy="68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38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9144000" cy="5516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8675688" y="3933825"/>
            <a:ext cx="457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pl-PL"/>
          </a:p>
        </p:txBody>
      </p:sp>
      <p:sp>
        <p:nvSpPr>
          <p:cNvPr id="28677" name="Prostokąt 6"/>
          <p:cNvSpPr>
            <a:spLocks noChangeArrowheads="1"/>
          </p:cNvSpPr>
          <p:nvPr/>
        </p:nvSpPr>
        <p:spPr bwMode="auto">
          <a:xfrm>
            <a:off x="395288" y="404813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Faculty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 of Management</a:t>
            </a:r>
          </a:p>
          <a:p>
            <a:pPr algn="l"/>
            <a:r>
              <a:rPr lang="en-GB" altLang="pl-PL" sz="2400" b="1" dirty="0" smtClean="0">
                <a:latin typeface="Calibri" pitchFamily="34" charset="0"/>
              </a:rPr>
              <a:t>MAIN </a:t>
            </a:r>
            <a:r>
              <a:rPr lang="en-GB" altLang="pl-PL" sz="2400" b="1" dirty="0">
                <a:latin typeface="Calibri" pitchFamily="34" charset="0"/>
              </a:rPr>
              <a:t>RESEARCH AREAS:</a:t>
            </a:r>
            <a:r>
              <a:rPr lang="en-GB" altLang="pl-PL" sz="2400" dirty="0">
                <a:latin typeface="Calibri" pitchFamily="34" charset="0"/>
              </a:rPr>
              <a:t/>
            </a:r>
            <a:br>
              <a:rPr lang="en-GB" altLang="pl-PL" sz="2400" dirty="0">
                <a:latin typeface="Calibri" pitchFamily="34" charset="0"/>
              </a:rPr>
            </a:br>
            <a:endParaRPr lang="en-GB" altLang="pl-PL" sz="2400" dirty="0">
              <a:latin typeface="Calibri" pitchFamily="34" charset="0"/>
            </a:endParaRPr>
          </a:p>
        </p:txBody>
      </p:sp>
      <p:sp>
        <p:nvSpPr>
          <p:cNvPr id="28678" name="Rectangle 9"/>
          <p:cNvSpPr>
            <a:spLocks/>
          </p:cNvSpPr>
          <p:nvPr/>
        </p:nvSpPr>
        <p:spPr bwMode="auto">
          <a:xfrm>
            <a:off x="395288" y="1052513"/>
            <a:ext cx="4248720" cy="39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l" eaLnBrk="0" hangingPunct="0">
              <a:spcBef>
                <a:spcPts val="300"/>
              </a:spcBef>
              <a:buClr>
                <a:srgbClr val="6BB1C9"/>
              </a:buClr>
              <a:buFont typeface="Georgia" pitchFamily="18" charset="0"/>
              <a:buChar char="•"/>
            </a:pPr>
            <a:endParaRPr lang="pl-PL" altLang="pl-PL" sz="1500" dirty="0" smtClean="0"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488668"/>
            <a:ext cx="3040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employed </a:t>
            </a:r>
            <a:r>
              <a:rPr lang="pl-PL" sz="1400" b="1" i="1" dirty="0" smtClean="0"/>
              <a:t>74</a:t>
            </a:r>
            <a:r>
              <a:rPr lang="en-US" sz="1400" b="1" i="1" dirty="0" smtClean="0"/>
              <a:t>doctors and </a:t>
            </a:r>
            <a:r>
              <a:rPr lang="pl-PL" sz="1400" b="1" i="1" dirty="0" smtClean="0"/>
              <a:t>27</a:t>
            </a:r>
            <a:r>
              <a:rPr lang="en-US" sz="1400" b="1" i="1" dirty="0" smtClean="0"/>
              <a:t> professors</a:t>
            </a:r>
            <a:endParaRPr lang="pl-PL" sz="14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1733316"/>
            <a:ext cx="8136904" cy="263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Entrepreneurship – Cooperation – Cross-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borderness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Modern methods of manufacturing and logistics management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Technical, economic and environmental aspects of innovations in industry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 Asset and liability management in business entities and public sector entities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5. Methods of solving modern problems in organisation management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6. Management of regional and local development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7. New trends in tourism management in the region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9144000" cy="550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748" name="Prostokąt 6"/>
          <p:cNvSpPr>
            <a:spLocks noChangeArrowheads="1"/>
          </p:cNvSpPr>
          <p:nvPr/>
        </p:nvSpPr>
        <p:spPr bwMode="auto">
          <a:xfrm>
            <a:off x="395288" y="620713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Faculty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of </a:t>
            </a:r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Forestry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in Hajnówka</a:t>
            </a:r>
          </a:p>
          <a:p>
            <a:pPr algn="l"/>
            <a:r>
              <a:rPr lang="en-GB" altLang="pl-PL" sz="2400" b="1" dirty="0" smtClean="0">
                <a:cs typeface="Arial" pitchFamily="34" charset="0"/>
              </a:rPr>
              <a:t>MAIN </a:t>
            </a:r>
            <a:r>
              <a:rPr lang="en-GB" altLang="pl-PL" sz="2400" b="1" dirty="0">
                <a:cs typeface="Arial" pitchFamily="34" charset="0"/>
              </a:rPr>
              <a:t>RESEARCH AREAS:</a:t>
            </a:r>
            <a:r>
              <a:rPr lang="en-GB" altLang="pl-PL" sz="2400" dirty="0">
                <a:cs typeface="Arial" pitchFamily="34" charset="0"/>
              </a:rPr>
              <a:t/>
            </a:r>
            <a:br>
              <a:rPr lang="en-GB" altLang="pl-PL" sz="2400" dirty="0">
                <a:cs typeface="Arial" pitchFamily="34" charset="0"/>
              </a:rPr>
            </a:br>
            <a:endParaRPr lang="en-GB" altLang="pl-PL" sz="2400" dirty="0">
              <a:cs typeface="Arial" pitchFamily="34" charset="0"/>
            </a:endParaRPr>
          </a:p>
        </p:txBody>
      </p:sp>
      <p:sp>
        <p:nvSpPr>
          <p:cNvPr id="31749" name="Rectangle 8"/>
          <p:cNvSpPr>
            <a:spLocks/>
          </p:cNvSpPr>
          <p:nvPr/>
        </p:nvSpPr>
        <p:spPr bwMode="auto">
          <a:xfrm>
            <a:off x="395536" y="1772816"/>
            <a:ext cx="7704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150000"/>
              </a:lnSpc>
              <a:spcBef>
                <a:spcPts val="300"/>
              </a:spcBef>
              <a:buClr>
                <a:srgbClr val="6BB1C9"/>
              </a:buClr>
            </a:pPr>
            <a:r>
              <a:rPr lang="en-GB" sz="1600" dirty="0" smtClean="0"/>
              <a:t>1. Identification of secondary metabolites in vascular plants and fungi found in </a:t>
            </a:r>
            <a:r>
              <a:rPr lang="en-GB" sz="1600" dirty="0" err="1" smtClean="0"/>
              <a:t>Bialowieza</a:t>
            </a:r>
            <a:r>
              <a:rPr lang="en-GB" sz="1600" dirty="0" smtClean="0"/>
              <a:t> </a:t>
            </a:r>
            <a:r>
              <a:rPr lang="en-GB" sz="1600" dirty="0" err="1" smtClean="0"/>
              <a:t>Primaeval</a:t>
            </a:r>
            <a:r>
              <a:rPr lang="en-GB" sz="1600" dirty="0" smtClean="0"/>
              <a:t> Forest</a:t>
            </a:r>
            <a:endParaRPr lang="pl-PL" sz="1600" dirty="0" smtClean="0"/>
          </a:p>
          <a:p>
            <a:pPr marL="365125" indent="-255588" algn="l" eaLnBrk="0" hangingPunct="0">
              <a:spcBef>
                <a:spcPts val="300"/>
              </a:spcBef>
              <a:buClr>
                <a:srgbClr val="6BB1C9"/>
              </a:buClr>
              <a:buFont typeface="Georgia" pitchFamily="18" charset="0"/>
              <a:buChar char="•"/>
            </a:pPr>
            <a:endParaRPr lang="pl-PL" altLang="pl-PL" sz="1600" dirty="0"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488668"/>
            <a:ext cx="2924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employed </a:t>
            </a:r>
            <a:r>
              <a:rPr lang="pl-PL" sz="1400" b="1" i="1" dirty="0" smtClean="0"/>
              <a:t>9 </a:t>
            </a:r>
            <a:r>
              <a:rPr lang="en-US" sz="1400" b="1" i="1" dirty="0" smtClean="0"/>
              <a:t>doctors and </a:t>
            </a:r>
            <a:r>
              <a:rPr lang="pl-PL" sz="1400" b="1" i="1" dirty="0" smtClean="0"/>
              <a:t>5</a:t>
            </a:r>
            <a:r>
              <a:rPr lang="en-US" sz="1400" b="1" i="1" dirty="0" smtClean="0"/>
              <a:t> professors</a:t>
            </a:r>
            <a:endParaRPr lang="pl-PL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eściokąt 13"/>
          <p:cNvSpPr/>
          <p:nvPr/>
        </p:nvSpPr>
        <p:spPr>
          <a:xfrm>
            <a:off x="3997325" y="874713"/>
            <a:ext cx="217488" cy="19685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ześciokąt 17"/>
          <p:cNvSpPr/>
          <p:nvPr/>
        </p:nvSpPr>
        <p:spPr>
          <a:xfrm>
            <a:off x="3719513" y="635000"/>
            <a:ext cx="152400" cy="130175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Sześciokąt 30"/>
          <p:cNvSpPr/>
          <p:nvPr/>
        </p:nvSpPr>
        <p:spPr>
          <a:xfrm>
            <a:off x="4318000" y="1162050"/>
            <a:ext cx="320675" cy="265113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Sześciokąt 24"/>
          <p:cNvSpPr>
            <a:spLocks noChangeAspect="1"/>
          </p:cNvSpPr>
          <p:nvPr/>
        </p:nvSpPr>
        <p:spPr>
          <a:xfrm>
            <a:off x="1706563" y="1422400"/>
            <a:ext cx="3240087" cy="276066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ole tekstowe 27"/>
          <p:cNvSpPr txBox="1"/>
          <p:nvPr/>
        </p:nvSpPr>
        <p:spPr>
          <a:xfrm>
            <a:off x="2363788" y="2219325"/>
            <a:ext cx="1928812" cy="1077218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scientific</a:t>
            </a:r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schools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326" name="Obraz 35" descr="pającze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32397">
            <a:off x="4514234" y="5651550"/>
            <a:ext cx="1982751" cy="22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Obraz 34" descr="pajączek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34691">
            <a:off x="-234755" y="1353017"/>
            <a:ext cx="2035011" cy="31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Obraz 35" descr="pającze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5719">
            <a:off x="7572667" y="2716634"/>
            <a:ext cx="2852446" cy="31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 descr="_95C360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04012" y="775769"/>
            <a:ext cx="2880000" cy="1920600"/>
          </a:xfrm>
          <a:prstGeom prst="hexagon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 descr="DSC72429_resiz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72125" y="3347254"/>
            <a:ext cx="2880000" cy="1920600"/>
          </a:xfrm>
          <a:prstGeom prst="hexagon">
            <a:avLst/>
          </a:prstGeo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Obraz 16" descr="_95C629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886606" y="4365080"/>
            <a:ext cx="2880000" cy="1920000"/>
          </a:xfrm>
          <a:prstGeom prst="hexagon">
            <a:avLst/>
          </a:prstGeo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302" name="Prostokąt 18"/>
          <p:cNvSpPr>
            <a:spLocks noChangeArrowheads="1"/>
          </p:cNvSpPr>
          <p:nvPr/>
        </p:nvSpPr>
        <p:spPr bwMode="auto">
          <a:xfrm>
            <a:off x="4953000" y="2809875"/>
            <a:ext cx="357944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l-PL" sz="28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</a:rPr>
              <a:t>top </a:t>
            </a:r>
            <a:r>
              <a:rPr lang="pl-PL" sz="28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</a:rPr>
              <a:t>research</a:t>
            </a:r>
            <a:r>
              <a:rPr lang="pl-PL" sz="28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pl-PL" sz="28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</a:rPr>
              <a:t>areas</a:t>
            </a:r>
            <a:endParaRPr lang="pl-PL" sz="2800" dirty="0">
              <a:solidFill>
                <a:srgbClr val="37A76F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24" name="Obraz 20" descr="pajączek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72700" flipH="1">
            <a:off x="8151813" y="912813"/>
            <a:ext cx="1128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12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43654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eściokąt 17"/>
          <p:cNvSpPr/>
          <p:nvPr/>
        </p:nvSpPr>
        <p:spPr>
          <a:xfrm>
            <a:off x="251520" y="2852936"/>
            <a:ext cx="152400" cy="130175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339" name="Obraz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485933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ześciokąt 30"/>
          <p:cNvSpPr/>
          <p:nvPr/>
        </p:nvSpPr>
        <p:spPr>
          <a:xfrm>
            <a:off x="539552" y="2564904"/>
            <a:ext cx="200025" cy="173037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357" name="Obraz 34" descr="pajączek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3309">
            <a:off x="3015515" y="530844"/>
            <a:ext cx="969110" cy="150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eściokąt 12"/>
          <p:cNvSpPr/>
          <p:nvPr/>
        </p:nvSpPr>
        <p:spPr bwMode="auto">
          <a:xfrm>
            <a:off x="2195736" y="0"/>
            <a:ext cx="2052000" cy="172800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332" name="pole tekstowe 36"/>
          <p:cNvSpPr txBox="1">
            <a:spLocks noChangeArrowheads="1"/>
          </p:cNvSpPr>
          <p:nvPr/>
        </p:nvSpPr>
        <p:spPr bwMode="auto">
          <a:xfrm>
            <a:off x="2555776" y="548680"/>
            <a:ext cx="1476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l-PL" sz="2000" dirty="0" err="1" smtClean="0">
                <a:solidFill>
                  <a:srgbClr val="C00000"/>
                </a:solidFill>
                <a:latin typeface="Calibri" pitchFamily="34" charset="0"/>
              </a:rPr>
              <a:t>Faculty</a:t>
            </a:r>
            <a:r>
              <a:rPr lang="pl-PL" sz="2000" dirty="0" smtClean="0">
                <a:solidFill>
                  <a:srgbClr val="C00000"/>
                </a:solidFill>
                <a:latin typeface="Calibri" pitchFamily="34" charset="0"/>
              </a:rPr>
              <a:t> of Architecture</a:t>
            </a:r>
            <a:endParaRPr lang="pl-PL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" name="Dowolny kształt 21"/>
          <p:cNvSpPr>
            <a:spLocks noChangeAspect="1"/>
          </p:cNvSpPr>
          <p:nvPr/>
        </p:nvSpPr>
        <p:spPr>
          <a:xfrm>
            <a:off x="3995937" y="836712"/>
            <a:ext cx="1902850" cy="1656184"/>
          </a:xfrm>
          <a:custGeom>
            <a:avLst/>
            <a:gdLst>
              <a:gd name="connsiteX0" fmla="*/ 0 w 2569464"/>
              <a:gd name="connsiteY0" fmla="*/ 1107663 h 2215326"/>
              <a:gd name="connsiteX1" fmla="*/ 553832 w 2569464"/>
              <a:gd name="connsiteY1" fmla="*/ 1 h 2215326"/>
              <a:gd name="connsiteX2" fmla="*/ 2015633 w 2569464"/>
              <a:gd name="connsiteY2" fmla="*/ 1 h 2215326"/>
              <a:gd name="connsiteX3" fmla="*/ 2569464 w 2569464"/>
              <a:gd name="connsiteY3" fmla="*/ 1107663 h 2215326"/>
              <a:gd name="connsiteX4" fmla="*/ 2015633 w 2569464"/>
              <a:gd name="connsiteY4" fmla="*/ 2215325 h 2215326"/>
              <a:gd name="connsiteX5" fmla="*/ 553832 w 2569464"/>
              <a:gd name="connsiteY5" fmla="*/ 2215325 h 2215326"/>
              <a:gd name="connsiteX6" fmla="*/ 0 w 2569464"/>
              <a:gd name="connsiteY6" fmla="*/ 1107663 h 22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464" h="2215326">
                <a:moveTo>
                  <a:pt x="0" y="1107663"/>
                </a:moveTo>
                <a:lnTo>
                  <a:pt x="553832" y="1"/>
                </a:lnTo>
                <a:lnTo>
                  <a:pt x="2015633" y="1"/>
                </a:lnTo>
                <a:lnTo>
                  <a:pt x="2569464" y="1107663"/>
                </a:lnTo>
                <a:lnTo>
                  <a:pt x="2015633" y="2215325"/>
                </a:lnTo>
                <a:lnTo>
                  <a:pt x="553832" y="2215325"/>
                </a:lnTo>
                <a:lnTo>
                  <a:pt x="0" y="1107663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98732" tIns="364097" rIns="398732" bIns="364097" spcCol="1270"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pl-PL" sz="1600" b="1" dirty="0" err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Cultural</a:t>
            </a:r>
            <a:r>
              <a:rPr lang="pl-PL" sz="16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 </a:t>
            </a:r>
            <a:r>
              <a:rPr lang="pl-PL" sz="1600" b="1" dirty="0" err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heritage</a:t>
            </a:r>
            <a:r>
              <a:rPr lang="pl-PL" sz="16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churches </a:t>
            </a:r>
            <a:r>
              <a:rPr lang="en-US" sz="16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and other places of worship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0" name="Sześciokąt 9"/>
          <p:cNvSpPr/>
          <p:nvPr/>
        </p:nvSpPr>
        <p:spPr>
          <a:xfrm>
            <a:off x="827584" y="2204864"/>
            <a:ext cx="244475" cy="201612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Sześciokąt 24"/>
          <p:cNvSpPr>
            <a:spLocks noChangeAspect="1"/>
          </p:cNvSpPr>
          <p:nvPr/>
        </p:nvSpPr>
        <p:spPr>
          <a:xfrm>
            <a:off x="0" y="2852936"/>
            <a:ext cx="2211579" cy="1944215"/>
          </a:xfrm>
          <a:prstGeom prst="hexagon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5" name="pole tekstowe 25"/>
          <p:cNvSpPr txBox="1">
            <a:spLocks noChangeArrowheads="1"/>
          </p:cNvSpPr>
          <p:nvPr/>
        </p:nvSpPr>
        <p:spPr bwMode="auto">
          <a:xfrm>
            <a:off x="0" y="3140968"/>
            <a:ext cx="2063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</a:t>
            </a:r>
            <a:r>
              <a:rPr lang="en-US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istory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of architecture of </a:t>
            </a: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north-eastern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Poland and Eastern Borderlands</a:t>
            </a: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349" name="Obraz 35" descr="pajączek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32397">
            <a:off x="3602831" y="5646807"/>
            <a:ext cx="19827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az 28" descr="J Uścinowicz projekt konkursowy świątyn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5826" y="0"/>
            <a:ext cx="1998173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1" name="Obraz 28" descr="Prod Uscinowicz.png"/>
          <p:cNvPicPr>
            <a:picLocks noChangeAspect="1"/>
          </p:cNvPicPr>
          <p:nvPr/>
        </p:nvPicPr>
        <p:blipFill>
          <a:blip r:embed="rId7" cstate="print"/>
          <a:srcRect l="54137" t="13418" b="5629"/>
          <a:stretch>
            <a:fillRect/>
          </a:stretch>
        </p:blipFill>
        <p:spPr bwMode="auto">
          <a:xfrm>
            <a:off x="5940152" y="836712"/>
            <a:ext cx="948811" cy="115212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Pięciokąt 39"/>
          <p:cNvSpPr/>
          <p:nvPr/>
        </p:nvSpPr>
        <p:spPr>
          <a:xfrm flipH="1">
            <a:off x="5652120" y="2060848"/>
            <a:ext cx="3305315" cy="516508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pole tekstowe 40"/>
          <p:cNvSpPr txBox="1"/>
          <p:nvPr/>
        </p:nvSpPr>
        <p:spPr>
          <a:xfrm flipH="1">
            <a:off x="5868144" y="2060848"/>
            <a:ext cx="3072743" cy="461665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 err="1" smtClean="0"/>
              <a:t>A</a:t>
            </a:r>
            <a:r>
              <a:rPr lang="pl-PL" sz="1200" dirty="0" err="1" smtClean="0">
                <a:latin typeface="+mn-lt"/>
              </a:rPr>
              <a:t>ssoc</a:t>
            </a:r>
            <a:r>
              <a:rPr lang="pl-PL" sz="1200" dirty="0" smtClean="0">
                <a:latin typeface="+mn-lt"/>
              </a:rPr>
              <a:t>. Prof. </a:t>
            </a:r>
            <a:r>
              <a:rPr lang="pl-PL" sz="1200" dirty="0">
                <a:latin typeface="+mn-lt"/>
              </a:rPr>
              <a:t>Jerzy </a:t>
            </a:r>
            <a:r>
              <a:rPr lang="pl-PL" sz="1200" dirty="0" err="1">
                <a:latin typeface="+mn-lt"/>
              </a:rPr>
              <a:t>Uścinowicz</a:t>
            </a:r>
            <a:r>
              <a:rPr lang="pl-PL" sz="1200" dirty="0">
                <a:latin typeface="+mn-lt"/>
              </a:rPr>
              <a:t>, </a:t>
            </a:r>
            <a:r>
              <a:rPr lang="pl-PL" sz="1200" dirty="0" err="1" smtClean="0">
                <a:latin typeface="+mn-lt"/>
              </a:rPr>
              <a:t>DSc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Eng</a:t>
            </a:r>
            <a:r>
              <a:rPr lang="pl-PL" sz="1200" dirty="0" smtClean="0">
                <a:latin typeface="+mn-lt"/>
              </a:rPr>
              <a:t>. Arch.</a:t>
            </a:r>
          </a:p>
          <a:p>
            <a:pPr>
              <a:defRPr/>
            </a:pPr>
            <a:r>
              <a:rPr lang="pl-PL" sz="1200" dirty="0"/>
              <a:t>jus@pb.edu.pl</a:t>
            </a:r>
            <a:endParaRPr lang="pl-PL" sz="1200" dirty="0">
              <a:latin typeface="+mn-lt"/>
            </a:endParaRPr>
          </a:p>
        </p:txBody>
      </p:sp>
      <p:pic>
        <p:nvPicPr>
          <p:cNvPr id="14356" name="Obraz 25" descr="Dolistowsk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3176"/>
            <a:ext cx="936104" cy="118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7504" y="14682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top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research</a:t>
            </a: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areas</a:t>
            </a:r>
            <a:endParaRPr lang="pl-PL" sz="2000" dirty="0">
              <a:solidFill>
                <a:srgbClr val="37A76F">
                  <a:lumMod val="75000"/>
                </a:srgb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5" name="Pięciokąt 34"/>
          <p:cNvSpPr/>
          <p:nvPr/>
        </p:nvSpPr>
        <p:spPr>
          <a:xfrm flipH="1">
            <a:off x="1763688" y="4581128"/>
            <a:ext cx="2679746" cy="432048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ole tekstowe 35"/>
          <p:cNvSpPr txBox="1"/>
          <p:nvPr/>
        </p:nvSpPr>
        <p:spPr>
          <a:xfrm>
            <a:off x="2051720" y="4581128"/>
            <a:ext cx="2448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 smtClean="0">
                <a:latin typeface="+mn-lt"/>
              </a:rPr>
              <a:t>Małgorzata </a:t>
            </a:r>
            <a:r>
              <a:rPr lang="pl-PL" sz="1200" dirty="0" err="1" smtClean="0">
                <a:latin typeface="+mn-lt"/>
              </a:rPr>
              <a:t>Dolistowska</a:t>
            </a:r>
            <a:r>
              <a:rPr lang="pl-PL" sz="1200" dirty="0" smtClean="0">
                <a:latin typeface="+mn-lt"/>
              </a:rPr>
              <a:t>, </a:t>
            </a:r>
            <a:r>
              <a:rPr lang="pl-PL" sz="1200" dirty="0" err="1" smtClean="0">
                <a:latin typeface="+mn-lt"/>
              </a:rPr>
              <a:t>DSc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PhD</a:t>
            </a:r>
            <a:r>
              <a:rPr lang="pl-PL" sz="1200" dirty="0" smtClean="0">
                <a:latin typeface="+mn-lt"/>
              </a:rPr>
              <a:t>.    </a:t>
            </a:r>
            <a:r>
              <a:rPr lang="pl-PL" sz="1200" dirty="0" smtClean="0"/>
              <a:t>m.dolistowska@pb.edu.p</a:t>
            </a:r>
            <a:r>
              <a:rPr lang="pl-PL" sz="1100" dirty="0" smtClean="0"/>
              <a:t>l</a:t>
            </a:r>
            <a:endParaRPr lang="en-US" sz="11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13</a:t>
            </a:fld>
            <a:endParaRPr lang="pl-PL" noProof="0" dirty="0"/>
          </a:p>
        </p:txBody>
      </p:sp>
      <p:pic>
        <p:nvPicPr>
          <p:cNvPr id="24" name="Picture 2" descr="D:\WA 2016\IMG_61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02155"/>
            <a:ext cx="2483768" cy="1655845"/>
          </a:xfrm>
          <a:prstGeom prst="rect">
            <a:avLst/>
          </a:prstGeom>
          <a:noFill/>
        </p:spPr>
      </p:pic>
      <p:sp>
        <p:nvSpPr>
          <p:cNvPr id="26" name="Pięciokąt 25"/>
          <p:cNvSpPr/>
          <p:nvPr/>
        </p:nvSpPr>
        <p:spPr>
          <a:xfrm flipH="1">
            <a:off x="2483768" y="6597352"/>
            <a:ext cx="2679746" cy="260648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ole tekstowe 26"/>
          <p:cNvSpPr txBox="1"/>
          <p:nvPr/>
        </p:nvSpPr>
        <p:spPr>
          <a:xfrm>
            <a:off x="2627784" y="6596390"/>
            <a:ext cx="24482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err="1" smtClean="0"/>
              <a:t>Renewable</a:t>
            </a:r>
            <a:r>
              <a:rPr lang="pl-PL" sz="1100" dirty="0" smtClean="0"/>
              <a:t>  Energy Lab</a:t>
            </a:r>
            <a:endParaRPr lang="en-US" sz="1100" dirty="0"/>
          </a:p>
        </p:txBody>
      </p:sp>
      <p:sp>
        <p:nvSpPr>
          <p:cNvPr id="30" name="Dowolny kształt 29"/>
          <p:cNvSpPr>
            <a:spLocks noChangeAspect="1"/>
          </p:cNvSpPr>
          <p:nvPr/>
        </p:nvSpPr>
        <p:spPr>
          <a:xfrm>
            <a:off x="4572000" y="4581129"/>
            <a:ext cx="1902848" cy="1656183"/>
          </a:xfrm>
          <a:custGeom>
            <a:avLst/>
            <a:gdLst>
              <a:gd name="connsiteX0" fmla="*/ 0 w 2569464"/>
              <a:gd name="connsiteY0" fmla="*/ 1107663 h 2215326"/>
              <a:gd name="connsiteX1" fmla="*/ 553832 w 2569464"/>
              <a:gd name="connsiteY1" fmla="*/ 1 h 2215326"/>
              <a:gd name="connsiteX2" fmla="*/ 2015633 w 2569464"/>
              <a:gd name="connsiteY2" fmla="*/ 1 h 2215326"/>
              <a:gd name="connsiteX3" fmla="*/ 2569464 w 2569464"/>
              <a:gd name="connsiteY3" fmla="*/ 1107663 h 2215326"/>
              <a:gd name="connsiteX4" fmla="*/ 2015633 w 2569464"/>
              <a:gd name="connsiteY4" fmla="*/ 2215325 h 2215326"/>
              <a:gd name="connsiteX5" fmla="*/ 553832 w 2569464"/>
              <a:gd name="connsiteY5" fmla="*/ 2215325 h 2215326"/>
              <a:gd name="connsiteX6" fmla="*/ 0 w 2569464"/>
              <a:gd name="connsiteY6" fmla="*/ 1107663 h 22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464" h="2215326">
                <a:moveTo>
                  <a:pt x="0" y="1107663"/>
                </a:moveTo>
                <a:lnTo>
                  <a:pt x="553832" y="1"/>
                </a:lnTo>
                <a:lnTo>
                  <a:pt x="2015633" y="1"/>
                </a:lnTo>
                <a:lnTo>
                  <a:pt x="2569464" y="1107663"/>
                </a:lnTo>
                <a:lnTo>
                  <a:pt x="2015633" y="2215325"/>
                </a:lnTo>
                <a:lnTo>
                  <a:pt x="553832" y="2215325"/>
                </a:lnTo>
                <a:lnTo>
                  <a:pt x="0" y="1107663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98732" tIns="364097" rIns="398732" bIns="364097" spcCol="1270"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pl-PL" sz="1600" b="1" dirty="0" smtClean="0">
                <a:solidFill>
                  <a:schemeClr val="bg1"/>
                </a:solidFill>
              </a:rPr>
              <a:t>Natural Materials</a:t>
            </a:r>
          </a:p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pl-PL" sz="1600" b="1" dirty="0" err="1" smtClean="0">
                <a:solidFill>
                  <a:schemeClr val="bg1"/>
                </a:solidFill>
              </a:rPr>
              <a:t>Sustainable</a:t>
            </a:r>
            <a:r>
              <a:rPr lang="pl-PL" sz="1600" b="1" dirty="0" smtClean="0">
                <a:solidFill>
                  <a:schemeClr val="bg1"/>
                </a:solidFill>
              </a:rPr>
              <a:t> </a:t>
            </a:r>
            <a:r>
              <a:rPr lang="pl-PL" sz="1600" b="1" dirty="0" err="1" smtClean="0">
                <a:solidFill>
                  <a:schemeClr val="bg1"/>
                </a:solidFill>
              </a:rPr>
              <a:t>Building</a:t>
            </a:r>
            <a:r>
              <a:rPr lang="pl-PL" sz="1600" b="1" dirty="0" smtClean="0">
                <a:solidFill>
                  <a:schemeClr val="bg1"/>
                </a:solidFill>
              </a:rPr>
              <a:t> Technologies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32" name="Pięciokąt 31"/>
          <p:cNvSpPr/>
          <p:nvPr/>
        </p:nvSpPr>
        <p:spPr>
          <a:xfrm flipH="1">
            <a:off x="6156176" y="5877272"/>
            <a:ext cx="2880320" cy="516508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Jarosław Szewczyk, </a:t>
            </a:r>
            <a:r>
              <a:rPr lang="pl-PL" sz="1200" dirty="0" err="1" smtClean="0">
                <a:solidFill>
                  <a:schemeClr val="tx1"/>
                </a:solidFill>
              </a:rPr>
              <a:t>DSc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Eng</a:t>
            </a:r>
            <a:r>
              <a:rPr lang="pl-PL" sz="1200" dirty="0" smtClean="0">
                <a:solidFill>
                  <a:schemeClr val="tx1"/>
                </a:solidFill>
              </a:rPr>
              <a:t>. Arch.</a:t>
            </a:r>
          </a:p>
          <a:p>
            <a:pPr>
              <a:defRPr/>
            </a:pPr>
            <a:r>
              <a:rPr lang="pl-PL" sz="1200" dirty="0" err="1" smtClean="0">
                <a:solidFill>
                  <a:schemeClr val="tx1"/>
                </a:solidFill>
              </a:rPr>
              <a:t>j.szewczyk@pb.edu.p</a:t>
            </a:r>
            <a:r>
              <a:rPr lang="pl-PL" dirty="0" err="1" smtClean="0"/>
              <a:t>l</a:t>
            </a:r>
            <a:endParaRPr lang="pl-PL" dirty="0"/>
          </a:p>
        </p:txBody>
      </p:sp>
      <p:pic>
        <p:nvPicPr>
          <p:cNvPr id="33" name="Picture 4" descr="D:\WA 2016\IMG_614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5013176"/>
            <a:ext cx="1296144" cy="864096"/>
          </a:xfrm>
          <a:prstGeom prst="rect">
            <a:avLst/>
          </a:prstGeom>
          <a:noFill/>
        </p:spPr>
      </p:pic>
      <p:sp>
        <p:nvSpPr>
          <p:cNvPr id="34" name="Sześciokąt 33"/>
          <p:cNvSpPr>
            <a:spLocks noChangeAspect="1"/>
          </p:cNvSpPr>
          <p:nvPr/>
        </p:nvSpPr>
        <p:spPr>
          <a:xfrm>
            <a:off x="1979712" y="1844824"/>
            <a:ext cx="1987265" cy="1747019"/>
          </a:xfrm>
          <a:prstGeom prst="hexagon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Habitat 21 </a:t>
            </a:r>
          </a:p>
          <a:p>
            <a:pPr algn="ctr"/>
            <a:r>
              <a:rPr lang="pl-PL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Architecture</a:t>
            </a: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Urban </a:t>
            </a:r>
            <a:r>
              <a:rPr lang="pl-PL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Concepts</a:t>
            </a: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Sustainability</a:t>
            </a: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Pięciokąt 37"/>
          <p:cNvSpPr/>
          <p:nvPr/>
        </p:nvSpPr>
        <p:spPr>
          <a:xfrm flipH="1">
            <a:off x="5580112" y="3861048"/>
            <a:ext cx="3168352" cy="516508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Aleksander Asanowicz, </a:t>
            </a:r>
            <a:r>
              <a:rPr lang="pl-PL" sz="1200" dirty="0" err="1" smtClean="0">
                <a:solidFill>
                  <a:schemeClr val="tx1"/>
                </a:solidFill>
              </a:rPr>
              <a:t>DSc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Eng</a:t>
            </a:r>
            <a:r>
              <a:rPr lang="pl-PL" sz="1200" dirty="0" smtClean="0">
                <a:solidFill>
                  <a:schemeClr val="tx1"/>
                </a:solidFill>
              </a:rPr>
              <a:t>. Arch.   a.asanowicz@pb.edu.pl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Pięciokąt 38"/>
          <p:cNvSpPr/>
          <p:nvPr/>
        </p:nvSpPr>
        <p:spPr bwMode="auto">
          <a:xfrm>
            <a:off x="1" y="1916832"/>
            <a:ext cx="2339752" cy="432048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Andrzej </a:t>
            </a:r>
            <a:r>
              <a:rPr lang="pl-PL" sz="1200" dirty="0" err="1" smtClean="0">
                <a:solidFill>
                  <a:schemeClr val="tx1"/>
                </a:solidFill>
              </a:rPr>
              <a:t>Tokajuk</a:t>
            </a:r>
            <a:r>
              <a:rPr lang="pl-PL" sz="1200" dirty="0" smtClean="0">
                <a:solidFill>
                  <a:schemeClr val="tx1"/>
                </a:solidFill>
              </a:rPr>
              <a:t>,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Eng</a:t>
            </a:r>
            <a:r>
              <a:rPr lang="pl-PL" sz="1200" dirty="0" smtClean="0">
                <a:solidFill>
                  <a:schemeClr val="tx1"/>
                </a:solidFill>
              </a:rPr>
              <a:t>. Arch.   tokajuk@pb.edu.pl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2" name="Picture 6" descr="D:\WA 2016\IMG_615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836712"/>
            <a:ext cx="1620181" cy="1080120"/>
          </a:xfrm>
          <a:prstGeom prst="rect">
            <a:avLst/>
          </a:prstGeom>
          <a:noFill/>
        </p:spPr>
      </p:pic>
      <p:sp>
        <p:nvSpPr>
          <p:cNvPr id="43" name="Sześciokąt 42"/>
          <p:cNvSpPr>
            <a:spLocks noChangeAspect="1"/>
          </p:cNvSpPr>
          <p:nvPr/>
        </p:nvSpPr>
        <p:spPr>
          <a:xfrm>
            <a:off x="3923928" y="2780928"/>
            <a:ext cx="1883938" cy="1656184"/>
          </a:xfrm>
          <a:prstGeom prst="hexagon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ICT </a:t>
            </a:r>
            <a:r>
              <a:rPr lang="pl-PL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technologies</a:t>
            </a: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CAD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3D </a:t>
            </a:r>
            <a:r>
              <a:rPr lang="pl-PL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Scanning</a:t>
            </a: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4" name="Picture 2" descr="D:\WA 2016\IMG_616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2852936"/>
            <a:ext cx="1492281" cy="994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74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35" descr="pającze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5719">
            <a:off x="7573963" y="2716213"/>
            <a:ext cx="2851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eściokąt 11"/>
          <p:cNvSpPr/>
          <p:nvPr/>
        </p:nvSpPr>
        <p:spPr>
          <a:xfrm>
            <a:off x="3724275" y="542925"/>
            <a:ext cx="307975" cy="274638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08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Dowolny kształt 37"/>
          <p:cNvSpPr>
            <a:spLocks noChangeAspect="1"/>
          </p:cNvSpPr>
          <p:nvPr/>
        </p:nvSpPr>
        <p:spPr>
          <a:xfrm>
            <a:off x="4214810" y="2786058"/>
            <a:ext cx="2681287" cy="2316162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00660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/>
              <a:t>r</a:t>
            </a:r>
            <a:r>
              <a:rPr lang="en-GB" sz="2000" dirty="0" err="1" smtClean="0"/>
              <a:t>enewable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GB" sz="2000" dirty="0" smtClean="0"/>
              <a:t>energy </a:t>
            </a:r>
            <a:r>
              <a:rPr lang="en-GB" sz="2000" dirty="0"/>
              <a:t>use 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36" name="Sześciokąt 35"/>
          <p:cNvSpPr/>
          <p:nvPr/>
        </p:nvSpPr>
        <p:spPr>
          <a:xfrm>
            <a:off x="3395663" y="893763"/>
            <a:ext cx="152400" cy="131762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08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Dowolny kształt 29"/>
          <p:cNvSpPr>
            <a:spLocks noChangeAspect="1"/>
          </p:cNvSpPr>
          <p:nvPr/>
        </p:nvSpPr>
        <p:spPr>
          <a:xfrm>
            <a:off x="2195736" y="1484784"/>
            <a:ext cx="2578100" cy="2287587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00660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modelling and optimisation of water purification, sewage treatment, and sewage sludge processing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24" name="Pięciokąt 23"/>
          <p:cNvSpPr/>
          <p:nvPr/>
        </p:nvSpPr>
        <p:spPr bwMode="auto">
          <a:xfrm flipH="1">
            <a:off x="6660231" y="3951288"/>
            <a:ext cx="2369562" cy="728662"/>
          </a:xfrm>
          <a:prstGeom prst="homePlate">
            <a:avLst/>
          </a:prstGeom>
          <a:ln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upa 19"/>
          <p:cNvGrpSpPr>
            <a:grpSpLocks noChangeAspect="1"/>
          </p:cNvGrpSpPr>
          <p:nvPr/>
        </p:nvGrpSpPr>
        <p:grpSpPr bwMode="auto">
          <a:xfrm>
            <a:off x="4572000" y="332656"/>
            <a:ext cx="2207114" cy="1877937"/>
            <a:chOff x="1517047" y="1173174"/>
            <a:chExt cx="2205286" cy="2002759"/>
          </a:xfr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Sześciokąt 16"/>
            <p:cNvSpPr>
              <a:spLocks noChangeAspect="1"/>
            </p:cNvSpPr>
            <p:nvPr/>
          </p:nvSpPr>
          <p:spPr>
            <a:xfrm>
              <a:off x="1517047" y="1173174"/>
              <a:ext cx="2205286" cy="2002759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804841" y="1480351"/>
              <a:ext cx="1628799" cy="13355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dirty="0" err="1" smtClean="0">
                  <a:solidFill>
                    <a:srgbClr val="008000"/>
                  </a:solidFill>
                  <a:latin typeface="+mn-lt"/>
                </a:rPr>
                <a:t>Faculty</a:t>
              </a:r>
              <a:r>
                <a:rPr lang="pl-PL" dirty="0" smtClean="0">
                  <a:solidFill>
                    <a:srgbClr val="008000"/>
                  </a:solidFill>
                  <a:latin typeface="+mn-lt"/>
                </a:rPr>
                <a:t> </a:t>
              </a:r>
              <a:br>
                <a:rPr lang="pl-PL" dirty="0" smtClean="0">
                  <a:solidFill>
                    <a:srgbClr val="008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008000"/>
                  </a:solidFill>
                  <a:latin typeface="+mn-lt"/>
                </a:rPr>
                <a:t>of </a:t>
              </a:r>
              <a:r>
                <a:rPr lang="pl-PL" dirty="0" err="1" smtClean="0">
                  <a:solidFill>
                    <a:srgbClr val="008000"/>
                  </a:solidFill>
                  <a:latin typeface="+mn-lt"/>
                </a:rPr>
                <a:t>Civil</a:t>
              </a:r>
              <a:r>
                <a:rPr lang="pl-PL" dirty="0" smtClean="0">
                  <a:solidFill>
                    <a:srgbClr val="008000"/>
                  </a:solidFill>
                  <a:latin typeface="+mn-lt"/>
                </a:rPr>
                <a:t> and </a:t>
              </a:r>
              <a:r>
                <a:rPr lang="pl-PL" dirty="0" err="1" smtClean="0">
                  <a:solidFill>
                    <a:srgbClr val="008000"/>
                  </a:solidFill>
                  <a:latin typeface="+mn-lt"/>
                </a:rPr>
                <a:t>Environmental</a:t>
              </a:r>
              <a:r>
                <a:rPr lang="pl-PL" dirty="0" smtClean="0">
                  <a:solidFill>
                    <a:srgbClr val="008000"/>
                  </a:solidFill>
                  <a:latin typeface="+mn-lt"/>
                </a:rPr>
                <a:t> Engineering</a:t>
              </a:r>
              <a:endParaRPr lang="en-US" dirty="0">
                <a:solidFill>
                  <a:srgbClr val="008000"/>
                </a:solidFill>
                <a:latin typeface="+mn-lt"/>
              </a:endParaRPr>
            </a:p>
          </p:txBody>
        </p:sp>
      </p:grpSp>
      <p:sp>
        <p:nvSpPr>
          <p:cNvPr id="39" name="Dowolny kształt 38"/>
          <p:cNvSpPr>
            <a:spLocks noChangeAspect="1"/>
          </p:cNvSpPr>
          <p:nvPr/>
        </p:nvSpPr>
        <p:spPr>
          <a:xfrm>
            <a:off x="2051720" y="4005064"/>
            <a:ext cx="2693988" cy="2379662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concrete </a:t>
            </a:r>
            <a:r>
              <a:rPr lang="en-US" sz="1600" dirty="0" smtClean="0"/>
              <a:t>structures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 smtClean="0"/>
              <a:t> </a:t>
            </a:r>
            <a:r>
              <a:rPr lang="en-US" sz="1600" dirty="0"/>
              <a:t>with non-metallic reinforcement, hybrid engineering and civil engineering structures</a:t>
            </a:r>
            <a:endParaRPr lang="pl-PL" sz="1600" dirty="0">
              <a:solidFill>
                <a:schemeClr val="bg1"/>
              </a:solidFill>
            </a:endParaRPr>
          </a:p>
        </p:txBody>
      </p:sp>
      <p:grpSp>
        <p:nvGrpSpPr>
          <p:cNvPr id="4" name="Grupa 27"/>
          <p:cNvGrpSpPr>
            <a:grpSpLocks/>
          </p:cNvGrpSpPr>
          <p:nvPr/>
        </p:nvGrpSpPr>
        <p:grpSpPr bwMode="auto">
          <a:xfrm>
            <a:off x="6300193" y="2708920"/>
            <a:ext cx="2843810" cy="533597"/>
            <a:chOff x="5871523" y="2533155"/>
            <a:chExt cx="2029723" cy="271238"/>
          </a:xfr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ięciokąt 18"/>
            <p:cNvSpPr/>
            <p:nvPr/>
          </p:nvSpPr>
          <p:spPr>
            <a:xfrm flipH="1">
              <a:off x="5976982" y="2533155"/>
              <a:ext cx="1924263" cy="271238"/>
            </a:xfrm>
            <a:prstGeom prst="homePlat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pole tekstowe 19"/>
            <p:cNvSpPr txBox="1"/>
            <p:nvPr/>
          </p:nvSpPr>
          <p:spPr>
            <a:xfrm flipH="1">
              <a:off x="5871523" y="2533155"/>
              <a:ext cx="2029723" cy="234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l-PL" sz="1200" dirty="0" err="1" smtClean="0"/>
                <a:t>A</a:t>
              </a:r>
              <a:r>
                <a:rPr lang="pl-PL" sz="1200" dirty="0" err="1" smtClean="0">
                  <a:latin typeface="+mn-lt"/>
                </a:rPr>
                <a:t>ssoc</a:t>
              </a:r>
              <a:r>
                <a:rPr lang="pl-PL" sz="1200" dirty="0" smtClean="0">
                  <a:latin typeface="+mn-lt"/>
                </a:rPr>
                <a:t>. Prof. Piotr </a:t>
              </a:r>
              <a:r>
                <a:rPr lang="pl-PL" sz="1200" dirty="0" err="1" smtClean="0">
                  <a:latin typeface="+mn-lt"/>
                </a:rPr>
                <a:t>Banaszuk</a:t>
              </a:r>
              <a:r>
                <a:rPr lang="pl-PL" sz="1200" dirty="0" smtClean="0">
                  <a:latin typeface="+mn-lt"/>
                </a:rPr>
                <a:t>, </a:t>
              </a:r>
              <a:r>
                <a:rPr lang="pl-PL" sz="1200" dirty="0" err="1" smtClean="0">
                  <a:latin typeface="+mn-lt"/>
                </a:rPr>
                <a:t>DSc</a:t>
              </a:r>
              <a:r>
                <a:rPr lang="pl-PL" sz="1200" dirty="0" smtClean="0">
                  <a:latin typeface="+mn-lt"/>
                </a:rPr>
                <a:t>. </a:t>
              </a:r>
              <a:r>
                <a:rPr lang="pl-PL" sz="1200" dirty="0" err="1" smtClean="0">
                  <a:latin typeface="+mn-lt"/>
                </a:rPr>
                <a:t>PhD</a:t>
              </a:r>
              <a:r>
                <a:rPr lang="pl-PL" sz="1200" dirty="0" smtClean="0">
                  <a:latin typeface="+mn-lt"/>
                </a:rPr>
                <a:t>. </a:t>
              </a:r>
              <a:r>
                <a:rPr lang="pl-PL" sz="1200" dirty="0" err="1" smtClean="0">
                  <a:latin typeface="+mn-lt"/>
                </a:rPr>
                <a:t>p.banaszuk@pb.edu.pl</a:t>
              </a:r>
              <a:endParaRPr lang="pl-PL" sz="1200" dirty="0">
                <a:latin typeface="+mn-lt"/>
              </a:endParaRPr>
            </a:p>
          </p:txBody>
        </p:sp>
      </p:grpSp>
      <p:grpSp>
        <p:nvGrpSpPr>
          <p:cNvPr id="5" name="Grupa 28"/>
          <p:cNvGrpSpPr>
            <a:grpSpLocks/>
          </p:cNvGrpSpPr>
          <p:nvPr/>
        </p:nvGrpSpPr>
        <p:grpSpPr bwMode="auto">
          <a:xfrm flipH="1">
            <a:off x="0" y="5516085"/>
            <a:ext cx="2857488" cy="841873"/>
            <a:chOff x="5428611" y="3425980"/>
            <a:chExt cx="2268300" cy="263688"/>
          </a:xfr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Pięciokąt 21"/>
            <p:cNvSpPr/>
            <p:nvPr/>
          </p:nvSpPr>
          <p:spPr>
            <a:xfrm flipH="1">
              <a:off x="5677242" y="3425980"/>
              <a:ext cx="2019669" cy="235596"/>
            </a:xfrm>
            <a:prstGeom prst="homePlat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pole tekstowe 22"/>
            <p:cNvSpPr txBox="1"/>
            <p:nvPr/>
          </p:nvSpPr>
          <p:spPr>
            <a:xfrm flipH="1">
              <a:off x="5428611" y="3447022"/>
              <a:ext cx="2268300" cy="242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sz="1200" dirty="0" err="1" smtClean="0">
                  <a:latin typeface="+mn-lt"/>
                </a:rPr>
                <a:t>Assoc</a:t>
              </a:r>
              <a:r>
                <a:rPr lang="pl-PL" sz="1200" dirty="0" smtClean="0">
                  <a:latin typeface="+mn-lt"/>
                </a:rPr>
                <a:t>. </a:t>
              </a:r>
              <a:r>
                <a:rPr lang="pl-PL" sz="1200" dirty="0"/>
                <a:t>P</a:t>
              </a:r>
              <a:r>
                <a:rPr lang="pl-PL" sz="1200" dirty="0" smtClean="0">
                  <a:latin typeface="+mn-lt"/>
                </a:rPr>
                <a:t>rof. Marta Kosior-Kazberuk, </a:t>
              </a:r>
              <a:endParaRPr lang="pl-PL" sz="1200" dirty="0" smtClean="0">
                <a:latin typeface="+mn-lt"/>
              </a:endParaRPr>
            </a:p>
            <a:p>
              <a:pPr>
                <a:defRPr/>
              </a:pPr>
              <a:r>
                <a:rPr lang="pl-PL" sz="1200" dirty="0" err="1" smtClean="0">
                  <a:latin typeface="+mn-lt"/>
                </a:rPr>
                <a:t>DSc</a:t>
              </a:r>
              <a:r>
                <a:rPr lang="pl-PL" sz="1200" dirty="0" smtClean="0">
                  <a:latin typeface="+mn-lt"/>
                </a:rPr>
                <a:t>. </a:t>
              </a:r>
              <a:r>
                <a:rPr lang="pl-PL" sz="1200" dirty="0" err="1" smtClean="0">
                  <a:latin typeface="+mn-lt"/>
                </a:rPr>
                <a:t>PhD</a:t>
              </a:r>
              <a:r>
                <a:rPr lang="pl-PL" sz="1200" dirty="0" smtClean="0">
                  <a:latin typeface="+mn-lt"/>
                </a:rPr>
                <a:t>. </a:t>
              </a:r>
              <a:r>
                <a:rPr lang="pl-PL" sz="1200" dirty="0" err="1" smtClean="0">
                  <a:latin typeface="+mn-lt"/>
                </a:rPr>
                <a:t>Eng</a:t>
              </a:r>
              <a:r>
                <a:rPr lang="pl-PL" sz="1200" dirty="0" smtClean="0">
                  <a:latin typeface="+mn-lt"/>
                </a:rPr>
                <a:t>.</a:t>
              </a:r>
            </a:p>
            <a:p>
              <a:pPr>
                <a:defRPr/>
              </a:pPr>
              <a:r>
                <a:rPr lang="pl-PL" sz="1200" dirty="0" smtClean="0"/>
                <a:t>m.kosior@pb.edu.pl</a:t>
              </a:r>
              <a:endParaRPr lang="pl-PL" sz="1200" dirty="0">
                <a:latin typeface="+mn-lt"/>
              </a:endParaRPr>
            </a:p>
          </p:txBody>
        </p:sp>
      </p:grpSp>
      <p:grpSp>
        <p:nvGrpSpPr>
          <p:cNvPr id="6" name="Grupa 26"/>
          <p:cNvGrpSpPr>
            <a:grpSpLocks/>
          </p:cNvGrpSpPr>
          <p:nvPr/>
        </p:nvGrpSpPr>
        <p:grpSpPr bwMode="auto">
          <a:xfrm flipH="1">
            <a:off x="-2" y="2996954"/>
            <a:ext cx="2555777" cy="665475"/>
            <a:chOff x="5579427" y="825957"/>
            <a:chExt cx="1799166" cy="440730"/>
          </a:xfr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Pięciokąt 24"/>
            <p:cNvSpPr/>
            <p:nvPr/>
          </p:nvSpPr>
          <p:spPr>
            <a:xfrm flipH="1">
              <a:off x="5579427" y="825957"/>
              <a:ext cx="1799166" cy="286136"/>
            </a:xfrm>
            <a:prstGeom prst="homePlat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pole tekstowe 25"/>
            <p:cNvSpPr txBox="1"/>
            <p:nvPr/>
          </p:nvSpPr>
          <p:spPr>
            <a:xfrm flipH="1">
              <a:off x="5676614" y="838636"/>
              <a:ext cx="1675780" cy="428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sz="1200" dirty="0"/>
                <a:t>Prof. Lech </a:t>
              </a:r>
              <a:r>
                <a:rPr lang="pl-PL" sz="1200" dirty="0" err="1"/>
                <a:t>Dzienis</a:t>
              </a:r>
              <a:r>
                <a:rPr lang="pl-PL" sz="1200" dirty="0"/>
                <a:t>, </a:t>
              </a:r>
              <a:r>
                <a:rPr lang="pl-PL" sz="1200" dirty="0" err="1" smtClean="0"/>
                <a:t>DSc</a:t>
              </a:r>
              <a:r>
                <a:rPr lang="pl-PL" sz="1200" dirty="0" smtClean="0"/>
                <a:t>. </a:t>
              </a:r>
              <a:r>
                <a:rPr lang="pl-PL" sz="1200" dirty="0" err="1" smtClean="0"/>
                <a:t>PhD</a:t>
              </a:r>
              <a:r>
                <a:rPr lang="pl-PL" sz="1200" dirty="0" smtClean="0"/>
                <a:t>. </a:t>
              </a:r>
              <a:r>
                <a:rPr lang="pl-PL" sz="1200" dirty="0" err="1" smtClean="0"/>
                <a:t>Eng</a:t>
              </a:r>
              <a:r>
                <a:rPr lang="pl-PL" sz="1200" dirty="0" smtClean="0"/>
                <a:t>.</a:t>
              </a:r>
            </a:p>
            <a:p>
              <a:pPr>
                <a:defRPr/>
              </a:pPr>
              <a:r>
                <a:rPr lang="pl-PL" sz="1200" dirty="0"/>
                <a:t>rektor@pb.edu.pl</a:t>
              </a:r>
              <a:endParaRPr lang="pl-PL" sz="1200" dirty="0">
                <a:latin typeface="+mn-lt"/>
              </a:endParaRPr>
            </a:p>
          </p:txBody>
        </p:sp>
      </p:grpSp>
      <p:pic>
        <p:nvPicPr>
          <p:cNvPr id="14352" name="Obraz 32" descr="P Banaszuk.jpg"/>
          <p:cNvPicPr>
            <a:picLocks noChangeAspect="1"/>
          </p:cNvPicPr>
          <p:nvPr/>
        </p:nvPicPr>
        <p:blipFill>
          <a:blip r:embed="rId4" cstate="print"/>
          <a:srcRect r="11127"/>
          <a:stretch>
            <a:fillRect/>
          </a:stretch>
        </p:blipFill>
        <p:spPr bwMode="auto">
          <a:xfrm>
            <a:off x="7956376" y="1556792"/>
            <a:ext cx="10048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76" name="Obraz 27" descr="pajączek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04605" flipH="1">
            <a:off x="8108289" y="4950299"/>
            <a:ext cx="1128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Obraz 32" descr="RektorPB_profDzienis_jasny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 l="5275" r="5501" b="19512"/>
          <a:stretch>
            <a:fillRect/>
          </a:stretch>
        </p:blipFill>
        <p:spPr>
          <a:xfrm>
            <a:off x="251520" y="1772816"/>
            <a:ext cx="973137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79" name="Obraz 34" descr="pajączek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004329">
            <a:off x="5359400" y="4911726"/>
            <a:ext cx="16859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6444208" y="3978603"/>
            <a:ext cx="258558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 smtClean="0"/>
              <a:t>in </a:t>
            </a:r>
            <a:r>
              <a:rPr lang="en-US" sz="1400" dirty="0"/>
              <a:t>cooperation with the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en-US" sz="1400" dirty="0" smtClean="0"/>
              <a:t>German</a:t>
            </a:r>
            <a:r>
              <a:rPr lang="pl-PL" sz="1400" dirty="0" smtClean="0"/>
              <a:t> </a:t>
            </a:r>
            <a:r>
              <a:rPr lang="en-US" sz="1400" dirty="0" smtClean="0"/>
              <a:t>Biomass </a:t>
            </a:r>
            <a:r>
              <a:rPr lang="en-US" sz="1400" dirty="0"/>
              <a:t>Research Centre [DBFZ] </a:t>
            </a:r>
            <a:r>
              <a:rPr lang="en-US" sz="1400" dirty="0" smtClean="0"/>
              <a:t>in </a:t>
            </a:r>
            <a:r>
              <a:rPr lang="en-US" sz="1400" dirty="0"/>
              <a:t>Leipzig</a:t>
            </a:r>
            <a:endParaRPr lang="pl-PL" sz="14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107504" y="14682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top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research</a:t>
            </a: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areas</a:t>
            </a:r>
            <a:endParaRPr lang="pl-PL" sz="2000" dirty="0">
              <a:solidFill>
                <a:srgbClr val="37A76F">
                  <a:lumMod val="75000"/>
                </a:srgb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14</a:t>
            </a:fld>
            <a:endParaRPr lang="pl-PL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418732"/>
            <a:ext cx="1071570" cy="109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6423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35" descr="pającze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5719">
            <a:off x="7573961" y="415165"/>
            <a:ext cx="2851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eściokąt 12"/>
          <p:cNvSpPr/>
          <p:nvPr/>
        </p:nvSpPr>
        <p:spPr bwMode="auto">
          <a:xfrm>
            <a:off x="3593798" y="271909"/>
            <a:ext cx="1949355" cy="1604274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pole tekstowe 36"/>
          <p:cNvSpPr txBox="1"/>
          <p:nvPr/>
        </p:nvSpPr>
        <p:spPr bwMode="auto">
          <a:xfrm>
            <a:off x="3854273" y="566839"/>
            <a:ext cx="1396046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Faculty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of </a:t>
            </a:r>
            <a:r>
              <a:rPr lang="pl-PL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Electrical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Engineering</a:t>
            </a:r>
            <a:endParaRPr lang="pl-PL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Dowolny kształt 37"/>
          <p:cNvSpPr>
            <a:spLocks noChangeAspect="1"/>
          </p:cNvSpPr>
          <p:nvPr/>
        </p:nvSpPr>
        <p:spPr>
          <a:xfrm>
            <a:off x="1619672" y="2636912"/>
            <a:ext cx="2207235" cy="1874720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technology of optical </a:t>
            </a:r>
            <a:r>
              <a:rPr lang="en-US" sz="1600" dirty="0" err="1"/>
              <a:t>fibres</a:t>
            </a:r>
            <a:r>
              <a:rPr lang="en-US" sz="1600" dirty="0"/>
              <a:t> and photonic </a:t>
            </a:r>
            <a:r>
              <a:rPr lang="en-US" sz="1600" dirty="0" smtClean="0"/>
              <a:t>material </a:t>
            </a:r>
            <a:r>
              <a:rPr lang="en-US" sz="1600" dirty="0"/>
              <a:t>engineering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6392" name="pole tekstowe 26"/>
          <p:cNvSpPr txBox="1">
            <a:spLocks noChangeArrowheads="1"/>
          </p:cNvSpPr>
          <p:nvPr/>
        </p:nvSpPr>
        <p:spPr bwMode="auto">
          <a:xfrm>
            <a:off x="1388133" y="5395412"/>
            <a:ext cx="49624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hangingPunct="1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alibri" panose="020F0502020204030204" pitchFamily="34" charset="0"/>
              </a:rPr>
              <a:t>new </a:t>
            </a:r>
            <a:r>
              <a:rPr lang="en-US" sz="1200" dirty="0">
                <a:latin typeface="Calibri" panose="020F0502020204030204" pitchFamily="34" charset="0"/>
              </a:rPr>
              <a:t>Laboratory of Optical </a:t>
            </a:r>
            <a:r>
              <a:rPr lang="en-US" sz="1200" dirty="0" err="1">
                <a:latin typeface="Calibri" panose="020F0502020204030204" pitchFamily="34" charset="0"/>
              </a:rPr>
              <a:t>Fibre</a:t>
            </a:r>
            <a:r>
              <a:rPr lang="en-US" sz="1200" dirty="0">
                <a:latin typeface="Calibri" panose="020F0502020204030204" pitchFamily="34" charset="0"/>
              </a:rPr>
              <a:t> Technology, proposed for inclusion </a:t>
            </a:r>
            <a:r>
              <a:rPr lang="pl-PL" sz="1200" dirty="0" smtClean="0">
                <a:latin typeface="Calibri" panose="020F0502020204030204" pitchFamily="34" charset="0"/>
              </a:rPr>
              <a:t/>
            </a:r>
            <a:br>
              <a:rPr lang="pl-PL" sz="1200" dirty="0" smtClean="0">
                <a:latin typeface="Calibri" panose="020F0502020204030204" pitchFamily="34" charset="0"/>
              </a:rPr>
            </a:br>
            <a:r>
              <a:rPr lang="en-US" sz="1200" dirty="0" smtClean="0">
                <a:latin typeface="Calibri" panose="020F0502020204030204" pitchFamily="34" charset="0"/>
              </a:rPr>
              <a:t>in </a:t>
            </a:r>
            <a:r>
              <a:rPr lang="en-US" sz="1200" dirty="0">
                <a:latin typeface="Calibri" panose="020F0502020204030204" pitchFamily="34" charset="0"/>
              </a:rPr>
              <a:t>the Polish Road Map of Research Infrastructure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alibri" panose="020F0502020204030204" pitchFamily="34" charset="0"/>
              </a:rPr>
              <a:t>scientific </a:t>
            </a:r>
            <a:r>
              <a:rPr lang="en-US" sz="1200" dirty="0">
                <a:latin typeface="Calibri" panose="020F0502020204030204" pitchFamily="34" charset="0"/>
              </a:rPr>
              <a:t>cooperation with Wroclaw University of Technology, Military University of Technology, AGH University of Science and Technology, Silesian University of Technology, Warsaw University of Technology, etc.</a:t>
            </a:r>
          </a:p>
        </p:txBody>
      </p:sp>
      <p:sp>
        <p:nvSpPr>
          <p:cNvPr id="16" name="Dowolny kształt 15"/>
          <p:cNvSpPr/>
          <p:nvPr/>
        </p:nvSpPr>
        <p:spPr>
          <a:xfrm>
            <a:off x="3482418" y="1943603"/>
            <a:ext cx="2025686" cy="1701421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err="1"/>
              <a:t>electromagnetic</a:t>
            </a:r>
            <a:r>
              <a:rPr lang="pl-PL" sz="1600" dirty="0"/>
              <a:t> </a:t>
            </a:r>
            <a:r>
              <a:rPr lang="pl-PL" sz="1600" dirty="0" err="1"/>
              <a:t>compatibility</a:t>
            </a:r>
            <a:endParaRPr lang="pl-PL" sz="1600" dirty="0"/>
          </a:p>
        </p:txBody>
      </p:sp>
      <p:pic>
        <p:nvPicPr>
          <p:cNvPr id="16395" name="Picture 20" descr="4popr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"/>
          <a:stretch>
            <a:fillRect/>
          </a:stretch>
        </p:blipFill>
        <p:spPr bwMode="auto">
          <a:xfrm>
            <a:off x="592105" y="5444806"/>
            <a:ext cx="7191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Obraz 29" descr="Prof. Kaczorek.jpg"/>
          <p:cNvPicPr>
            <a:picLocks noChangeAspect="1"/>
          </p:cNvPicPr>
          <p:nvPr/>
        </p:nvPicPr>
        <p:blipFill>
          <a:blip r:embed="rId5" cstate="print"/>
          <a:srcRect l="23950" t="2541" r="26295" b="60316"/>
          <a:stretch>
            <a:fillRect/>
          </a:stretch>
        </p:blipFill>
        <p:spPr bwMode="auto">
          <a:xfrm>
            <a:off x="179512" y="620688"/>
            <a:ext cx="9715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Pięciokąt 31"/>
          <p:cNvSpPr/>
          <p:nvPr/>
        </p:nvSpPr>
        <p:spPr>
          <a:xfrm>
            <a:off x="107504" y="4149080"/>
            <a:ext cx="1841976" cy="643603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ole tekstowe 32"/>
          <p:cNvSpPr txBox="1"/>
          <p:nvPr/>
        </p:nvSpPr>
        <p:spPr>
          <a:xfrm>
            <a:off x="0" y="4149080"/>
            <a:ext cx="1655930" cy="646331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 err="1" smtClean="0">
                <a:latin typeface="+mn-lt"/>
              </a:rPr>
              <a:t>Assoc</a:t>
            </a:r>
            <a:r>
              <a:rPr lang="pl-PL" sz="1200" dirty="0" smtClean="0">
                <a:latin typeface="+mn-lt"/>
              </a:rPr>
              <a:t>. Prof. Dominik Dorosz, </a:t>
            </a:r>
            <a:r>
              <a:rPr lang="pl-PL" sz="1200" dirty="0" err="1" smtClean="0">
                <a:latin typeface="+mn-lt"/>
              </a:rPr>
              <a:t>DSc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PhD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smtClean="0"/>
              <a:t>d.dorosz@pb.edu.pl</a:t>
            </a:r>
            <a:endParaRPr lang="pl-PL" sz="1200" dirty="0">
              <a:latin typeface="+mn-lt"/>
            </a:endParaRPr>
          </a:p>
        </p:txBody>
      </p:sp>
      <p:pic>
        <p:nvPicPr>
          <p:cNvPr id="15380" name="Obraz 33" descr="dd.jpg"/>
          <p:cNvPicPr>
            <a:picLocks noChangeAspect="1"/>
          </p:cNvPicPr>
          <p:nvPr/>
        </p:nvPicPr>
        <p:blipFill rotWithShape="1">
          <a:blip r:embed="rId6" cstate="print"/>
          <a:srcRect b="6577"/>
          <a:stretch/>
        </p:blipFill>
        <p:spPr bwMode="auto">
          <a:xfrm>
            <a:off x="179512" y="2924944"/>
            <a:ext cx="903288" cy="126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Dowolny kształt 38"/>
          <p:cNvSpPr>
            <a:spLocks noChangeAspect="1"/>
          </p:cNvSpPr>
          <p:nvPr/>
        </p:nvSpPr>
        <p:spPr>
          <a:xfrm>
            <a:off x="5004048" y="3140969"/>
            <a:ext cx="1775717" cy="1512168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err="1"/>
              <a:t>renewable</a:t>
            </a:r>
            <a:r>
              <a:rPr lang="pl-PL" sz="1600" dirty="0"/>
              <a:t> </a:t>
            </a:r>
            <a:r>
              <a:rPr lang="pl-PL" sz="1600" dirty="0" err="1"/>
              <a:t>energy</a:t>
            </a:r>
            <a:r>
              <a:rPr lang="pl-PL" sz="1600" dirty="0"/>
              <a:t> </a:t>
            </a:r>
            <a:r>
              <a:rPr lang="pl-PL" sz="1600" dirty="0" err="1"/>
              <a:t>sources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8" name="Dowolny kształt 17"/>
          <p:cNvSpPr/>
          <p:nvPr/>
        </p:nvSpPr>
        <p:spPr>
          <a:xfrm>
            <a:off x="2195736" y="918722"/>
            <a:ext cx="1561199" cy="1502166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automatic control and control theory</a:t>
            </a:r>
            <a:endParaRPr lang="pl-PL" sz="1600" dirty="0"/>
          </a:p>
        </p:txBody>
      </p:sp>
      <p:sp>
        <p:nvSpPr>
          <p:cNvPr id="43" name="Sześciokąt 42"/>
          <p:cNvSpPr/>
          <p:nvPr/>
        </p:nvSpPr>
        <p:spPr>
          <a:xfrm rot="1664648">
            <a:off x="7372614" y="5208649"/>
            <a:ext cx="217488" cy="19685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Sześciokąt 43"/>
          <p:cNvSpPr/>
          <p:nvPr/>
        </p:nvSpPr>
        <p:spPr>
          <a:xfrm rot="1664648">
            <a:off x="6965863" y="4817355"/>
            <a:ext cx="152400" cy="130175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Sześciokąt 44"/>
          <p:cNvSpPr/>
          <p:nvPr/>
        </p:nvSpPr>
        <p:spPr>
          <a:xfrm rot="1664648">
            <a:off x="7798789" y="5648799"/>
            <a:ext cx="320675" cy="265113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upa 26"/>
          <p:cNvGrpSpPr>
            <a:grpSpLocks/>
          </p:cNvGrpSpPr>
          <p:nvPr/>
        </p:nvGrpSpPr>
        <p:grpSpPr bwMode="auto">
          <a:xfrm flipH="1">
            <a:off x="107502" y="1935155"/>
            <a:ext cx="2376265" cy="727599"/>
            <a:chOff x="5556250" y="3068411"/>
            <a:chExt cx="2030412" cy="467974"/>
          </a:xfr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Pięciokąt 27"/>
            <p:cNvSpPr/>
            <p:nvPr/>
          </p:nvSpPr>
          <p:spPr>
            <a:xfrm flipH="1">
              <a:off x="5556250" y="3068411"/>
              <a:ext cx="2019669" cy="467974"/>
            </a:xfrm>
            <a:prstGeom prst="homePlate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pole tekstowe 28"/>
            <p:cNvSpPr txBox="1"/>
            <p:nvPr/>
          </p:nvSpPr>
          <p:spPr>
            <a:xfrm flipH="1">
              <a:off x="5634342" y="3090695"/>
              <a:ext cx="1952320" cy="415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sz="1200" dirty="0">
                  <a:latin typeface="+mn-lt"/>
                </a:rPr>
                <a:t>prof. </a:t>
              </a:r>
              <a:r>
                <a:rPr lang="pl-PL" sz="1200" dirty="0" smtClean="0">
                  <a:latin typeface="+mn-lt"/>
                </a:rPr>
                <a:t>Tadeusz Kaczorek, </a:t>
              </a:r>
              <a:r>
                <a:rPr lang="pl-PL" sz="1200" dirty="0" err="1" smtClean="0">
                  <a:latin typeface="+mn-lt"/>
                </a:rPr>
                <a:t>DSc</a:t>
              </a:r>
              <a:r>
                <a:rPr lang="pl-PL" sz="1200" dirty="0" smtClean="0">
                  <a:latin typeface="+mn-lt"/>
                </a:rPr>
                <a:t>. </a:t>
              </a:r>
              <a:r>
                <a:rPr lang="pl-PL" sz="1200" dirty="0" err="1" smtClean="0">
                  <a:latin typeface="+mn-lt"/>
                </a:rPr>
                <a:t>PhD</a:t>
              </a:r>
              <a:r>
                <a:rPr lang="pl-PL" sz="1200" dirty="0" smtClean="0">
                  <a:latin typeface="+mn-lt"/>
                </a:rPr>
                <a:t>. </a:t>
              </a:r>
              <a:r>
                <a:rPr lang="pl-PL" sz="1200" dirty="0" err="1" smtClean="0">
                  <a:latin typeface="+mn-lt"/>
                </a:rPr>
                <a:t>Eng</a:t>
              </a:r>
              <a:r>
                <a:rPr lang="pl-PL" sz="1200" dirty="0" smtClean="0">
                  <a:latin typeface="+mn-lt"/>
                </a:rPr>
                <a:t>.</a:t>
              </a:r>
            </a:p>
            <a:p>
              <a:pPr>
                <a:defRPr/>
              </a:pPr>
              <a:r>
                <a:rPr lang="pl-PL" sz="1200" dirty="0" smtClean="0"/>
                <a:t>t.kaczorek@pb.edu.pl</a:t>
              </a:r>
              <a:endParaRPr lang="pl-PL" sz="1200" dirty="0">
                <a:latin typeface="+mn-lt"/>
              </a:endParaRPr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107504" y="14682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top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research</a:t>
            </a: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areas</a:t>
            </a:r>
            <a:endParaRPr lang="pl-PL" sz="2000" dirty="0">
              <a:solidFill>
                <a:srgbClr val="37A76F">
                  <a:lumMod val="75000"/>
                </a:srgb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15</a:t>
            </a:fld>
            <a:endParaRPr lang="pl-PL" noProof="0" dirty="0"/>
          </a:p>
        </p:txBody>
      </p:sp>
      <p:sp>
        <p:nvSpPr>
          <p:cNvPr id="24" name="Pięciokąt 23"/>
          <p:cNvSpPr/>
          <p:nvPr/>
        </p:nvSpPr>
        <p:spPr>
          <a:xfrm flipH="1">
            <a:off x="6444210" y="3068960"/>
            <a:ext cx="2699790" cy="504056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24"/>
          <p:cNvSpPr txBox="1"/>
          <p:nvPr/>
        </p:nvSpPr>
        <p:spPr>
          <a:xfrm flipH="1">
            <a:off x="6732240" y="3068960"/>
            <a:ext cx="2636378" cy="461665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 smtClean="0">
                <a:solidFill>
                  <a:prstClr val="black"/>
                </a:solidFill>
                <a:latin typeface="Calibri"/>
              </a:rPr>
              <a:t>prof</a:t>
            </a:r>
            <a:r>
              <a:rPr lang="pl-PL" sz="12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1200" dirty="0" smtClean="0">
                <a:latin typeface="+mn-lt"/>
              </a:rPr>
              <a:t>Andrzej Sikorski, </a:t>
            </a:r>
            <a:r>
              <a:rPr lang="pl-PL" sz="1200" dirty="0" err="1"/>
              <a:t>DSc</a:t>
            </a:r>
            <a:r>
              <a:rPr lang="pl-PL" sz="1200" dirty="0"/>
              <a:t>. </a:t>
            </a:r>
            <a:r>
              <a:rPr lang="pl-PL" sz="1200" dirty="0" err="1"/>
              <a:t>PhD</a:t>
            </a:r>
            <a:r>
              <a:rPr lang="pl-PL" sz="1200" dirty="0"/>
              <a:t>. </a:t>
            </a:r>
            <a:r>
              <a:rPr lang="pl-PL" sz="1200" dirty="0" err="1" smtClean="0"/>
              <a:t>Eng</a:t>
            </a:r>
            <a:r>
              <a:rPr lang="pl-PL" sz="1200" dirty="0" smtClean="0"/>
              <a:t>.</a:t>
            </a:r>
            <a:br>
              <a:rPr lang="pl-PL" sz="1200" dirty="0" smtClean="0"/>
            </a:br>
            <a:r>
              <a:rPr lang="pl-PL" sz="1200" dirty="0" smtClean="0"/>
              <a:t>a.sikorski@pb.edu.pl </a:t>
            </a:r>
            <a:endParaRPr lang="en-US" sz="1200" dirty="0">
              <a:latin typeface="+mn-lt"/>
            </a:endParaRPr>
          </a:p>
        </p:txBody>
      </p:sp>
      <p:pic>
        <p:nvPicPr>
          <p:cNvPr id="36" name="Obraz 35" descr="Sikorski.jpg"/>
          <p:cNvPicPr>
            <a:picLocks noChangeAspect="1"/>
          </p:cNvPicPr>
          <p:nvPr/>
        </p:nvPicPr>
        <p:blipFill>
          <a:blip r:embed="rId7" cstate="print"/>
          <a:srcRect l="5926" t="10325" r="9004"/>
          <a:stretch>
            <a:fillRect/>
          </a:stretch>
        </p:blipFill>
        <p:spPr>
          <a:xfrm>
            <a:off x="8100392" y="1772816"/>
            <a:ext cx="914400" cy="12858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Pięciokąt 29"/>
          <p:cNvSpPr/>
          <p:nvPr/>
        </p:nvSpPr>
        <p:spPr>
          <a:xfrm flipH="1">
            <a:off x="5250318" y="1700808"/>
            <a:ext cx="2274009" cy="648072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err="1" smtClean="0">
                <a:solidFill>
                  <a:schemeClr val="tx1"/>
                </a:solidFill>
              </a:rPr>
              <a:t>Assoc</a:t>
            </a:r>
            <a:r>
              <a:rPr lang="pl-PL" sz="1200" dirty="0" smtClean="0">
                <a:solidFill>
                  <a:schemeClr val="tx1"/>
                </a:solidFill>
              </a:rPr>
              <a:t>. Prof. </a:t>
            </a:r>
            <a:r>
              <a:rPr lang="en-US" sz="1200" dirty="0" smtClean="0">
                <a:solidFill>
                  <a:schemeClr val="tx1"/>
                </a:solidFill>
              </a:rPr>
              <a:t>Karol </a:t>
            </a:r>
            <a:r>
              <a:rPr lang="en-US" sz="1200" dirty="0" err="1" smtClean="0">
                <a:solidFill>
                  <a:schemeClr val="tx1"/>
                </a:solidFill>
              </a:rPr>
              <a:t>Aniserowicz</a:t>
            </a:r>
            <a:r>
              <a:rPr lang="en-US" sz="1200" dirty="0" smtClean="0">
                <a:solidFill>
                  <a:schemeClr val="tx1"/>
                </a:solidFill>
              </a:rPr>
              <a:t>,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DSc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Eng</a:t>
            </a:r>
            <a:r>
              <a:rPr lang="pl-PL" sz="1200" dirty="0" smtClean="0">
                <a:solidFill>
                  <a:schemeClr val="tx1"/>
                </a:solidFill>
              </a:rPr>
              <a:t>.</a:t>
            </a:r>
            <a:br>
              <a:rPr lang="pl-PL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smtClean="0">
                <a:solidFill>
                  <a:schemeClr val="tx1"/>
                </a:solidFill>
              </a:rPr>
              <a:t>k.aniserowicz@pb.edu.pl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60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34" descr="pajączek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302" flipV="1">
            <a:off x="1987749" y="4693305"/>
            <a:ext cx="18605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Obraz 35" descr="pajączek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52422" flipH="1">
            <a:off x="-1284288" y="1087184"/>
            <a:ext cx="285273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az 35" descr="pajączek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5719">
            <a:off x="7573963" y="2716213"/>
            <a:ext cx="2851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ześciokąt 17"/>
          <p:cNvSpPr>
            <a:spLocks noChangeAspect="1"/>
          </p:cNvSpPr>
          <p:nvPr/>
        </p:nvSpPr>
        <p:spPr>
          <a:xfrm>
            <a:off x="5436096" y="548680"/>
            <a:ext cx="232046" cy="21600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Sześciokąt 35"/>
          <p:cNvSpPr/>
          <p:nvPr/>
        </p:nvSpPr>
        <p:spPr>
          <a:xfrm>
            <a:off x="5724128" y="413543"/>
            <a:ext cx="152400" cy="131763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Dowolny kształt 38"/>
          <p:cNvSpPr>
            <a:spLocks/>
          </p:cNvSpPr>
          <p:nvPr/>
        </p:nvSpPr>
        <p:spPr>
          <a:xfrm>
            <a:off x="4355976" y="1772816"/>
            <a:ext cx="1815869" cy="1512168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data mining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30" name="Dowolny kształt 29"/>
          <p:cNvSpPr>
            <a:spLocks noChangeAspect="1"/>
          </p:cNvSpPr>
          <p:nvPr/>
        </p:nvSpPr>
        <p:spPr>
          <a:xfrm>
            <a:off x="4355976" y="3429000"/>
            <a:ext cx="1859098" cy="1511334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mathematical control theory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Sześciokąt 12"/>
          <p:cNvSpPr>
            <a:spLocks noChangeAspect="1"/>
          </p:cNvSpPr>
          <p:nvPr/>
        </p:nvSpPr>
        <p:spPr bwMode="auto">
          <a:xfrm>
            <a:off x="2771800" y="116632"/>
            <a:ext cx="2088000" cy="175977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pole tekstowe 36"/>
          <p:cNvSpPr txBox="1"/>
          <p:nvPr/>
        </p:nvSpPr>
        <p:spPr bwMode="auto">
          <a:xfrm>
            <a:off x="3059832" y="548680"/>
            <a:ext cx="1477963" cy="1015663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Faculty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of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Computer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Science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Sześciokąt 13"/>
          <p:cNvSpPr/>
          <p:nvPr/>
        </p:nvSpPr>
        <p:spPr>
          <a:xfrm>
            <a:off x="5076056" y="692696"/>
            <a:ext cx="314325" cy="288925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Pięciokąt 14"/>
          <p:cNvSpPr/>
          <p:nvPr/>
        </p:nvSpPr>
        <p:spPr>
          <a:xfrm>
            <a:off x="1619672" y="2060848"/>
            <a:ext cx="2811388" cy="504057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pole tekstowe 16"/>
          <p:cNvSpPr txBox="1"/>
          <p:nvPr/>
        </p:nvSpPr>
        <p:spPr>
          <a:xfrm>
            <a:off x="1619672" y="2132856"/>
            <a:ext cx="2664296" cy="461665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>
                <a:latin typeface="+mn-lt"/>
              </a:rPr>
              <a:t>prof. </a:t>
            </a:r>
            <a:r>
              <a:rPr lang="pl-PL" sz="1200" dirty="0" smtClean="0">
                <a:latin typeface="+mn-lt"/>
              </a:rPr>
              <a:t>Leon Bobrowski, </a:t>
            </a:r>
            <a:r>
              <a:rPr lang="pl-PL" sz="1200" dirty="0" err="1" smtClean="0">
                <a:latin typeface="+mn-lt"/>
              </a:rPr>
              <a:t>DSc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PhD</a:t>
            </a:r>
            <a:endParaRPr lang="pl-PL" sz="1200" dirty="0" smtClean="0">
              <a:latin typeface="+mn-lt"/>
            </a:endParaRPr>
          </a:p>
          <a:p>
            <a:pPr>
              <a:defRPr/>
            </a:pPr>
            <a:r>
              <a:rPr lang="pl-PL" sz="1200" dirty="0"/>
              <a:t>w</a:t>
            </a:r>
            <a:r>
              <a:rPr lang="pl-PL" sz="1200" dirty="0" smtClean="0"/>
              <a:t>i.dziekan@pb.edu.pl</a:t>
            </a:r>
            <a:endParaRPr lang="pl-PL" sz="1200" dirty="0">
              <a:latin typeface="+mn-lt"/>
            </a:endParaRPr>
          </a:p>
        </p:txBody>
      </p:sp>
      <p:sp>
        <p:nvSpPr>
          <p:cNvPr id="19" name="Pięciokąt 18"/>
          <p:cNvSpPr/>
          <p:nvPr/>
        </p:nvSpPr>
        <p:spPr>
          <a:xfrm flipH="1">
            <a:off x="6084168" y="3717032"/>
            <a:ext cx="3059832" cy="504056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ole tekstowe 20"/>
          <p:cNvSpPr txBox="1"/>
          <p:nvPr/>
        </p:nvSpPr>
        <p:spPr>
          <a:xfrm flipH="1">
            <a:off x="6084168" y="3789040"/>
            <a:ext cx="3059832" cy="461665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>
                <a:latin typeface="+mn-lt"/>
              </a:rPr>
              <a:t>prof</a:t>
            </a:r>
            <a:r>
              <a:rPr lang="pl-PL" sz="1200" dirty="0" smtClean="0">
                <a:latin typeface="+mn-lt"/>
              </a:rPr>
              <a:t>. Zbigniew Bartosiewicz, </a:t>
            </a:r>
            <a:r>
              <a:rPr lang="pl-PL" sz="1200" dirty="0" err="1" smtClean="0">
                <a:latin typeface="+mn-lt"/>
              </a:rPr>
              <a:t>DSc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PhD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Eng</a:t>
            </a:r>
            <a:r>
              <a:rPr lang="pl-PL" sz="120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pl-PL" sz="1200" dirty="0" smtClean="0"/>
              <a:t>       </a:t>
            </a:r>
            <a:r>
              <a:rPr lang="pl-PL" sz="1200" dirty="0" err="1" smtClean="0"/>
              <a:t>z.bartosiewicz@pb.edu.pl</a:t>
            </a:r>
            <a:r>
              <a:rPr lang="pl-PL" sz="1200" dirty="0" smtClean="0">
                <a:latin typeface="+mn-lt"/>
              </a:rPr>
              <a:t> </a:t>
            </a:r>
            <a:endParaRPr lang="en-US" sz="1200" dirty="0">
              <a:latin typeface="+mn-lt"/>
            </a:endParaRPr>
          </a:p>
        </p:txBody>
      </p:sp>
      <p:pic>
        <p:nvPicPr>
          <p:cNvPr id="16398" name="Obraz 21" descr="Bartosiewicz.jpg"/>
          <p:cNvPicPr>
            <a:picLocks noChangeAspect="1"/>
          </p:cNvPicPr>
          <p:nvPr/>
        </p:nvPicPr>
        <p:blipFill>
          <a:blip r:embed="rId5" cstate="print">
            <a:lum bright="10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75" t="3752" r="7738" b="6865"/>
          <a:stretch>
            <a:fillRect/>
          </a:stretch>
        </p:blipFill>
        <p:spPr bwMode="auto">
          <a:xfrm>
            <a:off x="6948264" y="2420888"/>
            <a:ext cx="9461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9" name="Obraz 22" descr="Bobrowski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433" r="20428"/>
          <a:stretch>
            <a:fillRect/>
          </a:stretch>
        </p:blipFill>
        <p:spPr bwMode="auto">
          <a:xfrm>
            <a:off x="1619672" y="908720"/>
            <a:ext cx="105251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Obraz 23" descr="Wydział Informatyki_fot P Tadejko_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796136" y="116632"/>
            <a:ext cx="2250262" cy="1719942"/>
          </a:xfrm>
          <a:prstGeom prst="hexagon">
            <a:avLst/>
          </a:prstGeo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Obraz 24" descr="Tadejko_95C3461_resize14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948264" y="4896553"/>
            <a:ext cx="2195736" cy="1961447"/>
          </a:xfrm>
          <a:prstGeom prst="hexagon">
            <a:avLst/>
          </a:prstGeo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pole tekstowe 26"/>
          <p:cNvSpPr txBox="1"/>
          <p:nvPr/>
        </p:nvSpPr>
        <p:spPr>
          <a:xfrm>
            <a:off x="251520" y="1166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top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research</a:t>
            </a: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areas</a:t>
            </a:r>
            <a:endParaRPr lang="pl-PL" sz="2000" dirty="0">
              <a:solidFill>
                <a:srgbClr val="37A76F">
                  <a:lumMod val="75000"/>
                </a:srgb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16</a:t>
            </a:fld>
            <a:endParaRPr lang="pl-PL" noProof="0" dirty="0"/>
          </a:p>
        </p:txBody>
      </p:sp>
      <p:sp>
        <p:nvSpPr>
          <p:cNvPr id="22" name="Dowolny kształt 21"/>
          <p:cNvSpPr>
            <a:spLocks/>
          </p:cNvSpPr>
          <p:nvPr/>
        </p:nvSpPr>
        <p:spPr>
          <a:xfrm>
            <a:off x="4644008" y="5229200"/>
            <a:ext cx="1671853" cy="1512168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 smtClean="0"/>
              <a:t>biometrics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" name="Dowolny kształt 22"/>
          <p:cNvSpPr>
            <a:spLocks/>
          </p:cNvSpPr>
          <p:nvPr/>
        </p:nvSpPr>
        <p:spPr>
          <a:xfrm>
            <a:off x="3059832" y="4437112"/>
            <a:ext cx="1599845" cy="1368152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/>
              <a:t>algebra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6" name="Dowolny kształt 25"/>
          <p:cNvSpPr>
            <a:spLocks/>
          </p:cNvSpPr>
          <p:nvPr/>
        </p:nvSpPr>
        <p:spPr>
          <a:xfrm>
            <a:off x="2771800" y="2780928"/>
            <a:ext cx="1815869" cy="1584176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 smtClean="0"/>
              <a:t>artificial</a:t>
            </a:r>
            <a:r>
              <a:rPr lang="pl-PL" sz="2000" dirty="0" smtClean="0"/>
              <a:t> </a:t>
            </a:r>
            <a:r>
              <a:rPr lang="pl-PL" sz="2000" dirty="0" err="1" smtClean="0"/>
              <a:t>intelligence</a:t>
            </a:r>
            <a:r>
              <a:rPr lang="pl-PL" sz="2000" dirty="0" smtClean="0"/>
              <a:t> 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32" name="Pięciokąt 31"/>
          <p:cNvSpPr/>
          <p:nvPr/>
        </p:nvSpPr>
        <p:spPr>
          <a:xfrm>
            <a:off x="179512" y="3861048"/>
            <a:ext cx="2808312" cy="449856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prof. Jarosław Stepaniuk, </a:t>
            </a:r>
            <a:r>
              <a:rPr lang="pl-PL" sz="1200" dirty="0" err="1" smtClean="0">
                <a:solidFill>
                  <a:schemeClr val="tx1"/>
                </a:solidFill>
              </a:rPr>
              <a:t>DSc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pl-PL" sz="1200" dirty="0">
                <a:solidFill>
                  <a:schemeClr val="tx1"/>
                </a:solidFill>
              </a:rPr>
              <a:t>j.stepaniuk@pb.edu.pl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Pięciokąt 32"/>
          <p:cNvSpPr/>
          <p:nvPr/>
        </p:nvSpPr>
        <p:spPr>
          <a:xfrm>
            <a:off x="539552" y="4941168"/>
            <a:ext cx="2520280" cy="517771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prof. Piotr Grzeszczuk, </a:t>
            </a:r>
            <a:r>
              <a:rPr lang="pl-PL" sz="1200" dirty="0" err="1" smtClean="0">
                <a:solidFill>
                  <a:schemeClr val="tx1"/>
                </a:solidFill>
              </a:rPr>
              <a:t>DSc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r>
              <a:rPr lang="pl-PL" sz="120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pl-PL" sz="1200" dirty="0">
                <a:solidFill>
                  <a:schemeClr val="tx1"/>
                </a:solidFill>
              </a:rPr>
              <a:t>p.grzeszczuk@pb.edu.pl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Pięciokąt 33"/>
          <p:cNvSpPr/>
          <p:nvPr/>
        </p:nvSpPr>
        <p:spPr>
          <a:xfrm>
            <a:off x="2339752" y="6237312"/>
            <a:ext cx="2499097" cy="504056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prof. </a:t>
            </a:r>
            <a:r>
              <a:rPr lang="pl-PL" sz="1200" dirty="0" err="1" smtClean="0">
                <a:solidFill>
                  <a:schemeClr val="tx1"/>
                </a:solidFill>
              </a:rPr>
              <a:t>Khalid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Saeed</a:t>
            </a:r>
            <a:r>
              <a:rPr lang="pl-PL" sz="1200" dirty="0" smtClean="0">
                <a:solidFill>
                  <a:schemeClr val="tx1"/>
                </a:solidFill>
              </a:rPr>
              <a:t>, </a:t>
            </a:r>
            <a:r>
              <a:rPr lang="pl-PL" sz="1200" dirty="0" err="1" smtClean="0">
                <a:solidFill>
                  <a:schemeClr val="tx1"/>
                </a:solidFill>
              </a:rPr>
              <a:t>DSc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Eng</a:t>
            </a:r>
            <a:r>
              <a:rPr lang="pl-PL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k.saeed@pb.edu.pl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84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35" descr="pającze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47578">
            <a:off x="7242072" y="2296141"/>
            <a:ext cx="348773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Obraz 34" descr="pajączek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54487" flipV="1">
            <a:off x="4078886" y="5037612"/>
            <a:ext cx="15462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eściokąt 11"/>
          <p:cNvSpPr>
            <a:spLocks noChangeAspect="1"/>
          </p:cNvSpPr>
          <p:nvPr/>
        </p:nvSpPr>
        <p:spPr>
          <a:xfrm>
            <a:off x="5833910" y="4729554"/>
            <a:ext cx="444348" cy="39600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ześciokąt 12"/>
          <p:cNvSpPr>
            <a:spLocks/>
          </p:cNvSpPr>
          <p:nvPr/>
        </p:nvSpPr>
        <p:spPr bwMode="auto">
          <a:xfrm>
            <a:off x="4443224" y="380435"/>
            <a:ext cx="2124000" cy="180000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pole tekstowe 36"/>
          <p:cNvSpPr txBox="1">
            <a:spLocks noChangeAspect="1"/>
          </p:cNvSpPr>
          <p:nvPr/>
        </p:nvSpPr>
        <p:spPr bwMode="auto">
          <a:xfrm>
            <a:off x="4717377" y="795426"/>
            <a:ext cx="1560881" cy="1015663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Faculty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of </a:t>
            </a:r>
            <a:r>
              <a:rPr lang="pl-PL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Mechanical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Engineering</a:t>
            </a:r>
            <a:endParaRPr lang="pl-P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" name="Sześciokąt 35"/>
          <p:cNvSpPr/>
          <p:nvPr/>
        </p:nvSpPr>
        <p:spPr>
          <a:xfrm>
            <a:off x="7024717" y="6096000"/>
            <a:ext cx="150813" cy="131762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Dowolny kształt 38"/>
          <p:cNvSpPr>
            <a:spLocks/>
          </p:cNvSpPr>
          <p:nvPr/>
        </p:nvSpPr>
        <p:spPr>
          <a:xfrm>
            <a:off x="2411760" y="1196752"/>
            <a:ext cx="2340000" cy="2032000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mechanics </a:t>
            </a:r>
            <a:endParaRPr lang="pl-PL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of </a:t>
            </a:r>
            <a:r>
              <a:rPr lang="en-GB" dirty="0"/>
              <a:t>modern materials</a:t>
            </a:r>
            <a:endParaRPr lang="pl-PL" dirty="0"/>
          </a:p>
        </p:txBody>
      </p:sp>
      <p:sp>
        <p:nvSpPr>
          <p:cNvPr id="22" name="Dowolny kształt 21"/>
          <p:cNvSpPr/>
          <p:nvPr/>
        </p:nvSpPr>
        <p:spPr>
          <a:xfrm>
            <a:off x="4305362" y="2296761"/>
            <a:ext cx="2492375" cy="2111375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err="1" smtClean="0"/>
              <a:t>optimization</a:t>
            </a:r>
            <a:r>
              <a:rPr lang="pl-PL" sz="1600" dirty="0" smtClean="0"/>
              <a:t> </a:t>
            </a:r>
            <a:endParaRPr lang="pl-PL" sz="1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smtClean="0"/>
              <a:t>of </a:t>
            </a:r>
            <a:r>
              <a:rPr lang="pl-PL" sz="1600" dirty="0" err="1" smtClean="0"/>
              <a:t>refrigeration</a:t>
            </a:r>
            <a:r>
              <a:rPr lang="pl-PL" sz="1600" dirty="0" smtClean="0"/>
              <a:t> </a:t>
            </a:r>
            <a:endParaRPr lang="pl-PL" sz="1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smtClean="0"/>
              <a:t>and </a:t>
            </a:r>
            <a:r>
              <a:rPr lang="pl-PL" sz="1600" dirty="0" smtClean="0"/>
              <a:t>air </a:t>
            </a:r>
            <a:r>
              <a:rPr lang="pl-PL" sz="1600" dirty="0" err="1" smtClean="0"/>
              <a:t>conditioning</a:t>
            </a:r>
            <a:r>
              <a:rPr lang="pl-PL" sz="1600" dirty="0" smtClean="0"/>
              <a:t> systems </a:t>
            </a:r>
            <a:r>
              <a:rPr lang="pl-PL" sz="1600" dirty="0" err="1" smtClean="0"/>
              <a:t>operating</a:t>
            </a:r>
            <a:r>
              <a:rPr lang="pl-PL" sz="1600" dirty="0" smtClean="0"/>
              <a:t> </a:t>
            </a:r>
            <a:endParaRPr lang="pl-PL" sz="1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ecological</a:t>
            </a:r>
            <a:r>
              <a:rPr lang="pl-PL" sz="1600" dirty="0" smtClean="0"/>
              <a:t> </a:t>
            </a:r>
            <a:r>
              <a:rPr lang="pl-PL" sz="1600" dirty="0" err="1" smtClean="0"/>
              <a:t>working</a:t>
            </a:r>
            <a:r>
              <a:rPr lang="pl-PL" sz="1600" dirty="0" smtClean="0"/>
              <a:t> </a:t>
            </a:r>
            <a:r>
              <a:rPr lang="pl-PL" sz="1600" dirty="0" err="1" smtClean="0"/>
              <a:t>fluids</a:t>
            </a:r>
            <a:endParaRPr lang="pl-PL" sz="1600" dirty="0"/>
          </a:p>
        </p:txBody>
      </p:sp>
      <p:sp>
        <p:nvSpPr>
          <p:cNvPr id="26" name="Sześciokąt 25"/>
          <p:cNvSpPr/>
          <p:nvPr/>
        </p:nvSpPr>
        <p:spPr>
          <a:xfrm>
            <a:off x="2483768" y="3429000"/>
            <a:ext cx="2340000" cy="2111375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7" name="pole tekstowe 26"/>
          <p:cNvSpPr txBox="1">
            <a:spLocks noChangeArrowheads="1"/>
          </p:cNvSpPr>
          <p:nvPr/>
        </p:nvSpPr>
        <p:spPr bwMode="auto">
          <a:xfrm>
            <a:off x="2915816" y="4221088"/>
            <a:ext cx="153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 err="1">
                <a:solidFill>
                  <a:schemeClr val="bg1"/>
                </a:solidFill>
              </a:rPr>
              <a:t>biomedical</a:t>
            </a:r>
            <a:r>
              <a:rPr lang="pl-PL" dirty="0">
                <a:solidFill>
                  <a:schemeClr val="bg1"/>
                </a:solidFill>
              </a:rPr>
              <a:t> engineering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Pięciokąt 22"/>
          <p:cNvSpPr/>
          <p:nvPr/>
        </p:nvSpPr>
        <p:spPr>
          <a:xfrm flipH="1">
            <a:off x="6372199" y="3777729"/>
            <a:ext cx="2520279" cy="630407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ole tekstowe 23"/>
          <p:cNvSpPr txBox="1"/>
          <p:nvPr/>
        </p:nvSpPr>
        <p:spPr>
          <a:xfrm flipH="1">
            <a:off x="6444208" y="3861048"/>
            <a:ext cx="2699792" cy="461665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/>
              <a:t>p</a:t>
            </a:r>
            <a:r>
              <a:rPr lang="pl-PL" sz="1200" dirty="0" smtClean="0">
                <a:latin typeface="+mn-lt"/>
              </a:rPr>
              <a:t>rof. Teodor </a:t>
            </a:r>
            <a:r>
              <a:rPr lang="pl-PL" sz="1200" dirty="0" err="1" smtClean="0">
                <a:latin typeface="+mn-lt"/>
              </a:rPr>
              <a:t>Skiepko</a:t>
            </a:r>
            <a:r>
              <a:rPr lang="pl-PL" sz="1200" dirty="0" smtClean="0">
                <a:latin typeface="+mn-lt"/>
              </a:rPr>
              <a:t>, </a:t>
            </a:r>
            <a:r>
              <a:rPr lang="pl-PL" sz="1200" dirty="0" err="1" smtClean="0">
                <a:latin typeface="+mn-lt"/>
              </a:rPr>
              <a:t>DSc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PhD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Eng</a:t>
            </a:r>
            <a:r>
              <a:rPr lang="pl-PL" sz="120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en-US" sz="1200" dirty="0"/>
              <a:t>t.skiepko@pb.edu.pl</a:t>
            </a:r>
            <a:endParaRPr lang="en-US" sz="1200" dirty="0">
              <a:latin typeface="+mn-lt"/>
            </a:endParaRPr>
          </a:p>
        </p:txBody>
      </p:sp>
      <p:pic>
        <p:nvPicPr>
          <p:cNvPr id="17427" name="Obraz 24" descr="Teodor Skiepk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1729" y="2438608"/>
            <a:ext cx="97948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54" name="Obraz 35" descr="pającze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52422" flipH="1">
            <a:off x="-837248" y="1657457"/>
            <a:ext cx="20351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ole tekstowe 29"/>
          <p:cNvSpPr txBox="1"/>
          <p:nvPr/>
        </p:nvSpPr>
        <p:spPr>
          <a:xfrm>
            <a:off x="107504" y="14682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top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research</a:t>
            </a: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areas</a:t>
            </a:r>
            <a:endParaRPr lang="pl-PL" sz="2000" dirty="0">
              <a:solidFill>
                <a:srgbClr val="37A76F">
                  <a:lumMod val="75000"/>
                </a:srgb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7" name="Pięciokąt 16"/>
          <p:cNvSpPr/>
          <p:nvPr/>
        </p:nvSpPr>
        <p:spPr>
          <a:xfrm>
            <a:off x="0" y="2348880"/>
            <a:ext cx="2555776" cy="680145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pole tekstowe 17"/>
          <p:cNvSpPr txBox="1"/>
          <p:nvPr/>
        </p:nvSpPr>
        <p:spPr>
          <a:xfrm flipH="1">
            <a:off x="0" y="2492896"/>
            <a:ext cx="2771800" cy="461665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>
                <a:latin typeface="+mn-lt"/>
              </a:rPr>
              <a:t>prof. </a:t>
            </a:r>
            <a:r>
              <a:rPr lang="pl-PL" sz="1200" dirty="0" smtClean="0">
                <a:latin typeface="+mn-lt"/>
              </a:rPr>
              <a:t>Andrzej Seweryn, </a:t>
            </a:r>
            <a:r>
              <a:rPr lang="pl-PL" sz="1200" dirty="0" err="1" smtClean="0">
                <a:latin typeface="+mn-lt"/>
              </a:rPr>
              <a:t>DSc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PhD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Eng</a:t>
            </a:r>
            <a:r>
              <a:rPr lang="pl-PL" sz="120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pl-PL" sz="1200" dirty="0" smtClean="0"/>
              <a:t>a.seweryn@pb.edu.pl</a:t>
            </a:r>
            <a:endParaRPr lang="en-US" sz="1200" dirty="0">
              <a:latin typeface="+mn-lt"/>
            </a:endParaRPr>
          </a:p>
        </p:txBody>
      </p:sp>
      <p:pic>
        <p:nvPicPr>
          <p:cNvPr id="17422" name="Obraz 18" descr="A_Sewery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24744"/>
            <a:ext cx="9286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Pięciokąt 19"/>
          <p:cNvSpPr/>
          <p:nvPr/>
        </p:nvSpPr>
        <p:spPr>
          <a:xfrm>
            <a:off x="0" y="4725144"/>
            <a:ext cx="2712649" cy="576064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4" name="pole tekstowe 20"/>
          <p:cNvSpPr txBox="1">
            <a:spLocks noChangeArrowheads="1"/>
          </p:cNvSpPr>
          <p:nvPr/>
        </p:nvSpPr>
        <p:spPr bwMode="auto">
          <a:xfrm flipH="1">
            <a:off x="-2" y="4839245"/>
            <a:ext cx="26277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000000"/>
                </a:solidFill>
                <a:latin typeface="Calibri" pitchFamily="34" charset="0"/>
              </a:rPr>
              <a:t>prof. </a:t>
            </a:r>
            <a:r>
              <a:rPr lang="pl-PL" sz="1200" dirty="0" smtClean="0">
                <a:solidFill>
                  <a:srgbClr val="000000"/>
                </a:solidFill>
                <a:latin typeface="Calibri" pitchFamily="34" charset="0"/>
              </a:rPr>
              <a:t>Jan </a:t>
            </a:r>
            <a:r>
              <a:rPr lang="pl-PL" sz="1200" dirty="0">
                <a:solidFill>
                  <a:srgbClr val="000000"/>
                </a:solidFill>
                <a:latin typeface="Calibri" pitchFamily="34" charset="0"/>
              </a:rPr>
              <a:t>R. </a:t>
            </a:r>
            <a:r>
              <a:rPr lang="pl-PL" sz="1200" dirty="0" smtClean="0">
                <a:solidFill>
                  <a:srgbClr val="000000"/>
                </a:solidFill>
                <a:latin typeface="Calibri" pitchFamily="34" charset="0"/>
              </a:rPr>
              <a:t>Dąbrowski, </a:t>
            </a:r>
            <a:r>
              <a:rPr lang="pl-PL" sz="1200" dirty="0" err="1" smtClean="0">
                <a:solidFill>
                  <a:srgbClr val="000000"/>
                </a:solidFill>
                <a:latin typeface="Calibri" pitchFamily="34" charset="0"/>
              </a:rPr>
              <a:t>DSc</a:t>
            </a:r>
            <a:r>
              <a:rPr lang="pl-PL" sz="12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pl-PL" sz="1200" dirty="0" err="1" smtClean="0">
                <a:solidFill>
                  <a:srgbClr val="000000"/>
                </a:solidFill>
                <a:latin typeface="Calibri" pitchFamily="34" charset="0"/>
              </a:rPr>
              <a:t>PhD</a:t>
            </a:r>
            <a:r>
              <a:rPr lang="pl-PL" sz="12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pl-PL" sz="1200" dirty="0" err="1" smtClean="0">
                <a:solidFill>
                  <a:srgbClr val="000000"/>
                </a:solidFill>
                <a:latin typeface="Calibri" pitchFamily="34" charset="0"/>
              </a:rPr>
              <a:t>Eng</a:t>
            </a:r>
            <a:r>
              <a:rPr lang="pl-PL" sz="1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pl-PL" sz="1200" dirty="0"/>
              <a:t>j.dabrowski@pb.edu.pl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28" name="Obraz 20" descr="Dąbrowski.jpg"/>
          <p:cNvPicPr>
            <a:picLocks noChangeAspect="1"/>
          </p:cNvPicPr>
          <p:nvPr/>
        </p:nvPicPr>
        <p:blipFill>
          <a:blip r:embed="rId7" cstate="print"/>
          <a:srcRect t="9206"/>
          <a:stretch>
            <a:fillRect/>
          </a:stretch>
        </p:blipFill>
        <p:spPr bwMode="auto">
          <a:xfrm>
            <a:off x="611560" y="3377158"/>
            <a:ext cx="9715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Sześciokąt 30"/>
          <p:cNvSpPr/>
          <p:nvPr/>
        </p:nvSpPr>
        <p:spPr>
          <a:xfrm>
            <a:off x="6291873" y="5264341"/>
            <a:ext cx="306388" cy="27305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Sześciokąt 31"/>
          <p:cNvSpPr>
            <a:spLocks noChangeAspect="1"/>
          </p:cNvSpPr>
          <p:nvPr/>
        </p:nvSpPr>
        <p:spPr>
          <a:xfrm>
            <a:off x="6788149" y="5790704"/>
            <a:ext cx="201978" cy="18000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17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80189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az 34" descr="pajączek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302" flipV="1">
            <a:off x="5204010" y="5498241"/>
            <a:ext cx="11731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ześciokąt 19"/>
          <p:cNvSpPr/>
          <p:nvPr/>
        </p:nvSpPr>
        <p:spPr bwMode="auto">
          <a:xfrm>
            <a:off x="2915816" y="3573016"/>
            <a:ext cx="2405062" cy="19240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err="1" smtClean="0"/>
              <a:t>modeling</a:t>
            </a:r>
            <a:r>
              <a:rPr lang="pl-PL" dirty="0" smtClean="0"/>
              <a:t> </a:t>
            </a:r>
            <a:endParaRPr lang="pl-PL" dirty="0" smtClean="0"/>
          </a:p>
          <a:p>
            <a:pPr algn="ctr"/>
            <a:r>
              <a:rPr lang="pl-PL" dirty="0" smtClean="0"/>
              <a:t>and </a:t>
            </a:r>
            <a:r>
              <a:rPr lang="pl-PL" dirty="0" smtClean="0"/>
              <a:t>diagnostics </a:t>
            </a:r>
            <a:r>
              <a:rPr lang="pl-PL" dirty="0" err="1" smtClean="0"/>
              <a:t>methods</a:t>
            </a:r>
            <a:r>
              <a:rPr lang="pl-PL" dirty="0" smtClean="0"/>
              <a:t>  </a:t>
            </a:r>
            <a:endParaRPr lang="pl-PL" dirty="0" smtClean="0"/>
          </a:p>
          <a:p>
            <a:pPr algn="ctr"/>
            <a:r>
              <a:rPr lang="pl-PL" dirty="0" smtClean="0"/>
              <a:t>of </a:t>
            </a:r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gait</a:t>
            </a:r>
            <a:r>
              <a:rPr lang="pl-PL" dirty="0" smtClean="0"/>
              <a:t> system</a:t>
            </a:r>
            <a:endParaRPr lang="pl-PL" dirty="0"/>
          </a:p>
        </p:txBody>
      </p:sp>
      <p:pic>
        <p:nvPicPr>
          <p:cNvPr id="18435" name="Obraz 29" descr="DSC73315-Copy 4.jpg"/>
          <p:cNvPicPr>
            <a:picLocks noChangeAspect="1"/>
          </p:cNvPicPr>
          <p:nvPr/>
        </p:nvPicPr>
        <p:blipFill>
          <a:blip r:embed="rId4" cstate="print"/>
          <a:srcRect l="7526"/>
          <a:stretch>
            <a:fillRect/>
          </a:stretch>
        </p:blipFill>
        <p:spPr bwMode="auto">
          <a:xfrm>
            <a:off x="6300192" y="4916516"/>
            <a:ext cx="2693987" cy="19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Dowolny kształt 13"/>
          <p:cNvSpPr/>
          <p:nvPr/>
        </p:nvSpPr>
        <p:spPr>
          <a:xfrm>
            <a:off x="2555776" y="1196752"/>
            <a:ext cx="2644775" cy="2239963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 smtClean="0"/>
              <a:t>modeling</a:t>
            </a:r>
            <a:r>
              <a:rPr lang="pl-PL" sz="2000" dirty="0" smtClean="0"/>
              <a:t>, </a:t>
            </a:r>
            <a:r>
              <a:rPr lang="pl-PL" sz="2000" dirty="0" err="1" smtClean="0"/>
              <a:t>control</a:t>
            </a:r>
            <a:r>
              <a:rPr lang="pl-PL" sz="2000" dirty="0" smtClean="0"/>
              <a:t> and diagnostics of </a:t>
            </a:r>
            <a:r>
              <a:rPr lang="pl-PL" sz="2000" dirty="0" err="1" smtClean="0"/>
              <a:t>intelligent</a:t>
            </a:r>
            <a:r>
              <a:rPr lang="pl-PL" sz="2000" dirty="0" smtClean="0"/>
              <a:t> </a:t>
            </a:r>
            <a:r>
              <a:rPr lang="pl-PL" sz="2000" dirty="0" err="1" smtClean="0"/>
              <a:t>technical</a:t>
            </a:r>
            <a:r>
              <a:rPr lang="pl-PL" sz="2000" dirty="0" smtClean="0"/>
              <a:t> systems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8438" name="Obraz 30" descr="IMG_7457.jpg"/>
          <p:cNvPicPr>
            <a:picLocks noChangeAspect="1"/>
          </p:cNvPicPr>
          <p:nvPr/>
        </p:nvPicPr>
        <p:blipFill>
          <a:blip r:embed="rId5" cstate="print"/>
          <a:srcRect l="5392" r="2698" b="9677"/>
          <a:stretch>
            <a:fillRect/>
          </a:stretch>
        </p:blipFill>
        <p:spPr bwMode="auto">
          <a:xfrm>
            <a:off x="0" y="4895850"/>
            <a:ext cx="2992437" cy="1962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Pięciokąt 18"/>
          <p:cNvSpPr/>
          <p:nvPr/>
        </p:nvSpPr>
        <p:spPr>
          <a:xfrm>
            <a:off x="0" y="2060848"/>
            <a:ext cx="2771799" cy="610146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1" name="pole tekstowe 23"/>
          <p:cNvSpPr txBox="1">
            <a:spLocks noChangeArrowheads="1"/>
          </p:cNvSpPr>
          <p:nvPr/>
        </p:nvSpPr>
        <p:spPr bwMode="auto">
          <a:xfrm>
            <a:off x="0" y="2204864"/>
            <a:ext cx="3131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000000"/>
                </a:solidFill>
                <a:latin typeface="Calibri" pitchFamily="34" charset="0"/>
              </a:rPr>
              <a:t>prof. </a:t>
            </a:r>
            <a:r>
              <a:rPr lang="pl-PL" sz="1200" dirty="0" smtClean="0">
                <a:solidFill>
                  <a:srgbClr val="000000"/>
                </a:solidFill>
                <a:latin typeface="Calibri" pitchFamily="34" charset="0"/>
              </a:rPr>
              <a:t>Zdzisław Gosiewski, </a:t>
            </a:r>
            <a:r>
              <a:rPr lang="pl-PL" sz="1200" dirty="0" err="1" smtClean="0">
                <a:solidFill>
                  <a:srgbClr val="000000"/>
                </a:solidFill>
                <a:latin typeface="Calibri" pitchFamily="34" charset="0"/>
              </a:rPr>
              <a:t>DSc</a:t>
            </a:r>
            <a:r>
              <a:rPr lang="pl-PL" sz="12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pl-PL" sz="1200" dirty="0" err="1" smtClean="0">
                <a:solidFill>
                  <a:srgbClr val="000000"/>
                </a:solidFill>
                <a:latin typeface="Calibri" pitchFamily="34" charset="0"/>
              </a:rPr>
              <a:t>PhD</a:t>
            </a:r>
            <a:r>
              <a:rPr lang="pl-PL" sz="12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pl-PL" sz="1200" dirty="0" err="1" smtClean="0">
                <a:solidFill>
                  <a:srgbClr val="000000"/>
                </a:solidFill>
                <a:latin typeface="Calibri" pitchFamily="34" charset="0"/>
              </a:rPr>
              <a:t>Eng</a:t>
            </a:r>
            <a:r>
              <a:rPr lang="pl-PL" sz="1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pl-PL" sz="1200" dirty="0" smtClean="0">
                <a:solidFill>
                  <a:srgbClr val="000000"/>
                </a:solidFill>
                <a:latin typeface="Calibri" pitchFamily="34" charset="0"/>
              </a:rPr>
              <a:t>gosiewski@pb.edu.pl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442" name="Obraz 23" descr="gosiewski.z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731" y="839787"/>
            <a:ext cx="936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Sześciokąt 28"/>
          <p:cNvSpPr>
            <a:spLocks noChangeAspect="1"/>
          </p:cNvSpPr>
          <p:nvPr/>
        </p:nvSpPr>
        <p:spPr bwMode="auto">
          <a:xfrm>
            <a:off x="4788024" y="2420888"/>
            <a:ext cx="2160000" cy="181939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designe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of  </a:t>
            </a:r>
            <a:r>
              <a:rPr lang="pl-PL" dirty="0" err="1" smtClean="0">
                <a:solidFill>
                  <a:schemeClr val="tx1"/>
                </a:solidFill>
              </a:rPr>
              <a:t>analogues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of  Mars </a:t>
            </a:r>
            <a:r>
              <a:rPr lang="pl-PL" dirty="0" err="1" smtClean="0">
                <a:solidFill>
                  <a:schemeClr val="tx1"/>
                </a:solidFill>
              </a:rPr>
              <a:t>rovers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7" name="Sześciokąt 16"/>
          <p:cNvSpPr/>
          <p:nvPr/>
        </p:nvSpPr>
        <p:spPr>
          <a:xfrm>
            <a:off x="6948264" y="4293096"/>
            <a:ext cx="306388" cy="27305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ześciokąt 17"/>
          <p:cNvSpPr/>
          <p:nvPr/>
        </p:nvSpPr>
        <p:spPr>
          <a:xfrm>
            <a:off x="7596336" y="4581128"/>
            <a:ext cx="150813" cy="131762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472" name="Obraz 34" descr="pajączek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12698">
            <a:off x="7545461" y="-470309"/>
            <a:ext cx="12334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ześciokąt 27"/>
          <p:cNvSpPr>
            <a:spLocks noChangeAspect="1"/>
          </p:cNvSpPr>
          <p:nvPr/>
        </p:nvSpPr>
        <p:spPr bwMode="auto">
          <a:xfrm>
            <a:off x="4788024" y="188640"/>
            <a:ext cx="2160000" cy="202591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autonomous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err="1" smtClean="0">
                <a:solidFill>
                  <a:schemeClr val="tx1"/>
                </a:solidFill>
              </a:rPr>
              <a:t>flight</a:t>
            </a:r>
            <a:r>
              <a:rPr lang="pl-PL" dirty="0" smtClean="0">
                <a:solidFill>
                  <a:schemeClr val="tx1"/>
                </a:solidFill>
              </a:rPr>
              <a:t>  </a:t>
            </a:r>
            <a:r>
              <a:rPr lang="pl-PL" dirty="0" err="1" smtClean="0">
                <a:solidFill>
                  <a:schemeClr val="tx1"/>
                </a:solidFill>
              </a:rPr>
              <a:t>control</a:t>
            </a:r>
            <a:r>
              <a:rPr lang="pl-PL" dirty="0" smtClean="0">
                <a:solidFill>
                  <a:schemeClr val="tx1"/>
                </a:solidFill>
              </a:rPr>
              <a:t> system for  </a:t>
            </a:r>
            <a:r>
              <a:rPr lang="pl-PL" dirty="0" err="1" smtClean="0">
                <a:solidFill>
                  <a:schemeClr val="tx1"/>
                </a:solidFill>
              </a:rPr>
              <a:t>unmanned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aerial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vehicles</a:t>
            </a:r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107504" y="14682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top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research</a:t>
            </a: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areas</a:t>
            </a:r>
            <a:endParaRPr lang="pl-PL" sz="2000" dirty="0">
              <a:solidFill>
                <a:srgbClr val="37A76F">
                  <a:lumMod val="75000"/>
                </a:srgb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18</a:t>
            </a:fld>
            <a:endParaRPr lang="pl-PL" noProof="0" dirty="0"/>
          </a:p>
        </p:txBody>
      </p:sp>
      <p:sp>
        <p:nvSpPr>
          <p:cNvPr id="31" name="Pięciokąt 30"/>
          <p:cNvSpPr/>
          <p:nvPr/>
        </p:nvSpPr>
        <p:spPr>
          <a:xfrm>
            <a:off x="683568" y="4077071"/>
            <a:ext cx="2376264" cy="569937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Jolanta </a:t>
            </a:r>
            <a:r>
              <a:rPr lang="pl-PL" sz="1200" dirty="0" err="1" smtClean="0">
                <a:solidFill>
                  <a:schemeClr val="tx1"/>
                </a:solidFill>
              </a:rPr>
              <a:t>Pauk</a:t>
            </a:r>
            <a:r>
              <a:rPr lang="pl-PL" sz="1200" dirty="0" smtClean="0">
                <a:solidFill>
                  <a:schemeClr val="tx1"/>
                </a:solidFill>
              </a:rPr>
              <a:t>, </a:t>
            </a:r>
            <a:r>
              <a:rPr lang="pl-PL" sz="1200" dirty="0" err="1" smtClean="0">
                <a:solidFill>
                  <a:schemeClr val="tx1"/>
                </a:solidFill>
              </a:rPr>
              <a:t>DSc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Eng</a:t>
            </a:r>
            <a:r>
              <a:rPr lang="pl-PL" sz="120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j.pauk@pb.edu.pl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Pięciokąt 31"/>
          <p:cNvSpPr/>
          <p:nvPr/>
        </p:nvSpPr>
        <p:spPr>
          <a:xfrm flipH="1">
            <a:off x="6588224" y="3789040"/>
            <a:ext cx="2664296" cy="576064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Justyna Tołstoj-Sienkiewicz,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Eng</a:t>
            </a:r>
            <a:r>
              <a:rPr lang="pl-PL" sz="120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j.tolstoj-sienkiewicz@pb.edu.pl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Pięciokąt 32"/>
          <p:cNvSpPr/>
          <p:nvPr/>
        </p:nvSpPr>
        <p:spPr>
          <a:xfrm flipH="1">
            <a:off x="6847164" y="637219"/>
            <a:ext cx="2296835" cy="576064"/>
          </a:xfrm>
          <a:prstGeom prst="homePlate">
            <a:avLst>
              <a:gd name="adj" fmla="val 58159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pl-PL" sz="12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pl-PL" sz="1200" dirty="0" smtClean="0">
                <a:solidFill>
                  <a:prstClr val="black"/>
                </a:solidFill>
              </a:rPr>
              <a:t>Cezary Kownacki, </a:t>
            </a:r>
            <a:r>
              <a:rPr lang="pl-PL" sz="1200" dirty="0" err="1" smtClean="0">
                <a:solidFill>
                  <a:prstClr val="black"/>
                </a:solidFill>
              </a:rPr>
              <a:t>PhD</a:t>
            </a:r>
            <a:r>
              <a:rPr lang="pl-PL" sz="1200" dirty="0" smtClean="0">
                <a:solidFill>
                  <a:prstClr val="black"/>
                </a:solidFill>
              </a:rPr>
              <a:t>. </a:t>
            </a:r>
            <a:r>
              <a:rPr lang="pl-PL" sz="1200" dirty="0" err="1" smtClean="0">
                <a:solidFill>
                  <a:prstClr val="black"/>
                </a:solidFill>
              </a:rPr>
              <a:t>Eng</a:t>
            </a:r>
            <a:r>
              <a:rPr lang="pl-PL" sz="1200" dirty="0" smtClean="0">
                <a:solidFill>
                  <a:prstClr val="black"/>
                </a:solidFill>
              </a:rPr>
              <a:t>.</a:t>
            </a:r>
          </a:p>
          <a:p>
            <a:pPr lvl="0">
              <a:defRPr/>
            </a:pPr>
            <a:r>
              <a:rPr lang="pl-PL" sz="1200" dirty="0" smtClean="0">
                <a:solidFill>
                  <a:prstClr val="black"/>
                </a:solidFill>
              </a:rPr>
              <a:t>c.kownacki@pb.edu.pl</a:t>
            </a:r>
            <a:endParaRPr lang="en-US" sz="12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8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eściokąt 26"/>
          <p:cNvSpPr/>
          <p:nvPr/>
        </p:nvSpPr>
        <p:spPr>
          <a:xfrm>
            <a:off x="4061299" y="5015089"/>
            <a:ext cx="200025" cy="17145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7030A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ześciokąt 17"/>
          <p:cNvSpPr>
            <a:spLocks noChangeAspect="1"/>
          </p:cNvSpPr>
          <p:nvPr/>
        </p:nvSpPr>
        <p:spPr>
          <a:xfrm>
            <a:off x="2866205" y="1650519"/>
            <a:ext cx="292501" cy="25200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7030A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ześciokąt 20"/>
          <p:cNvSpPr/>
          <p:nvPr/>
        </p:nvSpPr>
        <p:spPr>
          <a:xfrm>
            <a:off x="3861274" y="5337966"/>
            <a:ext cx="200025" cy="173038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7030A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ześciokąt 13"/>
          <p:cNvSpPr/>
          <p:nvPr/>
        </p:nvSpPr>
        <p:spPr>
          <a:xfrm>
            <a:off x="2498855" y="1420379"/>
            <a:ext cx="204788" cy="177800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7030A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Sześciokąt 35"/>
          <p:cNvSpPr/>
          <p:nvPr/>
        </p:nvSpPr>
        <p:spPr>
          <a:xfrm>
            <a:off x="2109734" y="1220677"/>
            <a:ext cx="152400" cy="131763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7030A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Dowolny kształt 38"/>
          <p:cNvSpPr/>
          <p:nvPr/>
        </p:nvSpPr>
        <p:spPr>
          <a:xfrm>
            <a:off x="3549651" y="2959895"/>
            <a:ext cx="2087562" cy="1873250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/>
              <a:t>Chinese-Eastern</a:t>
            </a:r>
            <a:r>
              <a:rPr lang="pl-PL" sz="2000" dirty="0"/>
              <a:t> </a:t>
            </a:r>
            <a:r>
              <a:rPr lang="pl-PL" sz="2000" dirty="0" err="1"/>
              <a:t>European</a:t>
            </a:r>
            <a:r>
              <a:rPr lang="pl-PL" sz="2000" dirty="0"/>
              <a:t> </a:t>
            </a:r>
            <a:r>
              <a:rPr lang="pl-PL" sz="2000" dirty="0" err="1"/>
              <a:t>logistics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9465" name="Obraz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638" y="241460"/>
            <a:ext cx="1436384" cy="190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Dowolny kształt 29"/>
          <p:cNvSpPr/>
          <p:nvPr/>
        </p:nvSpPr>
        <p:spPr>
          <a:xfrm>
            <a:off x="3468661" y="903288"/>
            <a:ext cx="2197100" cy="1905000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/>
              <a:t>F</a:t>
            </a:r>
            <a:r>
              <a:rPr lang="pl-PL" sz="2000" dirty="0" smtClean="0"/>
              <a:t>oresight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 smtClean="0">
                <a:solidFill>
                  <a:schemeClr val="bg1"/>
                </a:solidFill>
              </a:rPr>
              <a:t>study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3" name="Sześciokąt 12"/>
          <p:cNvSpPr>
            <a:spLocks noChangeAspect="1"/>
          </p:cNvSpPr>
          <p:nvPr/>
        </p:nvSpPr>
        <p:spPr bwMode="auto">
          <a:xfrm>
            <a:off x="1617137" y="1994544"/>
            <a:ext cx="2232000" cy="182116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pole tekstowe 36"/>
          <p:cNvSpPr txBox="1"/>
          <p:nvPr/>
        </p:nvSpPr>
        <p:spPr bwMode="auto">
          <a:xfrm>
            <a:off x="1929443" y="2527838"/>
            <a:ext cx="159860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 smtClean="0">
                <a:solidFill>
                  <a:srgbClr val="7030A0"/>
                </a:solidFill>
                <a:latin typeface="+mn-lt"/>
              </a:rPr>
              <a:t>Faculty</a:t>
            </a:r>
            <a:r>
              <a:rPr lang="pl-PL" sz="2000" dirty="0" smtClean="0">
                <a:solidFill>
                  <a:srgbClr val="7030A0"/>
                </a:solidFill>
                <a:latin typeface="+mn-lt"/>
              </a:rPr>
              <a:t> </a:t>
            </a:r>
            <a:endParaRPr lang="pl-PL" sz="2000" dirty="0" smtClean="0">
              <a:solidFill>
                <a:srgbClr val="7030A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7030A0"/>
                </a:solidFill>
                <a:latin typeface="+mn-lt"/>
              </a:rPr>
              <a:t>of </a:t>
            </a:r>
            <a:r>
              <a:rPr lang="pl-PL" sz="2000" dirty="0" smtClean="0">
                <a:solidFill>
                  <a:srgbClr val="7030A0"/>
                </a:solidFill>
                <a:latin typeface="+mn-lt"/>
              </a:rPr>
              <a:t>Management</a:t>
            </a:r>
            <a:endParaRPr lang="pl-PL" sz="2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2" name="Pięciokąt 21"/>
          <p:cNvSpPr/>
          <p:nvPr/>
        </p:nvSpPr>
        <p:spPr>
          <a:xfrm flipH="1">
            <a:off x="5433020" y="2280866"/>
            <a:ext cx="2019300" cy="644078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ole tekstowe 22"/>
          <p:cNvSpPr txBox="1"/>
          <p:nvPr/>
        </p:nvSpPr>
        <p:spPr>
          <a:xfrm flipH="1">
            <a:off x="5665761" y="2280866"/>
            <a:ext cx="1773859" cy="646331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>
                <a:latin typeface="+mn-lt"/>
              </a:rPr>
              <a:t>prof. </a:t>
            </a:r>
            <a:r>
              <a:rPr lang="pl-PL" sz="1200" dirty="0" err="1" smtClean="0">
                <a:latin typeface="+mn-lt"/>
              </a:rPr>
              <a:t>Joanicjusz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dirty="0" err="1" smtClean="0">
                <a:latin typeface="+mn-lt"/>
              </a:rPr>
              <a:t>Nazarko</a:t>
            </a:r>
            <a:r>
              <a:rPr lang="pl-PL" sz="1200" dirty="0" smtClean="0">
                <a:latin typeface="+mn-lt"/>
              </a:rPr>
              <a:t>, </a:t>
            </a:r>
            <a:r>
              <a:rPr lang="pl-PL" sz="1200" dirty="0" err="1" smtClean="0">
                <a:latin typeface="+mn-lt"/>
              </a:rPr>
              <a:t>DSc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PhD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Eng</a:t>
            </a:r>
            <a:r>
              <a:rPr lang="pl-PL" sz="120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pl-PL" sz="1200" dirty="0" smtClean="0"/>
              <a:t>j.nazarko@pb.edu.pl</a:t>
            </a:r>
            <a:endParaRPr lang="en-US" sz="1200" dirty="0">
              <a:latin typeface="+mn-lt"/>
            </a:endParaRPr>
          </a:p>
        </p:txBody>
      </p:sp>
      <p:sp>
        <p:nvSpPr>
          <p:cNvPr id="24" name="Pięciokąt 23"/>
          <p:cNvSpPr>
            <a:spLocks noChangeAspect="1"/>
          </p:cNvSpPr>
          <p:nvPr/>
        </p:nvSpPr>
        <p:spPr>
          <a:xfrm flipH="1">
            <a:off x="3635896" y="5229200"/>
            <a:ext cx="2196000" cy="720080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24"/>
          <p:cNvSpPr txBox="1"/>
          <p:nvPr/>
        </p:nvSpPr>
        <p:spPr>
          <a:xfrm flipH="1">
            <a:off x="4067944" y="5301208"/>
            <a:ext cx="1783651" cy="646331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 err="1" smtClean="0">
                <a:latin typeface="+mn-lt"/>
              </a:rPr>
              <a:t>Assoc</a:t>
            </a:r>
            <a:r>
              <a:rPr lang="pl-PL" sz="1200" dirty="0" smtClean="0">
                <a:latin typeface="+mn-lt"/>
              </a:rPr>
              <a:t>. Prof. Joanna </a:t>
            </a:r>
            <a:r>
              <a:rPr lang="pl-PL" sz="1200" dirty="0">
                <a:latin typeface="+mn-lt"/>
              </a:rPr>
              <a:t>Ejdys, </a:t>
            </a:r>
            <a:r>
              <a:rPr lang="pl-PL" sz="1200" dirty="0" err="1" smtClean="0">
                <a:latin typeface="+mn-lt"/>
              </a:rPr>
              <a:t>DSc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PhD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>
                <a:latin typeface="+mn-lt"/>
              </a:rPr>
              <a:t>Eng</a:t>
            </a:r>
            <a:r>
              <a:rPr lang="pl-PL" sz="120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pl-PL" sz="1200" dirty="0" err="1" smtClean="0"/>
              <a:t>j.ejdys@pb.edu.pl</a:t>
            </a:r>
            <a:r>
              <a:rPr lang="pl-PL" sz="1200" dirty="0" smtClean="0">
                <a:latin typeface="+mn-lt"/>
              </a:rPr>
              <a:t>  </a:t>
            </a:r>
            <a:endParaRPr lang="en-US" sz="1200" dirty="0">
              <a:latin typeface="+mn-lt"/>
            </a:endParaRPr>
          </a:p>
        </p:txBody>
      </p:sp>
      <p:sp>
        <p:nvSpPr>
          <p:cNvPr id="38" name="Dowolny kształt 37"/>
          <p:cNvSpPr/>
          <p:nvPr/>
        </p:nvSpPr>
        <p:spPr>
          <a:xfrm>
            <a:off x="1812798" y="3943592"/>
            <a:ext cx="2065337" cy="1828800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/>
              <a:t>Service engineering</a:t>
            </a:r>
            <a:br>
              <a:rPr lang="pl-PL" sz="2000" dirty="0" smtClean="0"/>
            </a:b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20502" name="Obraz 34" descr="pajączek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01758" flipV="1">
            <a:off x="207626" y="1940938"/>
            <a:ext cx="11731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Obraz 30" descr="pajączek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04605" flipH="1">
            <a:off x="8285163" y="711200"/>
            <a:ext cx="9779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ole tekstowe 33"/>
          <p:cNvSpPr txBox="1"/>
          <p:nvPr/>
        </p:nvSpPr>
        <p:spPr>
          <a:xfrm>
            <a:off x="107504" y="14682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 smtClean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top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research</a:t>
            </a: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areas</a:t>
            </a:r>
            <a:endParaRPr lang="pl-PL" sz="2000" dirty="0">
              <a:solidFill>
                <a:srgbClr val="37A76F">
                  <a:lumMod val="75000"/>
                </a:srgb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3" name="Grupa 22"/>
          <p:cNvGrpSpPr>
            <a:grpSpLocks noChangeAspect="1"/>
          </p:cNvGrpSpPr>
          <p:nvPr/>
        </p:nvGrpSpPr>
        <p:grpSpPr bwMode="auto">
          <a:xfrm>
            <a:off x="282893" y="3107591"/>
            <a:ext cx="1688464" cy="1440000"/>
            <a:chOff x="3585681" y="4808306"/>
            <a:chExt cx="2252182" cy="1920476"/>
          </a:xfr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Sześciokąt 8"/>
            <p:cNvSpPr/>
            <p:nvPr/>
          </p:nvSpPr>
          <p:spPr>
            <a:xfrm>
              <a:off x="3585681" y="4808306"/>
              <a:ext cx="2252182" cy="1920476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9478" name="Obraz 39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852809" y="5316623"/>
              <a:ext cx="1689314" cy="8424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19</a:t>
            </a:fld>
            <a:endParaRPr lang="pl-PL" noProof="0" dirty="0"/>
          </a:p>
        </p:txBody>
      </p:sp>
      <p:sp>
        <p:nvSpPr>
          <p:cNvPr id="26" name="Dowolny kształt 25"/>
          <p:cNvSpPr/>
          <p:nvPr/>
        </p:nvSpPr>
        <p:spPr>
          <a:xfrm>
            <a:off x="0" y="548680"/>
            <a:ext cx="2197100" cy="1905000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/>
              <a:t>L</a:t>
            </a:r>
            <a:r>
              <a:rPr lang="pl-PL" sz="2000" dirty="0" err="1" smtClean="0"/>
              <a:t>ogistic</a:t>
            </a:r>
            <a:r>
              <a:rPr lang="pl-PL" sz="2000" dirty="0" smtClean="0"/>
              <a:t> and </a:t>
            </a:r>
            <a:r>
              <a:rPr lang="pl-PL" sz="2000" dirty="0" err="1" smtClean="0"/>
              <a:t>supply</a:t>
            </a:r>
            <a:r>
              <a:rPr lang="pl-PL" sz="2000" dirty="0" smtClean="0"/>
              <a:t> </a:t>
            </a:r>
            <a:r>
              <a:rPr lang="pl-PL" sz="2000" dirty="0" err="1" smtClean="0"/>
              <a:t>chain</a:t>
            </a:r>
            <a:r>
              <a:rPr lang="pl-PL" sz="2000" dirty="0" smtClean="0"/>
              <a:t> management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8" name="Pięciokąt 27"/>
          <p:cNvSpPr/>
          <p:nvPr/>
        </p:nvSpPr>
        <p:spPr>
          <a:xfrm flipH="1">
            <a:off x="1979712" y="692696"/>
            <a:ext cx="1728192" cy="500062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Urszula </a:t>
            </a:r>
            <a:r>
              <a:rPr lang="pl-PL" sz="1200" dirty="0" err="1" smtClean="0">
                <a:solidFill>
                  <a:schemeClr val="tx1"/>
                </a:solidFill>
              </a:rPr>
              <a:t>Ryciuk</a:t>
            </a:r>
            <a:r>
              <a:rPr lang="pl-PL" sz="1200" dirty="0" smtClean="0">
                <a:solidFill>
                  <a:schemeClr val="tx1"/>
                </a:solidFill>
              </a:rPr>
              <a:t>,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endParaRPr lang="pl-PL" sz="1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200" dirty="0">
                <a:solidFill>
                  <a:schemeClr val="tx1"/>
                </a:solidFill>
              </a:rPr>
              <a:t>u</a:t>
            </a:r>
            <a:r>
              <a:rPr lang="pl-PL" sz="1200" dirty="0" smtClean="0">
                <a:solidFill>
                  <a:schemeClr val="tx1"/>
                </a:solidFill>
              </a:rPr>
              <a:t>.ryciuk@pb.edu.pl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Pięciokąt 28"/>
          <p:cNvSpPr/>
          <p:nvPr/>
        </p:nvSpPr>
        <p:spPr>
          <a:xfrm flipH="1">
            <a:off x="5508104" y="4005064"/>
            <a:ext cx="2019300" cy="500062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Katarzyna </a:t>
            </a:r>
            <a:r>
              <a:rPr lang="pl-PL" sz="1200" dirty="0" err="1" smtClean="0">
                <a:solidFill>
                  <a:schemeClr val="tx1"/>
                </a:solidFill>
              </a:rPr>
              <a:t>Kuźmicz</a:t>
            </a:r>
            <a:r>
              <a:rPr lang="pl-PL" sz="1200" dirty="0" smtClean="0">
                <a:solidFill>
                  <a:schemeClr val="tx1"/>
                </a:solidFill>
              </a:rPr>
              <a:t>, </a:t>
            </a:r>
            <a:r>
              <a:rPr lang="pl-PL" sz="1200" dirty="0" err="1" smtClean="0">
                <a:solidFill>
                  <a:schemeClr val="tx1"/>
                </a:solidFill>
              </a:rPr>
              <a:t>PhD</a:t>
            </a:r>
            <a:endParaRPr lang="pl-PL" sz="1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k.kuzmicz@pb.edu.pl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385" y="1630389"/>
            <a:ext cx="1103840" cy="13009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1595" y="4694432"/>
            <a:ext cx="981920" cy="12661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3366" y="3357436"/>
            <a:ext cx="941878" cy="11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00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2</a:t>
            </a:fld>
            <a:endParaRPr lang="pl-PL" noProof="0" dirty="0"/>
          </a:p>
        </p:txBody>
      </p:sp>
      <p:sp>
        <p:nvSpPr>
          <p:cNvPr id="3" name="Prostokąt 2"/>
          <p:cNvSpPr/>
          <p:nvPr/>
        </p:nvSpPr>
        <p:spPr>
          <a:xfrm>
            <a:off x="971600" y="1340768"/>
            <a:ext cx="7401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400" b="1" dirty="0" smtClean="0"/>
              <a:t>main scientific research areas </a:t>
            </a:r>
            <a:endParaRPr lang="pl-PL" sz="4400" b="1" dirty="0" smtClean="0"/>
          </a:p>
        </p:txBody>
      </p:sp>
      <p:pic>
        <p:nvPicPr>
          <p:cNvPr id="4" name="Obraz 12" descr="zakładka 10 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35" descr="pającze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5719">
            <a:off x="7571381" y="3127429"/>
            <a:ext cx="2851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eściokąt 12"/>
          <p:cNvSpPr/>
          <p:nvPr/>
        </p:nvSpPr>
        <p:spPr bwMode="auto">
          <a:xfrm>
            <a:off x="2483768" y="0"/>
            <a:ext cx="2087992" cy="165618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alpha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pole tekstowe 36"/>
          <p:cNvSpPr txBox="1"/>
          <p:nvPr/>
        </p:nvSpPr>
        <p:spPr bwMode="auto">
          <a:xfrm>
            <a:off x="2771800" y="332656"/>
            <a:ext cx="1587951" cy="101566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 smtClean="0">
                <a:solidFill>
                  <a:schemeClr val="accent3">
                    <a:lumMod val="75000"/>
                  </a:schemeClr>
                </a:solidFill>
              </a:rPr>
              <a:t>Faculty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pl-PL" sz="2000" dirty="0" err="1" smtClean="0">
                <a:solidFill>
                  <a:schemeClr val="accent3">
                    <a:lumMod val="75000"/>
                  </a:schemeClr>
                </a:solidFill>
              </a:rPr>
              <a:t>Forestry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pl-PL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 smtClean="0">
                <a:solidFill>
                  <a:schemeClr val="accent3">
                    <a:lumMod val="75000"/>
                  </a:schemeClr>
                </a:solidFill>
              </a:rPr>
              <a:t>in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Hajnówka</a:t>
            </a:r>
            <a:endParaRPr lang="pl-PL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Dowolny kształt 37"/>
          <p:cNvSpPr>
            <a:spLocks noChangeAspect="1"/>
          </p:cNvSpPr>
          <p:nvPr/>
        </p:nvSpPr>
        <p:spPr>
          <a:xfrm>
            <a:off x="4067944" y="1052736"/>
            <a:ext cx="2546750" cy="2160240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339966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/>
            <a:r>
              <a:rPr lang="pl-PL" dirty="0" smtClean="0"/>
              <a:t>i</a:t>
            </a:r>
            <a:r>
              <a:rPr lang="en-GB" dirty="0" err="1" smtClean="0"/>
              <a:t>dentification</a:t>
            </a:r>
            <a:r>
              <a:rPr lang="en-GB" dirty="0" smtClean="0"/>
              <a:t> of secondary metabolites in vascular plants and fungi found in </a:t>
            </a:r>
            <a:r>
              <a:rPr lang="en-GB" dirty="0" err="1" smtClean="0"/>
              <a:t>Bialowieza</a:t>
            </a:r>
            <a:r>
              <a:rPr lang="en-GB" dirty="0" smtClean="0"/>
              <a:t> Primeval Forest</a:t>
            </a:r>
            <a:endParaRPr lang="pl-PL" dirty="0"/>
          </a:p>
        </p:txBody>
      </p:sp>
      <p:sp>
        <p:nvSpPr>
          <p:cNvPr id="36" name="Sześciokąt 35"/>
          <p:cNvSpPr/>
          <p:nvPr/>
        </p:nvSpPr>
        <p:spPr>
          <a:xfrm>
            <a:off x="3347864" y="3717032"/>
            <a:ext cx="224408" cy="216024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0800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Dowolny kształt 38"/>
          <p:cNvSpPr/>
          <p:nvPr/>
        </p:nvSpPr>
        <p:spPr>
          <a:xfrm>
            <a:off x="1979712" y="1700808"/>
            <a:ext cx="2087761" cy="1800200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339966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r</a:t>
            </a:r>
            <a:r>
              <a:rPr lang="en-GB" dirty="0" err="1" smtClean="0"/>
              <a:t>esearch</a:t>
            </a:r>
            <a:r>
              <a:rPr lang="en-GB" dirty="0" smtClean="0"/>
              <a:t> on biological activity of plant and fungi extracts</a:t>
            </a:r>
            <a:endParaRPr lang="pl-PL" dirty="0"/>
          </a:p>
        </p:txBody>
      </p:sp>
      <p:pic>
        <p:nvPicPr>
          <p:cNvPr id="22" name="Obraz 21" descr="DSC74190_resize.JPG"/>
          <p:cNvPicPr preferRelativeResize="0"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94574" y="2708920"/>
            <a:ext cx="2249426" cy="1872208"/>
          </a:xfrm>
          <a:prstGeom prst="hexagon">
            <a:avLst>
              <a:gd name="adj" fmla="val 26189"/>
              <a:gd name="vf" fmla="val 115470"/>
            </a:avLst>
          </a:prstGeom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13" name="pole tekstowe 24"/>
          <p:cNvSpPr txBox="1">
            <a:spLocks noChangeArrowheads="1"/>
          </p:cNvSpPr>
          <p:nvPr/>
        </p:nvSpPr>
        <p:spPr bwMode="auto">
          <a:xfrm>
            <a:off x="6988175" y="5013176"/>
            <a:ext cx="215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400" dirty="0">
                <a:latin typeface="+mn-lt"/>
              </a:rPr>
              <a:t>Laboratory for Monitoring of Forest Environment</a:t>
            </a:r>
          </a:p>
        </p:txBody>
      </p:sp>
      <p:sp>
        <p:nvSpPr>
          <p:cNvPr id="10250" name="pole tekstowe 25"/>
          <p:cNvSpPr txBox="1">
            <a:spLocks noChangeArrowheads="1"/>
          </p:cNvSpPr>
          <p:nvPr/>
        </p:nvSpPr>
        <p:spPr bwMode="auto">
          <a:xfrm>
            <a:off x="4716016" y="5949280"/>
            <a:ext cx="4427984" cy="523220"/>
          </a:xfrm>
          <a:prstGeom prst="rect">
            <a:avLst/>
          </a:prstGeom>
          <a:solidFill>
            <a:srgbClr val="339966">
              <a:alpha val="6588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lt1"/>
                </a:solidFill>
              </a:rPr>
              <a:t>scientific cooperation with University </a:t>
            </a:r>
            <a:r>
              <a:rPr lang="en-US" sz="1400" dirty="0" smtClean="0">
                <a:solidFill>
                  <a:schemeClr val="lt1"/>
                </a:solidFill>
              </a:rPr>
              <a:t>of </a:t>
            </a:r>
            <a:r>
              <a:rPr lang="en-US" sz="1400" dirty="0">
                <a:solidFill>
                  <a:schemeClr val="lt1"/>
                </a:solidFill>
              </a:rPr>
              <a:t>Mississippi (USA) and New Chemical Syntheses Institute in </a:t>
            </a:r>
            <a:r>
              <a:rPr lang="en-US" sz="1400" dirty="0" err="1">
                <a:solidFill>
                  <a:schemeClr val="lt1"/>
                </a:solidFill>
              </a:rPr>
              <a:t>Pulawy</a:t>
            </a:r>
            <a:r>
              <a:rPr lang="en-US" sz="1400" dirty="0">
                <a:solidFill>
                  <a:schemeClr val="lt1"/>
                </a:solidFill>
              </a:rPr>
              <a:t> (Poland)</a:t>
            </a:r>
          </a:p>
        </p:txBody>
      </p:sp>
      <p:sp>
        <p:nvSpPr>
          <p:cNvPr id="15" name="Pięciokąt 14"/>
          <p:cNvSpPr/>
          <p:nvPr/>
        </p:nvSpPr>
        <p:spPr>
          <a:xfrm flipH="1">
            <a:off x="6156176" y="1556792"/>
            <a:ext cx="2987824" cy="576064"/>
          </a:xfrm>
          <a:prstGeom prst="homePlat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pole tekstowe 15"/>
          <p:cNvSpPr txBox="1"/>
          <p:nvPr/>
        </p:nvSpPr>
        <p:spPr>
          <a:xfrm flipH="1">
            <a:off x="6084168" y="1628800"/>
            <a:ext cx="3059832" cy="461665"/>
          </a:xfrm>
          <a:prstGeom prst="rect">
            <a:avLst/>
          </a:prstGeom>
          <a:noFill/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1200" dirty="0" err="1" smtClean="0">
                <a:latin typeface="+mn-lt"/>
              </a:rPr>
              <a:t>Assoc</a:t>
            </a:r>
            <a:r>
              <a:rPr lang="pl-PL" sz="1200" dirty="0" smtClean="0">
                <a:latin typeface="+mn-lt"/>
              </a:rPr>
              <a:t>. Prof. Sławomir Bakier, </a:t>
            </a:r>
            <a:r>
              <a:rPr lang="pl-PL" sz="1200" dirty="0" err="1" smtClean="0">
                <a:latin typeface="+mn-lt"/>
              </a:rPr>
              <a:t>DSc</a:t>
            </a:r>
            <a:r>
              <a:rPr lang="pl-PL" sz="1200" dirty="0" smtClean="0">
                <a:latin typeface="+mn-lt"/>
              </a:rPr>
              <a:t>. </a:t>
            </a:r>
            <a:r>
              <a:rPr lang="pl-PL" sz="1200" dirty="0" err="1" smtClean="0"/>
              <a:t>PhD</a:t>
            </a:r>
            <a:r>
              <a:rPr lang="pl-PL" sz="1200" dirty="0" smtClean="0"/>
              <a:t>. </a:t>
            </a:r>
            <a:r>
              <a:rPr lang="pl-PL" sz="1200" dirty="0" err="1" smtClean="0"/>
              <a:t>Eng</a:t>
            </a:r>
            <a:r>
              <a:rPr lang="pl-PL" sz="1200" dirty="0" smtClean="0"/>
              <a:t>.</a:t>
            </a:r>
            <a:endParaRPr lang="pl-PL" sz="1200" dirty="0" smtClean="0">
              <a:latin typeface="+mn-lt"/>
            </a:endParaRPr>
          </a:p>
          <a:p>
            <a:pPr algn="r">
              <a:defRPr/>
            </a:pPr>
            <a:r>
              <a:rPr lang="pl-PL" sz="1200" dirty="0" smtClean="0"/>
              <a:t>s.bakier@pb.edu.pl</a:t>
            </a:r>
            <a:endParaRPr lang="en-US" sz="1200" dirty="0">
              <a:latin typeface="+mn-lt"/>
            </a:endParaRPr>
          </a:p>
        </p:txBody>
      </p:sp>
      <p:pic>
        <p:nvPicPr>
          <p:cNvPr id="20493" name="Obraz 16" descr="DSC_8043.JPG"/>
          <p:cNvPicPr>
            <a:picLocks noChangeAspect="1"/>
          </p:cNvPicPr>
          <p:nvPr/>
        </p:nvPicPr>
        <p:blipFill>
          <a:blip r:embed="rId5" cstate="print"/>
          <a:srcRect l="11356" t="24286" r="10162" b="8571"/>
          <a:stretch>
            <a:fillRect/>
          </a:stretch>
        </p:blipFill>
        <p:spPr bwMode="auto">
          <a:xfrm>
            <a:off x="7596336" y="188640"/>
            <a:ext cx="97948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19" name="Obraz 34" descr="pajączek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37479">
            <a:off x="5011967" y="-469610"/>
            <a:ext cx="12334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Obraz 35" descr="pającze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52422" flipH="1">
            <a:off x="-1286441" y="2101686"/>
            <a:ext cx="285273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le tekstowe 20"/>
          <p:cNvSpPr txBox="1"/>
          <p:nvPr/>
        </p:nvSpPr>
        <p:spPr>
          <a:xfrm>
            <a:off x="0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top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research</a:t>
            </a:r>
            <a:r>
              <a:rPr lang="pl-PL" sz="2000" dirty="0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l-PL" sz="2000" dirty="0" err="1">
                <a:solidFill>
                  <a:srgbClr val="37A76F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areas</a:t>
            </a:r>
            <a:endParaRPr lang="pl-PL" sz="2000" dirty="0">
              <a:solidFill>
                <a:srgbClr val="37A76F">
                  <a:lumMod val="75000"/>
                </a:srgb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Tytuł 25"/>
          <p:cNvSpPr>
            <a:spLocks noGrp="1"/>
          </p:cNvSpPr>
          <p:nvPr>
            <p:ph type="title"/>
          </p:nvPr>
        </p:nvSpPr>
        <p:spPr>
          <a:xfrm>
            <a:off x="251520" y="5373216"/>
            <a:ext cx="4258816" cy="1066800"/>
          </a:xfrm>
        </p:spPr>
        <p:txBody>
          <a:bodyPr>
            <a:normAutofit fontScale="90000"/>
          </a:bodyPr>
          <a:lstStyle/>
          <a:p>
            <a:r>
              <a:rPr lang="pl-PL" sz="1300" dirty="0" smtClean="0">
                <a:solidFill>
                  <a:schemeClr val="tx1"/>
                </a:solidFill>
              </a:rPr>
              <a:t/>
            </a:r>
            <a:br>
              <a:rPr lang="pl-PL" sz="1300" dirty="0" smtClean="0">
                <a:solidFill>
                  <a:schemeClr val="tx1"/>
                </a:solidFill>
              </a:rPr>
            </a:br>
            <a:r>
              <a:rPr lang="pl-PL" sz="1300" dirty="0" smtClean="0">
                <a:solidFill>
                  <a:schemeClr val="tx1"/>
                </a:solidFill>
              </a:rPr>
              <a:t/>
            </a:r>
            <a:br>
              <a:rPr lang="pl-PL" sz="1300" dirty="0" smtClean="0">
                <a:solidFill>
                  <a:schemeClr val="tx1"/>
                </a:solidFill>
              </a:rPr>
            </a:br>
            <a:r>
              <a:rPr lang="pl-PL" sz="1300" dirty="0" smtClean="0">
                <a:solidFill>
                  <a:schemeClr val="tx1"/>
                </a:solidFill>
              </a:rPr>
              <a:t/>
            </a:r>
            <a:br>
              <a:rPr lang="pl-PL" sz="1300" dirty="0" smtClean="0">
                <a:solidFill>
                  <a:schemeClr val="tx1"/>
                </a:solidFill>
              </a:rPr>
            </a:br>
            <a:r>
              <a:rPr lang="pl-PL" sz="1300" dirty="0" smtClean="0">
                <a:solidFill>
                  <a:schemeClr val="tx1"/>
                </a:solidFill>
              </a:rPr>
              <a:t/>
            </a:r>
            <a:br>
              <a:rPr lang="pl-PL" sz="1300" dirty="0" smtClean="0">
                <a:solidFill>
                  <a:schemeClr val="tx1"/>
                </a:solidFill>
              </a:rPr>
            </a:br>
            <a:r>
              <a:rPr lang="pl-PL" sz="1300" dirty="0" smtClean="0">
                <a:solidFill>
                  <a:schemeClr val="tx1"/>
                </a:solidFill>
              </a:rPr>
              <a:t/>
            </a:r>
            <a:br>
              <a:rPr lang="pl-PL" sz="1300" dirty="0" smtClean="0">
                <a:solidFill>
                  <a:schemeClr val="tx1"/>
                </a:solidFill>
              </a:rPr>
            </a:br>
            <a:r>
              <a:rPr lang="pl-PL" sz="1300" b="1" dirty="0" err="1" smtClean="0">
                <a:solidFill>
                  <a:schemeClr val="tx1"/>
                </a:solidFill>
              </a:rPr>
              <a:t>Research</a:t>
            </a:r>
            <a:r>
              <a:rPr lang="pl-PL" sz="1300" b="1" dirty="0" smtClean="0">
                <a:solidFill>
                  <a:schemeClr val="tx1"/>
                </a:solidFill>
              </a:rPr>
              <a:t> Team</a:t>
            </a:r>
            <a:r>
              <a:rPr lang="pl-PL" sz="1300" dirty="0" smtClean="0">
                <a:solidFill>
                  <a:schemeClr val="tx1"/>
                </a:solidFill>
              </a:rPr>
              <a:t>:</a:t>
            </a:r>
            <a:br>
              <a:rPr lang="pl-PL" sz="1300" dirty="0" smtClean="0">
                <a:solidFill>
                  <a:schemeClr val="tx1"/>
                </a:solidFill>
              </a:rPr>
            </a:br>
            <a:r>
              <a:rPr lang="pl-PL" sz="1300" dirty="0" smtClean="0">
                <a:solidFill>
                  <a:schemeClr val="tx1"/>
                </a:solidFill>
              </a:rPr>
              <a:t>prof. Walery </a:t>
            </a:r>
            <a:r>
              <a:rPr lang="pl-PL" sz="1300" dirty="0" err="1" smtClean="0">
                <a:solidFill>
                  <a:schemeClr val="tx1"/>
                </a:solidFill>
              </a:rPr>
              <a:t>Isidorow</a:t>
            </a:r>
            <a:r>
              <a:rPr lang="pl-PL" sz="1300" dirty="0" smtClean="0">
                <a:solidFill>
                  <a:schemeClr val="tx1"/>
                </a:solidFill>
              </a:rPr>
              <a:t>, </a:t>
            </a:r>
            <a:r>
              <a:rPr lang="pl-PL" sz="1300" dirty="0" err="1" smtClean="0">
                <a:solidFill>
                  <a:schemeClr val="tx1"/>
                </a:solidFill>
              </a:rPr>
              <a:t>DSc</a:t>
            </a:r>
            <a:r>
              <a:rPr lang="pl-PL" sz="1300" dirty="0" smtClean="0">
                <a:solidFill>
                  <a:schemeClr val="tx1"/>
                </a:solidFill>
              </a:rPr>
              <a:t>. </a:t>
            </a:r>
            <a:r>
              <a:rPr lang="pl-PL" sz="1300" dirty="0" err="1" smtClean="0">
                <a:solidFill>
                  <a:schemeClr val="tx1"/>
                </a:solidFill>
              </a:rPr>
              <a:t>PhD</a:t>
            </a:r>
            <a:r>
              <a:rPr lang="pl-PL" sz="1300" dirty="0" smtClean="0">
                <a:solidFill>
                  <a:schemeClr val="tx1"/>
                </a:solidFill>
              </a:rPr>
              <a:t>.</a:t>
            </a:r>
            <a:br>
              <a:rPr lang="pl-PL" sz="1300" dirty="0" smtClean="0">
                <a:solidFill>
                  <a:schemeClr val="tx1"/>
                </a:solidFill>
              </a:rPr>
            </a:br>
            <a:r>
              <a:rPr lang="pl-PL" sz="1300" dirty="0" smtClean="0">
                <a:solidFill>
                  <a:schemeClr val="tx1"/>
                </a:solidFill>
              </a:rPr>
              <a:t>Ewa Zapora, </a:t>
            </a:r>
            <a:r>
              <a:rPr lang="pl-PL" sz="1300" dirty="0" err="1" smtClean="0">
                <a:solidFill>
                  <a:schemeClr val="tx1"/>
                </a:solidFill>
              </a:rPr>
              <a:t>PhD</a:t>
            </a:r>
            <a:r>
              <a:rPr lang="pl-PL" sz="1300" dirty="0" smtClean="0">
                <a:solidFill>
                  <a:schemeClr val="tx1"/>
                </a:solidFill>
              </a:rPr>
              <a:t>. </a:t>
            </a:r>
            <a:r>
              <a:rPr lang="pl-PL" sz="1300" dirty="0" smtClean="0">
                <a:solidFill>
                  <a:schemeClr val="tx1"/>
                </a:solidFill>
                <a:hlinkClick r:id="rId7"/>
              </a:rPr>
              <a:t>e.zapora@pb.edu.pl</a:t>
            </a:r>
            <a:r>
              <a:rPr lang="pl-PL" sz="1300" dirty="0" smtClean="0">
                <a:solidFill>
                  <a:schemeClr val="tx1"/>
                </a:solidFill>
              </a:rPr>
              <a:t> </a:t>
            </a:r>
            <a:br>
              <a:rPr lang="pl-PL" sz="1300" dirty="0" smtClean="0">
                <a:solidFill>
                  <a:schemeClr val="tx1"/>
                </a:solidFill>
              </a:rPr>
            </a:br>
            <a:r>
              <a:rPr lang="pl-PL" sz="1300" dirty="0" smtClean="0">
                <a:solidFill>
                  <a:schemeClr val="tx1"/>
                </a:solidFill>
              </a:rPr>
              <a:t>Małgorzata </a:t>
            </a:r>
            <a:r>
              <a:rPr lang="pl-PL" sz="1300" dirty="0" err="1" smtClean="0">
                <a:solidFill>
                  <a:schemeClr val="tx1"/>
                </a:solidFill>
              </a:rPr>
              <a:t>Rauba</a:t>
            </a:r>
            <a:r>
              <a:rPr lang="pl-PL" sz="1300" dirty="0" smtClean="0">
                <a:solidFill>
                  <a:schemeClr val="tx1"/>
                </a:solidFill>
              </a:rPr>
              <a:t>, </a:t>
            </a:r>
            <a:r>
              <a:rPr lang="pl-PL" sz="1300" dirty="0" err="1" smtClean="0">
                <a:solidFill>
                  <a:schemeClr val="tx1"/>
                </a:solidFill>
              </a:rPr>
              <a:t>PhD</a:t>
            </a:r>
            <a:r>
              <a:rPr lang="pl-PL" sz="1300" dirty="0" smtClean="0">
                <a:solidFill>
                  <a:schemeClr val="tx1"/>
                </a:solidFill>
              </a:rPr>
              <a:t>. </a:t>
            </a:r>
            <a:r>
              <a:rPr lang="pl-PL" sz="1300" dirty="0" err="1" smtClean="0">
                <a:solidFill>
                  <a:schemeClr val="tx1"/>
                </a:solidFill>
              </a:rPr>
              <a:t>Eng</a:t>
            </a:r>
            <a:r>
              <a:rPr lang="pl-PL" sz="1300" dirty="0" smtClean="0">
                <a:solidFill>
                  <a:schemeClr val="tx1"/>
                </a:solidFill>
              </a:rPr>
              <a:t>. </a:t>
            </a:r>
            <a:r>
              <a:rPr lang="pl-PL" sz="1300" dirty="0" smtClean="0">
                <a:solidFill>
                  <a:schemeClr val="tx1"/>
                </a:solidFill>
                <a:hlinkClick r:id="rId8"/>
              </a:rPr>
              <a:t>m.rauba@pb.edu.pl</a:t>
            </a:r>
            <a:r>
              <a:rPr lang="pl-PL" sz="1300" dirty="0" smtClean="0">
                <a:solidFill>
                  <a:schemeClr val="tx1"/>
                </a:solidFill>
              </a:rPr>
              <a:t> </a:t>
            </a:r>
            <a:br>
              <a:rPr lang="pl-PL" sz="1300" dirty="0" smtClean="0">
                <a:solidFill>
                  <a:schemeClr val="tx1"/>
                </a:solidFill>
              </a:rPr>
            </a:br>
            <a:r>
              <a:rPr lang="pl-PL" sz="1300" dirty="0" smtClean="0">
                <a:solidFill>
                  <a:schemeClr val="tx1"/>
                </a:solidFill>
              </a:rPr>
              <a:t>Halina </a:t>
            </a:r>
            <a:r>
              <a:rPr lang="pl-PL" sz="1300" dirty="0" err="1" smtClean="0">
                <a:solidFill>
                  <a:schemeClr val="tx1"/>
                </a:solidFill>
              </a:rPr>
              <a:t>Chomutowska</a:t>
            </a:r>
            <a:r>
              <a:rPr lang="pl-PL" sz="1300" dirty="0" smtClean="0">
                <a:solidFill>
                  <a:schemeClr val="tx1"/>
                </a:solidFill>
              </a:rPr>
              <a:t>, </a:t>
            </a:r>
            <a:r>
              <a:rPr lang="pl-PL" sz="1300" dirty="0" err="1" smtClean="0">
                <a:solidFill>
                  <a:schemeClr val="tx1"/>
                </a:solidFill>
              </a:rPr>
              <a:t>PhD</a:t>
            </a:r>
            <a:r>
              <a:rPr lang="pl-PL" sz="1300" dirty="0" smtClean="0">
                <a:solidFill>
                  <a:schemeClr val="tx1"/>
                </a:solidFill>
              </a:rPr>
              <a:t>. </a:t>
            </a:r>
            <a:r>
              <a:rPr lang="pl-PL" sz="1300" dirty="0" err="1" smtClean="0">
                <a:solidFill>
                  <a:schemeClr val="tx1"/>
                </a:solidFill>
              </a:rPr>
              <a:t>Eng</a:t>
            </a:r>
            <a:r>
              <a:rPr lang="pl-PL" sz="1300" dirty="0" smtClean="0">
                <a:solidFill>
                  <a:schemeClr val="tx1"/>
                </a:solidFill>
              </a:rPr>
              <a:t>. </a:t>
            </a:r>
            <a:r>
              <a:rPr lang="pl-PL" sz="1300" dirty="0" smtClean="0">
                <a:solidFill>
                  <a:schemeClr val="tx1"/>
                </a:solidFill>
                <a:hlinkClick r:id="rId9"/>
              </a:rPr>
              <a:t>h.chomutowska@pb.edu.pl</a:t>
            </a:r>
            <a:r>
              <a:rPr lang="pl-PL" sz="1300" dirty="0" smtClean="0">
                <a:solidFill>
                  <a:schemeClr val="tx1"/>
                </a:solidFill>
              </a:rPr>
              <a:t> </a:t>
            </a:r>
            <a:br>
              <a:rPr lang="pl-PL" sz="1300" dirty="0" smtClean="0">
                <a:solidFill>
                  <a:schemeClr val="tx1"/>
                </a:solidFill>
              </a:rPr>
            </a:br>
            <a:r>
              <a:rPr lang="pl-PL" sz="1300" dirty="0" smtClean="0">
                <a:solidFill>
                  <a:schemeClr val="tx1"/>
                </a:solidFill>
              </a:rPr>
              <a:t>Marcin Stocki, </a:t>
            </a:r>
            <a:r>
              <a:rPr lang="pl-PL" sz="1300" dirty="0" err="1" smtClean="0">
                <a:solidFill>
                  <a:schemeClr val="tx1"/>
                </a:solidFill>
              </a:rPr>
              <a:t>MSc</a:t>
            </a:r>
            <a:r>
              <a:rPr lang="pl-PL" sz="1300" dirty="0" smtClean="0">
                <a:solidFill>
                  <a:schemeClr val="tx1"/>
                </a:solidFill>
              </a:rPr>
              <a:t>. </a:t>
            </a:r>
            <a:r>
              <a:rPr lang="pl-PL" sz="1300" dirty="0" err="1" smtClean="0">
                <a:solidFill>
                  <a:schemeClr val="tx1"/>
                </a:solidFill>
              </a:rPr>
              <a:t>Eng</a:t>
            </a:r>
            <a:r>
              <a:rPr lang="pl-PL" sz="1300" dirty="0" smtClean="0">
                <a:solidFill>
                  <a:schemeClr val="tx1"/>
                </a:solidFill>
              </a:rPr>
              <a:t>. </a:t>
            </a:r>
            <a:r>
              <a:rPr lang="pl-PL" sz="1300" dirty="0" err="1" smtClean="0">
                <a:solidFill>
                  <a:schemeClr val="tx1"/>
                </a:solidFill>
                <a:hlinkClick r:id="rId10"/>
              </a:rPr>
              <a:t>m.stocki@pb.edu.pl</a:t>
            </a:r>
            <a:r>
              <a:rPr lang="pl-PL" sz="1300" dirty="0" smtClean="0">
                <a:solidFill>
                  <a:schemeClr val="tx1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20</a:t>
            </a:fld>
            <a:endParaRPr lang="pl-PL" noProof="0" dirty="0"/>
          </a:p>
        </p:txBody>
      </p:sp>
      <p:sp>
        <p:nvSpPr>
          <p:cNvPr id="19" name="Dowolny kształt 18"/>
          <p:cNvSpPr/>
          <p:nvPr/>
        </p:nvSpPr>
        <p:spPr>
          <a:xfrm>
            <a:off x="0" y="692696"/>
            <a:ext cx="2303785" cy="2015430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339966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i</a:t>
            </a:r>
            <a:r>
              <a:rPr lang="en-GB" dirty="0" err="1" smtClean="0"/>
              <a:t>dentifying</a:t>
            </a:r>
            <a:r>
              <a:rPr lang="en-GB" dirty="0" smtClean="0"/>
              <a:t> physical and chemical properties of forest materials and products</a:t>
            </a:r>
            <a:endParaRPr lang="pl-PL" dirty="0"/>
          </a:p>
        </p:txBody>
      </p:sp>
      <p:sp>
        <p:nvSpPr>
          <p:cNvPr id="24" name="Dowolny kształt 23"/>
          <p:cNvSpPr>
            <a:spLocks noChangeAspect="1"/>
          </p:cNvSpPr>
          <p:nvPr/>
        </p:nvSpPr>
        <p:spPr>
          <a:xfrm>
            <a:off x="0" y="2780928"/>
            <a:ext cx="2520280" cy="2137787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339966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/>
            <a:r>
              <a:rPr lang="pl-PL" dirty="0" smtClean="0"/>
              <a:t>a</a:t>
            </a:r>
            <a:r>
              <a:rPr lang="en-GB" dirty="0" err="1" smtClean="0"/>
              <a:t>nalysing</a:t>
            </a:r>
            <a:r>
              <a:rPr lang="en-GB" dirty="0" smtClean="0"/>
              <a:t> physical and chemical properties of surface waters in </a:t>
            </a:r>
            <a:r>
              <a:rPr lang="en-GB" dirty="0" err="1" smtClean="0"/>
              <a:t>Bialowieza</a:t>
            </a:r>
            <a:r>
              <a:rPr lang="en-GB" dirty="0" smtClean="0"/>
              <a:t> Primeval Forest</a:t>
            </a:r>
            <a:endParaRPr lang="pl-PL" dirty="0"/>
          </a:p>
        </p:txBody>
      </p:sp>
      <p:sp>
        <p:nvSpPr>
          <p:cNvPr id="25" name="Dowolny kształt 24"/>
          <p:cNvSpPr/>
          <p:nvPr/>
        </p:nvSpPr>
        <p:spPr>
          <a:xfrm>
            <a:off x="3923928" y="3429000"/>
            <a:ext cx="2303785" cy="2015430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rgbClr val="339966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5822" tIns="238709" rIns="265822" bIns="238709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i</a:t>
            </a:r>
            <a:r>
              <a:rPr lang="en-GB" dirty="0" err="1" smtClean="0"/>
              <a:t>nnovative</a:t>
            </a:r>
            <a:r>
              <a:rPr lang="en-GB" dirty="0" smtClean="0"/>
              <a:t> methods of extracting active substances from vascular plants and fungi</a:t>
            </a:r>
            <a:endParaRPr lang="pl-PL" dirty="0"/>
          </a:p>
        </p:txBody>
      </p:sp>
      <p:sp>
        <p:nvSpPr>
          <p:cNvPr id="27" name="Sześciokąt 26"/>
          <p:cNvSpPr/>
          <p:nvPr/>
        </p:nvSpPr>
        <p:spPr>
          <a:xfrm>
            <a:off x="3347864" y="4149080"/>
            <a:ext cx="504056" cy="432048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0800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4771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925"/>
            <a:ext cx="9144000" cy="230561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67544" y="2458098"/>
            <a:ext cx="5328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Politechnika </a:t>
            </a:r>
            <a:r>
              <a:rPr lang="pl-PL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Białostocka </a:t>
            </a:r>
            <a:r>
              <a:rPr lang="pl-PL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Bialystok University of Technology</a:t>
            </a:r>
            <a:br>
              <a:rPr lang="pl-PL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A Wiejska Street</a:t>
            </a:r>
            <a:r>
              <a:rPr lang="pl-PL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15-351 </a:t>
            </a:r>
            <a:r>
              <a:rPr lang="pl-PL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Białystok, Poland</a:t>
            </a:r>
            <a:endParaRPr lang="en-US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12"/>
          <p:cNvSpPr txBox="1">
            <a:spLocks noChangeArrowheads="1"/>
          </p:cNvSpPr>
          <p:nvPr/>
        </p:nvSpPr>
        <p:spPr bwMode="auto">
          <a:xfrm>
            <a:off x="365487" y="836712"/>
            <a:ext cx="8449026" cy="5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0"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6BB1C9"/>
              </a:buClr>
              <a:buFont typeface="Georgia" pitchFamily="18" charset="0"/>
              <a:buNone/>
              <a:defRPr/>
            </a:pPr>
            <a:r>
              <a:rPr lang="en-US" sz="2400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Thank </a:t>
            </a:r>
            <a:r>
              <a:rPr lang="en-US" sz="2400" dirty="0">
                <a:solidFill>
                  <a:srgbClr val="006600"/>
                </a:solidFill>
                <a:latin typeface="Century Gothic" panose="020B0502020202020204" pitchFamily="34" charset="0"/>
              </a:rPr>
              <a:t>you for your </a:t>
            </a:r>
            <a:r>
              <a:rPr lang="en-US" sz="2400" dirty="0" err="1" smtClean="0">
                <a:solidFill>
                  <a:srgbClr val="006600"/>
                </a:solidFill>
                <a:latin typeface="Century Gothic" panose="020B0502020202020204" pitchFamily="34" charset="0"/>
              </a:rPr>
              <a:t>attentio</a:t>
            </a:r>
            <a:r>
              <a:rPr lang="pl-PL" sz="2400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n</a:t>
            </a:r>
            <a:endParaRPr lang="en-US" sz="2400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10" name="Podtytuł 2"/>
          <p:cNvSpPr txBox="1">
            <a:spLocks/>
          </p:cNvSpPr>
          <p:nvPr/>
        </p:nvSpPr>
        <p:spPr bwMode="auto">
          <a:xfrm>
            <a:off x="467544" y="3179877"/>
            <a:ext cx="46759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192087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6BB1C9"/>
              </a:buClr>
              <a:buFont typeface="Georgia" panose="02040502050405020303" pitchFamily="18" charset="0"/>
              <a:buNone/>
            </a:pPr>
            <a:r>
              <a:rPr lang="pl-PL" dirty="0" err="1" smtClean="0">
                <a:latin typeface="Century Gothic" panose="020B0502020202020204" pitchFamily="34" charset="0"/>
              </a:rPr>
              <a:t>phone</a:t>
            </a:r>
            <a:r>
              <a:rPr lang="pl-PL" dirty="0" smtClean="0">
                <a:latin typeface="Century Gothic" panose="020B0502020202020204" pitchFamily="34" charset="0"/>
              </a:rPr>
              <a:t> +48 85 746-90-00 to 09/fax. +48 85 746-90-15</a:t>
            </a:r>
            <a:br>
              <a:rPr lang="pl-PL" dirty="0" smtClean="0">
                <a:latin typeface="Century Gothic" panose="020B0502020202020204" pitchFamily="34" charset="0"/>
              </a:rPr>
            </a:br>
            <a:r>
              <a:rPr lang="pl-PL" dirty="0" smtClean="0">
                <a:latin typeface="Century Gothic" panose="020B0502020202020204" pitchFamily="34" charset="0"/>
              </a:rPr>
              <a:t>website: www.pb.edu.pl</a:t>
            </a:r>
            <a:br>
              <a:rPr lang="pl-PL" dirty="0" smtClean="0">
                <a:latin typeface="Century Gothic" panose="020B0502020202020204" pitchFamily="34" charset="0"/>
              </a:rPr>
            </a:br>
            <a:r>
              <a:rPr lang="pl-PL" dirty="0" smtClean="0">
                <a:latin typeface="Century Gothic" panose="020B0502020202020204" pitchFamily="34" charset="0"/>
              </a:rPr>
              <a:t>e-mail: </a:t>
            </a:r>
            <a:r>
              <a:rPr lang="pl-PL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studyinbut@pb.edu.pl</a:t>
            </a:r>
            <a:r>
              <a:rPr lang="pl-PL" dirty="0" smtClean="0">
                <a:latin typeface="Century Gothic" panose="020B0502020202020204" pitchFamily="34" charset="0"/>
              </a:rPr>
              <a:t>                     </a:t>
            </a:r>
            <a:endParaRPr lang="pl-PL" dirty="0">
              <a:latin typeface="Century Gothic" panose="020B0502020202020204" pitchFamily="34" charset="0"/>
            </a:endParaRPr>
          </a:p>
        </p:txBody>
      </p:sp>
      <p:grpSp>
        <p:nvGrpSpPr>
          <p:cNvPr id="12" name="Grupa 20"/>
          <p:cNvGrpSpPr>
            <a:grpSpLocks/>
          </p:cNvGrpSpPr>
          <p:nvPr/>
        </p:nvGrpSpPr>
        <p:grpSpPr bwMode="auto">
          <a:xfrm>
            <a:off x="539552" y="4007770"/>
            <a:ext cx="521347" cy="494308"/>
            <a:chOff x="827584" y="5157193"/>
            <a:chExt cx="792009" cy="792088"/>
          </a:xfrm>
        </p:grpSpPr>
        <p:sp>
          <p:nvSpPr>
            <p:cNvPr id="13" name="pole tekstowe 15"/>
            <p:cNvSpPr txBox="1">
              <a:spLocks noChangeArrowheads="1"/>
            </p:cNvSpPr>
            <p:nvPr/>
          </p:nvSpPr>
          <p:spPr bwMode="auto">
            <a:xfrm rot="-5400000">
              <a:off x="971622" y="5409193"/>
              <a:ext cx="72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4" name="Obraz 13" descr="Facebook_logo_(square)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157193"/>
              <a:ext cx="79200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pole tekstowe 14"/>
          <p:cNvSpPr txBox="1"/>
          <p:nvPr/>
        </p:nvSpPr>
        <p:spPr>
          <a:xfrm>
            <a:off x="1203127" y="4123473"/>
            <a:ext cx="4881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www.facebook.com/politechnikabialostocka</a:t>
            </a:r>
            <a:endParaRPr lang="pl-PL" sz="14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21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44635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l-PL" noProof="0" smtClean="0"/>
              <a:pPr/>
              <a:t>3</a:t>
            </a:fld>
            <a:endParaRPr lang="pl-PL" noProof="0" dirty="0"/>
          </a:p>
        </p:txBody>
      </p:sp>
      <p:sp>
        <p:nvSpPr>
          <p:cNvPr id="3" name="Prostokąt 2"/>
          <p:cNvSpPr/>
          <p:nvPr/>
        </p:nvSpPr>
        <p:spPr>
          <a:xfrm>
            <a:off x="971600" y="836712"/>
            <a:ext cx="7114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400" dirty="0" smtClean="0"/>
              <a:t>main scientific research areas </a:t>
            </a:r>
            <a:endParaRPr lang="pl-PL" sz="4400" dirty="0" smtClean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43608" y="1772816"/>
            <a:ext cx="6984776" cy="425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 education process involves three cycles or degrees in full-time and part-time modes according to the Bologna Declaration directive. To meet the expectations of both our students and modern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labor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market BUT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offers 27 first and 19 second degree courses. Additionally, the graduates as well as other people wishing to continue their education will find a rich variety of postgraduate courses.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Bialystok University of Technology has full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rights to confer doctoral (PhD) degrees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 ten scientific disciplines, i.e. architecture and urban planning,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biocybernetics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 biomedical engineering, civil engineering, computer science, electronics, electrical engineering, environmental engineering, environmental protection and development, machine design and maintenance, mechanics. Furthermore, BUT has been granted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permission to confer post-doctoral (DSc) degrees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 five scientific disciplines, such as civil engineering,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electrical engineering, environmental engineering, machine design and maintenance, mechanics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67676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9144000" cy="558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292" name="Prostokąt 6"/>
          <p:cNvSpPr>
            <a:spLocks noChangeArrowheads="1"/>
          </p:cNvSpPr>
          <p:nvPr/>
        </p:nvSpPr>
        <p:spPr bwMode="auto">
          <a:xfrm>
            <a:off x="395288" y="620713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Faculty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of </a:t>
            </a:r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Architecture</a:t>
            </a:r>
            <a:endParaRPr lang="pl-PL" altLang="pl-PL" sz="3200" b="1" dirty="0" smtClean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algn="l"/>
            <a:r>
              <a:rPr lang="en-GB" altLang="pl-PL" sz="2400" b="1" dirty="0" smtClean="0">
                <a:cs typeface="Arial" pitchFamily="34" charset="0"/>
              </a:rPr>
              <a:t>MAIN </a:t>
            </a:r>
            <a:r>
              <a:rPr lang="en-GB" altLang="pl-PL" sz="2400" b="1" dirty="0">
                <a:cs typeface="Arial" pitchFamily="34" charset="0"/>
              </a:rPr>
              <a:t>RESEARCH AREAS:</a:t>
            </a:r>
            <a:r>
              <a:rPr lang="en-GB" altLang="pl-PL" sz="2400" dirty="0">
                <a:cs typeface="Arial" pitchFamily="34" charset="0"/>
              </a:rPr>
              <a:t/>
            </a:r>
            <a:br>
              <a:rPr lang="en-GB" altLang="pl-PL" sz="2400" dirty="0">
                <a:cs typeface="Arial" pitchFamily="34" charset="0"/>
              </a:rPr>
            </a:br>
            <a:endParaRPr lang="en-GB" altLang="pl-PL" sz="2400" dirty="0"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5733256"/>
            <a:ext cx="3635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rights to confer scientific degrees: </a:t>
            </a:r>
            <a:endParaRPr lang="pl-PL" sz="1400" b="1" dirty="0" smtClean="0"/>
          </a:p>
          <a:p>
            <a:pPr>
              <a:buFontTx/>
              <a:buChar char="-"/>
            </a:pPr>
            <a:r>
              <a:rPr lang="en-US" sz="1400" dirty="0" smtClean="0"/>
              <a:t>doctoral degree in</a:t>
            </a:r>
            <a:r>
              <a:rPr lang="pl-PL" sz="1400" dirty="0" smtClean="0"/>
              <a:t> in </a:t>
            </a:r>
            <a:r>
              <a:rPr lang="pl-PL" sz="1400" dirty="0" err="1" smtClean="0"/>
              <a:t>the</a:t>
            </a:r>
            <a:r>
              <a:rPr lang="pl-PL" sz="1400" dirty="0" smtClean="0"/>
              <a:t> field of : </a:t>
            </a:r>
          </a:p>
          <a:p>
            <a:r>
              <a:rPr lang="pl-PL" sz="1400" b="1" i="1" dirty="0" smtClean="0"/>
              <a:t>  </a:t>
            </a:r>
            <a:r>
              <a:rPr lang="pl-PL" sz="1400" b="1" i="1" dirty="0" err="1" smtClean="0"/>
              <a:t>Architecture</a:t>
            </a:r>
            <a:r>
              <a:rPr lang="pl-PL" sz="1400" b="1" i="1" dirty="0" smtClean="0"/>
              <a:t> and Urban </a:t>
            </a:r>
            <a:r>
              <a:rPr lang="pl-PL" sz="1400" b="1" i="1" dirty="0" err="1" smtClean="0"/>
              <a:t>Planning</a:t>
            </a:r>
            <a:endParaRPr lang="pl-PL" sz="1400" b="1" i="1" dirty="0" smtClean="0"/>
          </a:p>
          <a:p>
            <a:endParaRPr lang="pl-PL" sz="1400" b="1" i="1" dirty="0" smtClean="0"/>
          </a:p>
          <a:p>
            <a:r>
              <a:rPr lang="en-US" sz="1400" b="1" i="1" dirty="0" smtClean="0"/>
              <a:t>employed 3</a:t>
            </a:r>
            <a:r>
              <a:rPr lang="pl-PL" sz="1400" b="1" i="1" dirty="0" smtClean="0"/>
              <a:t>1</a:t>
            </a:r>
            <a:r>
              <a:rPr lang="en-US" sz="1400" b="1" i="1" dirty="0" smtClean="0"/>
              <a:t> doctors and 16 professors</a:t>
            </a:r>
            <a:endParaRPr lang="pl-PL" sz="1400" b="1" i="1" dirty="0" smtClean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1327394"/>
            <a:ext cx="84249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Modern housing estates – architecture, standards, spatial and design solutions in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housing environment of urban and suburban areas in terms of sustainable development paradigms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Transformations of functional and spatial forms and structures in architecture of local borderline cultures. Recording, reconstruction and regeneration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Problems of modern architecture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 Structure and landscape transformations in towns and villages of north-eastern Poland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5. Creating space in natural environment of humans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6. Architecture in the face of historical challenges – selected issues of 20th-century Polish architecture from cultural, social and anthropological perspectives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7. Time – the own space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9144000" cy="558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5363" name="Podtytuł 2"/>
          <p:cNvSpPr txBox="1">
            <a:spLocks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>
              <a:lnSpc>
                <a:spcPct val="90000"/>
              </a:lnSpc>
              <a:spcBef>
                <a:spcPts val="300"/>
              </a:spcBef>
              <a:buClr>
                <a:srgbClr val="6BB1C9"/>
              </a:buClr>
              <a:buFont typeface="Georgia" pitchFamily="18" charset="0"/>
              <a:buNone/>
            </a:pPr>
            <a:endParaRPr lang="pl-PL" altLang="pl-PL" sz="3200" dirty="0">
              <a:solidFill>
                <a:schemeClr val="tx2"/>
              </a:solidFill>
            </a:endParaRPr>
          </a:p>
        </p:txBody>
      </p:sp>
      <p:sp>
        <p:nvSpPr>
          <p:cNvPr id="15364" name="Prostokąt 6"/>
          <p:cNvSpPr>
            <a:spLocks noChangeArrowheads="1"/>
          </p:cNvSpPr>
          <p:nvPr/>
        </p:nvSpPr>
        <p:spPr bwMode="auto">
          <a:xfrm>
            <a:off x="395288" y="620713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Faculty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of </a:t>
            </a:r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Civil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and </a:t>
            </a:r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Environmental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Egineering</a:t>
            </a:r>
            <a:endParaRPr lang="pl-PL" altLang="pl-PL" sz="3200" b="1" dirty="0" smtClean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algn="l"/>
            <a:r>
              <a:rPr lang="en-GB" altLang="pl-PL" sz="2400" b="1" dirty="0" smtClean="0">
                <a:cs typeface="Arial" pitchFamily="34" charset="0"/>
              </a:rPr>
              <a:t>MAIN </a:t>
            </a:r>
            <a:r>
              <a:rPr lang="en-GB" altLang="pl-PL" sz="2400" b="1" dirty="0">
                <a:cs typeface="Arial" pitchFamily="34" charset="0"/>
              </a:rPr>
              <a:t>RESEARCH AREAS:</a:t>
            </a:r>
            <a:r>
              <a:rPr lang="en-GB" altLang="pl-PL" sz="2400" dirty="0">
                <a:cs typeface="Arial" pitchFamily="34" charset="0"/>
              </a:rPr>
              <a:t/>
            </a:r>
            <a:br>
              <a:rPr lang="en-GB" altLang="pl-PL" sz="2400" dirty="0">
                <a:cs typeface="Arial" pitchFamily="34" charset="0"/>
              </a:rPr>
            </a:br>
            <a:endParaRPr lang="en-GB" altLang="pl-PL" sz="2400" dirty="0">
              <a:cs typeface="Arial" pitchFamily="34" charset="0"/>
            </a:endParaRPr>
          </a:p>
        </p:txBody>
      </p:sp>
      <p:sp>
        <p:nvSpPr>
          <p:cNvPr id="15365" name="Rectangle 13"/>
          <p:cNvSpPr>
            <a:spLocks/>
          </p:cNvSpPr>
          <p:nvPr/>
        </p:nvSpPr>
        <p:spPr bwMode="auto">
          <a:xfrm>
            <a:off x="323528" y="1556792"/>
            <a:ext cx="403860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90000"/>
              </a:lnSpc>
              <a:spcBef>
                <a:spcPts val="300"/>
              </a:spcBef>
              <a:buClr>
                <a:srgbClr val="6BB1C9"/>
              </a:buClr>
            </a:pPr>
            <a:endParaRPr lang="pl-PL" altLang="pl-PL" sz="1500" dirty="0">
              <a:cs typeface="Arial" pitchFamily="34" charset="0"/>
            </a:endParaRPr>
          </a:p>
        </p:txBody>
      </p:sp>
      <p:sp>
        <p:nvSpPr>
          <p:cNvPr id="15366" name="Rectangle 14"/>
          <p:cNvSpPr>
            <a:spLocks/>
          </p:cNvSpPr>
          <p:nvPr/>
        </p:nvSpPr>
        <p:spPr bwMode="auto">
          <a:xfrm>
            <a:off x="4643438" y="1628775"/>
            <a:ext cx="4038600" cy="38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90000"/>
              </a:lnSpc>
              <a:spcBef>
                <a:spcPts val="300"/>
              </a:spcBef>
              <a:buClr>
                <a:srgbClr val="6BB1C9"/>
              </a:buClr>
            </a:pPr>
            <a:endParaRPr lang="pl-PL" altLang="pl-PL" sz="1400" dirty="0">
              <a:latin typeface="Georgia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5517233"/>
            <a:ext cx="3707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rights to confer scientific degrees: </a:t>
            </a:r>
            <a:endParaRPr lang="pl-PL" sz="1200" b="1" dirty="0" smtClean="0"/>
          </a:p>
          <a:p>
            <a:pPr>
              <a:buFontTx/>
              <a:buChar char="-"/>
            </a:pPr>
            <a:r>
              <a:rPr lang="en-US" sz="1200" dirty="0" smtClean="0"/>
              <a:t>doctoral degree in civil engineering</a:t>
            </a:r>
            <a:r>
              <a:rPr lang="pl-PL" sz="1200" dirty="0" smtClean="0"/>
              <a:t>,</a:t>
            </a:r>
            <a:r>
              <a:rPr lang="en-US" sz="1200" dirty="0" smtClean="0"/>
              <a:t> environmental engineering</a:t>
            </a:r>
            <a:r>
              <a:rPr lang="pl-PL" sz="1200" dirty="0" smtClean="0"/>
              <a:t>, </a:t>
            </a:r>
            <a:r>
              <a:rPr lang="pl-PL" sz="1200" dirty="0" err="1" smtClean="0"/>
              <a:t>environmental</a:t>
            </a:r>
            <a:r>
              <a:rPr lang="pl-PL" sz="1200" dirty="0" smtClean="0"/>
              <a:t> </a:t>
            </a:r>
            <a:r>
              <a:rPr lang="pl-PL" sz="1200" dirty="0" err="1" smtClean="0"/>
              <a:t>protection</a:t>
            </a:r>
            <a:r>
              <a:rPr lang="pl-PL" sz="1200" dirty="0" smtClean="0"/>
              <a:t> and development</a:t>
            </a:r>
            <a:r>
              <a:rPr lang="en-US" sz="1200" dirty="0" smtClean="0"/>
              <a:t> </a:t>
            </a:r>
            <a:endParaRPr lang="pl-PL" sz="1200" dirty="0" smtClean="0"/>
          </a:p>
          <a:p>
            <a:pPr>
              <a:buFontTx/>
              <a:buChar char="-"/>
            </a:pPr>
            <a:r>
              <a:rPr lang="en-US" sz="1200" dirty="0" smtClean="0"/>
              <a:t>post-doctoral degree in civil engineering</a:t>
            </a:r>
            <a:r>
              <a:rPr lang="pl-PL" sz="1200" dirty="0" smtClean="0"/>
              <a:t> and </a:t>
            </a:r>
            <a:r>
              <a:rPr lang="pl-PL" sz="1200" dirty="0" err="1" smtClean="0"/>
              <a:t>environmental</a:t>
            </a:r>
            <a:r>
              <a:rPr lang="pl-PL" sz="1200" dirty="0" smtClean="0"/>
              <a:t> engineering</a:t>
            </a:r>
          </a:p>
          <a:p>
            <a:r>
              <a:rPr lang="en-US" sz="1200" b="1" i="1" dirty="0" smtClean="0"/>
              <a:t>employed </a:t>
            </a:r>
            <a:r>
              <a:rPr lang="pl-PL" sz="1200" b="1" i="1" dirty="0" smtClean="0"/>
              <a:t>99</a:t>
            </a:r>
            <a:r>
              <a:rPr lang="en-US" sz="1200" b="1" i="1" dirty="0" smtClean="0"/>
              <a:t> doctors and </a:t>
            </a:r>
            <a:r>
              <a:rPr lang="pl-PL" sz="1200" b="1" i="1" dirty="0" smtClean="0"/>
              <a:t>40</a:t>
            </a:r>
            <a:r>
              <a:rPr lang="en-US" sz="1200" b="1" i="1" dirty="0" smtClean="0"/>
              <a:t> professors</a:t>
            </a:r>
            <a:endParaRPr lang="pl-PL" sz="1200" b="1" i="1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1373793"/>
            <a:ext cx="8640960" cy="42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Biochemical and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physico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-chemical analysis and evaluation of possibilities of biodegradation of selected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phenolic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compounds. Searching for new applications of researched compounds in environmental engineering and environment protection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Experimental and theoretical modelling of non-linear characteristics of building structures behaviour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</a:t>
            </a:r>
            <a:r>
              <a:rPr lang="pl-PL" sz="1600" dirty="0" smtClean="0">
                <a:ea typeface="Times New Roman" pitchFamily="18" charset="0"/>
                <a:cs typeface="Arial" pitchFamily="34" charset="0"/>
              </a:rPr>
              <a:t>Forming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properties of building materials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 Analysis of the influence of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physico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-technical, climatic and economic factors on optimal solutions concerning energy-efficient buildings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5. Analysing selected problems in spatial management and engineering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Podla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landscape identity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7. Efficient methods and algorithms in numerical analysis of building structures, including feasibility, design, implementation and </a:t>
            </a:r>
            <a:r>
              <a:rPr lang="pl-PL" sz="1600" dirty="0" err="1" smtClean="0">
                <a:ea typeface="Times New Roman" pitchFamily="18" charset="0"/>
                <a:cs typeface="Arial" pitchFamily="34" charset="0"/>
              </a:rPr>
              <a:t>exploitation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phases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8. Physical and mechanical parameters in terms of soil modelling and incorporating soils into earth structures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0" y="188640"/>
            <a:ext cx="9144000" cy="5516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9461" name="Prostokąt 6"/>
          <p:cNvSpPr>
            <a:spLocks noChangeArrowheads="1"/>
          </p:cNvSpPr>
          <p:nvPr/>
        </p:nvSpPr>
        <p:spPr bwMode="auto">
          <a:xfrm>
            <a:off x="395288" y="404813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Faculty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of </a:t>
            </a:r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Civil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and </a:t>
            </a:r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Environmental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Engineering</a:t>
            </a:r>
          </a:p>
          <a:p>
            <a:pPr algn="l"/>
            <a:r>
              <a:rPr lang="en-GB" altLang="pl-PL" sz="2400" b="1" dirty="0" smtClean="0">
                <a:cs typeface="Arial" pitchFamily="34" charset="0"/>
              </a:rPr>
              <a:t>MAIN </a:t>
            </a:r>
            <a:r>
              <a:rPr lang="en-GB" altLang="pl-PL" sz="2400" b="1" dirty="0">
                <a:cs typeface="Arial" pitchFamily="34" charset="0"/>
              </a:rPr>
              <a:t>RESEARCH </a:t>
            </a:r>
            <a:r>
              <a:rPr lang="en-GB" altLang="pl-PL" sz="2400" b="1" dirty="0" smtClean="0">
                <a:cs typeface="Arial" pitchFamily="34" charset="0"/>
              </a:rPr>
              <a:t>AREAS</a:t>
            </a:r>
            <a:r>
              <a:rPr lang="pl-PL" altLang="pl-PL" sz="2400" b="1" dirty="0" smtClean="0">
                <a:cs typeface="Arial" pitchFamily="34" charset="0"/>
              </a:rPr>
              <a:t> </a:t>
            </a:r>
            <a:r>
              <a:rPr lang="pl-PL" altLang="pl-PL" sz="2400" b="1" dirty="0" err="1" smtClean="0">
                <a:cs typeface="Arial" pitchFamily="34" charset="0"/>
              </a:rPr>
              <a:t>cont</a:t>
            </a:r>
            <a:r>
              <a:rPr lang="pl-PL" altLang="pl-PL" sz="2400" b="1" dirty="0" smtClean="0">
                <a:cs typeface="Arial" pitchFamily="34" charset="0"/>
              </a:rPr>
              <a:t>.</a:t>
            </a:r>
            <a:r>
              <a:rPr lang="en-GB" altLang="pl-PL" sz="2400" b="1" dirty="0" smtClean="0">
                <a:cs typeface="Arial" pitchFamily="34" charset="0"/>
              </a:rPr>
              <a:t>:</a:t>
            </a:r>
            <a:r>
              <a:rPr lang="en-GB" altLang="pl-PL" sz="2400" dirty="0">
                <a:cs typeface="Arial" pitchFamily="34" charset="0"/>
              </a:rPr>
              <a:t/>
            </a:r>
            <a:br>
              <a:rPr lang="en-GB" altLang="pl-PL" sz="2400" dirty="0">
                <a:cs typeface="Arial" pitchFamily="34" charset="0"/>
              </a:rPr>
            </a:br>
            <a:endParaRPr lang="en-GB" altLang="pl-PL" sz="2400" dirty="0">
              <a:cs typeface="Arial" pitchFamily="34" charset="0"/>
            </a:endParaRPr>
          </a:p>
        </p:txBody>
      </p:sp>
      <p:sp>
        <p:nvSpPr>
          <p:cNvPr id="19462" name="Rectangle 11"/>
          <p:cNvSpPr>
            <a:spLocks/>
          </p:cNvSpPr>
          <p:nvPr/>
        </p:nvSpPr>
        <p:spPr bwMode="auto">
          <a:xfrm>
            <a:off x="395288" y="1052513"/>
            <a:ext cx="4038600" cy="360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l" eaLnBrk="0" hangingPunct="0">
              <a:spcBef>
                <a:spcPts val="300"/>
              </a:spcBef>
              <a:buClr>
                <a:srgbClr val="6BB1C9"/>
              </a:buClr>
              <a:buFont typeface="Georgia" pitchFamily="18" charset="0"/>
              <a:buChar char="•"/>
            </a:pPr>
            <a:endParaRPr lang="pl-PL" altLang="pl-PL" sz="1600" dirty="0" smtClean="0">
              <a:cs typeface="Arial" pitchFamily="34" charset="0"/>
            </a:endParaRPr>
          </a:p>
          <a:p>
            <a:pPr marL="365125" indent="-255588" algn="l" eaLnBrk="0" hangingPunct="0">
              <a:spcBef>
                <a:spcPts val="300"/>
              </a:spcBef>
              <a:buClr>
                <a:srgbClr val="6BB1C9"/>
              </a:buClr>
            </a:pPr>
            <a:endParaRPr lang="en-GB" altLang="pl-PL" sz="1600" dirty="0">
              <a:cs typeface="Arial" pitchFamily="34" charset="0"/>
            </a:endParaRPr>
          </a:p>
        </p:txBody>
      </p:sp>
      <p:sp>
        <p:nvSpPr>
          <p:cNvPr id="19463" name="Rectangle 12"/>
          <p:cNvSpPr>
            <a:spLocks/>
          </p:cNvSpPr>
          <p:nvPr/>
        </p:nvSpPr>
        <p:spPr bwMode="auto">
          <a:xfrm>
            <a:off x="683568" y="1268760"/>
            <a:ext cx="799847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 smtClean="0"/>
              <a:t>9. Reactions of wetland ecosystem habitats and plants to active protection measures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10. Modern technical and technological solutions in water supply and sewage systems and waste management systems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11. Advanced technologies in water protection and treatment and in waste neutralisation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12. Research on and simulation of energy-efficient heating and ventilation systems as well as areas of human presence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13. Shaping road infrastructure elements in terms of their durability, traffic safety, environment protection and construction costs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14. Innovative technologies in compaction, combustion, gasification and processing of </a:t>
            </a:r>
            <a:r>
              <a:rPr lang="en-GB" sz="1600" dirty="0" err="1" smtClean="0"/>
              <a:t>agri</a:t>
            </a:r>
            <a:r>
              <a:rPr lang="en-GB" sz="1600" dirty="0" smtClean="0"/>
              <a:t>-food materials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15. Analysis of the influence of beneficial and harmful microorganisms on the natural environment</a:t>
            </a:r>
            <a:endParaRPr lang="pl-PL" sz="1600" dirty="0" smtClean="0"/>
          </a:p>
        </p:txBody>
      </p:sp>
      <p:sp>
        <p:nvSpPr>
          <p:cNvPr id="10" name="Prostokąt 9"/>
          <p:cNvSpPr/>
          <p:nvPr/>
        </p:nvSpPr>
        <p:spPr>
          <a:xfrm>
            <a:off x="0" y="5661248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rights to confer scientific degrees: </a:t>
            </a:r>
            <a:endParaRPr lang="pl-PL" sz="1200" b="1" dirty="0" smtClean="0"/>
          </a:p>
          <a:p>
            <a:pPr>
              <a:buFontTx/>
              <a:buChar char="-"/>
            </a:pPr>
            <a:r>
              <a:rPr lang="en-US" sz="1200" dirty="0" smtClean="0"/>
              <a:t>doctoral degree in civil engineering</a:t>
            </a:r>
            <a:r>
              <a:rPr lang="pl-PL" sz="1200" dirty="0" smtClean="0"/>
              <a:t>,</a:t>
            </a:r>
            <a:r>
              <a:rPr lang="en-US" sz="1200" dirty="0" smtClean="0"/>
              <a:t> environmental engineering</a:t>
            </a:r>
            <a:r>
              <a:rPr lang="pl-PL" sz="1200" dirty="0" smtClean="0"/>
              <a:t>, </a:t>
            </a:r>
            <a:r>
              <a:rPr lang="pl-PL" sz="1200" dirty="0" err="1" smtClean="0"/>
              <a:t>environmental</a:t>
            </a:r>
            <a:r>
              <a:rPr lang="pl-PL" sz="1200" dirty="0" smtClean="0"/>
              <a:t> </a:t>
            </a:r>
            <a:r>
              <a:rPr lang="pl-PL" sz="1200" dirty="0" err="1" smtClean="0"/>
              <a:t>protection</a:t>
            </a:r>
            <a:r>
              <a:rPr lang="pl-PL" sz="1200" dirty="0" smtClean="0"/>
              <a:t> and development</a:t>
            </a:r>
            <a:r>
              <a:rPr lang="en-US" sz="1200" dirty="0" smtClean="0"/>
              <a:t> </a:t>
            </a:r>
            <a:endParaRPr lang="pl-PL" sz="1200" dirty="0" smtClean="0"/>
          </a:p>
          <a:p>
            <a:pPr>
              <a:buFontTx/>
              <a:buChar char="-"/>
            </a:pPr>
            <a:r>
              <a:rPr lang="en-US" sz="1200" dirty="0" smtClean="0"/>
              <a:t>post-doctoral degree in civil engineering</a:t>
            </a:r>
            <a:r>
              <a:rPr lang="pl-PL" sz="1200" dirty="0" smtClean="0"/>
              <a:t> and </a:t>
            </a:r>
            <a:r>
              <a:rPr lang="pl-PL" sz="1200" dirty="0" err="1" smtClean="0"/>
              <a:t>environmental</a:t>
            </a:r>
            <a:r>
              <a:rPr lang="pl-PL" sz="1200" dirty="0" smtClean="0"/>
              <a:t> engineering</a:t>
            </a:r>
          </a:p>
          <a:p>
            <a:r>
              <a:rPr lang="en-US" sz="1200" b="1" i="1" dirty="0" smtClean="0"/>
              <a:t>employed </a:t>
            </a:r>
            <a:r>
              <a:rPr lang="pl-PL" sz="1200" b="1" i="1" dirty="0" smtClean="0"/>
              <a:t>99</a:t>
            </a:r>
            <a:r>
              <a:rPr lang="en-US" sz="1200" b="1" i="1" dirty="0" smtClean="0"/>
              <a:t> doctors and </a:t>
            </a:r>
            <a:r>
              <a:rPr lang="pl-PL" sz="1200" b="1" i="1" dirty="0" smtClean="0"/>
              <a:t>40</a:t>
            </a:r>
            <a:r>
              <a:rPr lang="en-US" sz="1200" b="1" i="1" dirty="0" smtClean="0"/>
              <a:t> professors</a:t>
            </a:r>
            <a:endParaRPr lang="pl-PL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9144000" cy="5516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435" name="Podtytuł 2"/>
          <p:cNvSpPr txBox="1">
            <a:spLocks/>
          </p:cNvSpPr>
          <p:nvPr/>
        </p:nvSpPr>
        <p:spPr bwMode="auto">
          <a:xfrm>
            <a:off x="647700" y="5734050"/>
            <a:ext cx="78486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>
              <a:spcBef>
                <a:spcPts val="300"/>
              </a:spcBef>
              <a:buClr>
                <a:srgbClr val="6BB1C9"/>
              </a:buClr>
              <a:buFont typeface="Georgia" pitchFamily="18" charset="0"/>
              <a:buNone/>
            </a:pPr>
            <a:endParaRPr lang="en-US" altLang="pl-PL" sz="3200" dirty="0">
              <a:solidFill>
                <a:schemeClr val="tx2"/>
              </a:solidFill>
            </a:endParaRPr>
          </a:p>
        </p:txBody>
      </p:sp>
      <p:sp>
        <p:nvSpPr>
          <p:cNvPr id="18436" name="Prostokąt 6"/>
          <p:cNvSpPr>
            <a:spLocks noChangeArrowheads="1"/>
          </p:cNvSpPr>
          <p:nvPr/>
        </p:nvSpPr>
        <p:spPr bwMode="auto">
          <a:xfrm>
            <a:off x="395536" y="404664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Faculty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of </a:t>
            </a:r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Electrical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Engineering</a:t>
            </a:r>
          </a:p>
          <a:p>
            <a:pPr algn="l"/>
            <a:r>
              <a:rPr lang="en-GB" altLang="pl-PL" sz="2400" b="1" dirty="0" smtClean="0">
                <a:cs typeface="Arial" pitchFamily="34" charset="0"/>
              </a:rPr>
              <a:t>MAIN </a:t>
            </a:r>
            <a:r>
              <a:rPr lang="en-GB" altLang="pl-PL" sz="2400" b="1" dirty="0">
                <a:cs typeface="Arial" pitchFamily="34" charset="0"/>
              </a:rPr>
              <a:t>RESEARCH AREAS:</a:t>
            </a:r>
            <a:r>
              <a:rPr lang="en-GB" altLang="pl-PL" sz="2400" dirty="0">
                <a:cs typeface="Arial" pitchFamily="34" charset="0"/>
              </a:rPr>
              <a:t/>
            </a:r>
            <a:br>
              <a:rPr lang="en-GB" altLang="pl-PL" sz="2400" dirty="0">
                <a:cs typeface="Arial" pitchFamily="34" charset="0"/>
              </a:rPr>
            </a:br>
            <a:endParaRPr lang="en-GB" altLang="pl-PL" sz="2400" dirty="0">
              <a:cs typeface="Arial" pitchFamily="34" charset="0"/>
            </a:endParaRPr>
          </a:p>
        </p:txBody>
      </p:sp>
      <p:sp>
        <p:nvSpPr>
          <p:cNvPr id="18437" name="Rectangle 12"/>
          <p:cNvSpPr>
            <a:spLocks/>
          </p:cNvSpPr>
          <p:nvPr/>
        </p:nvSpPr>
        <p:spPr bwMode="auto">
          <a:xfrm>
            <a:off x="428596" y="1628800"/>
            <a:ext cx="8103844" cy="360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 smtClean="0"/>
              <a:t>1. Modern methods of analysis, synthesis, control and diagnostics of dynamic systems 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2. Selected mathematical and experimental methods applied for analysing electrical </a:t>
            </a:r>
            <a:r>
              <a:rPr lang="pl-PL" sz="1600" dirty="0" smtClean="0"/>
              <a:t>              </a:t>
            </a:r>
            <a:r>
              <a:rPr lang="en-GB" sz="1600" dirty="0" smtClean="0"/>
              <a:t>and </a:t>
            </a:r>
            <a:r>
              <a:rPr lang="en-GB" sz="1600" dirty="0" smtClean="0"/>
              <a:t>thermal phenomena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3. Power electronics systems in propulsion applications, renewable energy sources </a:t>
            </a:r>
            <a:r>
              <a:rPr lang="pl-PL" sz="1600" dirty="0" smtClean="0"/>
              <a:t>                 </a:t>
            </a:r>
            <a:r>
              <a:rPr lang="en-GB" sz="1600" dirty="0" smtClean="0"/>
              <a:t>and </a:t>
            </a:r>
            <a:r>
              <a:rPr lang="en-GB" sz="1600" dirty="0" smtClean="0"/>
              <a:t>renewable energy sources conditioning systems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4. Technologies of active optical fibres and semi-conductive radiation sources application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5. Research on and designing of </a:t>
            </a:r>
            <a:r>
              <a:rPr lang="en-GB" sz="1600" dirty="0" err="1" smtClean="0"/>
              <a:t>teleinformatic</a:t>
            </a:r>
            <a:r>
              <a:rPr lang="en-GB" sz="1600" dirty="0" smtClean="0"/>
              <a:t> devices and systems in terms </a:t>
            </a:r>
            <a:r>
              <a:rPr lang="pl-PL" sz="1600" dirty="0" smtClean="0"/>
              <a:t>                                 </a:t>
            </a:r>
            <a:r>
              <a:rPr lang="en-GB" sz="1600" dirty="0" smtClean="0"/>
              <a:t>of </a:t>
            </a:r>
            <a:r>
              <a:rPr lang="en-GB" sz="1600" dirty="0" smtClean="0"/>
              <a:t>electromagnetic compatibility </a:t>
            </a:r>
            <a:endParaRPr lang="pl-PL" sz="1600" dirty="0" smtClean="0"/>
          </a:p>
          <a:p>
            <a:pPr marL="365125" indent="-255588" algn="l" eaLnBrk="0" hangingPunct="0">
              <a:spcBef>
                <a:spcPts val="300"/>
              </a:spcBef>
              <a:buClr>
                <a:srgbClr val="6BB1C9"/>
              </a:buClr>
              <a:buFont typeface="Georgia" pitchFamily="18" charset="0"/>
              <a:buChar char="•"/>
            </a:pPr>
            <a:endParaRPr lang="pl-PL" altLang="pl-PL" sz="1600" dirty="0"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5517232"/>
            <a:ext cx="363589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/>
              <a:t>rights to confer scientific degrees: </a:t>
            </a:r>
            <a:endParaRPr lang="pl-PL" sz="1300" b="1" dirty="0" smtClean="0"/>
          </a:p>
          <a:p>
            <a:pPr>
              <a:buFontTx/>
              <a:buChar char="-"/>
            </a:pPr>
            <a:r>
              <a:rPr lang="en-US" sz="1300" dirty="0" smtClean="0"/>
              <a:t>doctoral degree in electrical engineering and electronics </a:t>
            </a:r>
            <a:endParaRPr lang="pl-PL" sz="1300" dirty="0" smtClean="0"/>
          </a:p>
          <a:p>
            <a:pPr>
              <a:buFontTx/>
              <a:buChar char="-"/>
            </a:pPr>
            <a:r>
              <a:rPr lang="en-US" sz="1300" dirty="0" smtClean="0"/>
              <a:t> post-doctoral degree in electrical engineering</a:t>
            </a:r>
            <a:endParaRPr lang="pl-PL" sz="1300" dirty="0" smtClean="0"/>
          </a:p>
          <a:p>
            <a:r>
              <a:rPr lang="en-US" sz="1300" b="1" i="1" dirty="0" smtClean="0"/>
              <a:t> employed </a:t>
            </a:r>
            <a:r>
              <a:rPr lang="pl-PL" sz="1300" b="1" i="1" dirty="0" smtClean="0"/>
              <a:t>52 </a:t>
            </a:r>
            <a:r>
              <a:rPr lang="en-US" sz="1300" b="1" i="1" dirty="0" smtClean="0"/>
              <a:t>doctors and 1</a:t>
            </a:r>
            <a:r>
              <a:rPr lang="pl-PL" sz="1300" b="1" i="1" dirty="0" smtClean="0"/>
              <a:t>9</a:t>
            </a:r>
            <a:r>
              <a:rPr lang="en-US" sz="1300" b="1" i="1" dirty="0" smtClean="0"/>
              <a:t> professors</a:t>
            </a:r>
            <a:endParaRPr lang="pl-PL" sz="13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9144000" cy="558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532" name="Prostokąt 6"/>
          <p:cNvSpPr>
            <a:spLocks noChangeArrowheads="1"/>
          </p:cNvSpPr>
          <p:nvPr/>
        </p:nvSpPr>
        <p:spPr bwMode="auto">
          <a:xfrm>
            <a:off x="395288" y="374650"/>
            <a:ext cx="849788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pl-PL" altLang="pl-PL" sz="2400" b="1" dirty="0" smtClean="0">
              <a:cs typeface="Arial" pitchFamily="34" charset="0"/>
            </a:endParaRPr>
          </a:p>
          <a:p>
            <a:pPr algn="l"/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Faculty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of Computer Science</a:t>
            </a:r>
          </a:p>
          <a:p>
            <a:pPr algn="l"/>
            <a:r>
              <a:rPr lang="en-GB" altLang="pl-PL" sz="2400" b="1" dirty="0" smtClean="0">
                <a:cs typeface="Arial" pitchFamily="34" charset="0"/>
              </a:rPr>
              <a:t>MAIN </a:t>
            </a:r>
            <a:r>
              <a:rPr lang="en-GB" altLang="pl-PL" sz="2400" b="1" dirty="0">
                <a:cs typeface="Arial" pitchFamily="34" charset="0"/>
              </a:rPr>
              <a:t>RESEARCH AREAS:</a:t>
            </a:r>
            <a:r>
              <a:rPr lang="en-GB" altLang="pl-PL" sz="2400" dirty="0">
                <a:cs typeface="Arial" pitchFamily="34" charset="0"/>
              </a:rPr>
              <a:t/>
            </a:r>
            <a:br>
              <a:rPr lang="en-GB" altLang="pl-PL" sz="2400" dirty="0">
                <a:cs typeface="Arial" pitchFamily="34" charset="0"/>
              </a:rPr>
            </a:br>
            <a:endParaRPr lang="en-GB" altLang="pl-PL" sz="2400" dirty="0">
              <a:cs typeface="Arial" pitchFamily="34" charset="0"/>
            </a:endParaRPr>
          </a:p>
        </p:txBody>
      </p:sp>
      <p:sp>
        <p:nvSpPr>
          <p:cNvPr id="22533" name="Rectangle 11"/>
          <p:cNvSpPr>
            <a:spLocks/>
          </p:cNvSpPr>
          <p:nvPr/>
        </p:nvSpPr>
        <p:spPr bwMode="auto">
          <a:xfrm>
            <a:off x="395288" y="1988840"/>
            <a:ext cx="77051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 smtClean="0"/>
              <a:t>1. Selected problems of theoretical and applied mathematics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2. Data representation and processing methods in multimedia systems 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3. Methods of exploration and modelling of multi-dimensional data sets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4. Intelligent systems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5. Selected issues of pure and applied mathematics using information technology tools</a:t>
            </a:r>
            <a:endParaRPr lang="pl-PL" sz="1600" dirty="0" smtClean="0"/>
          </a:p>
        </p:txBody>
      </p:sp>
      <p:sp>
        <p:nvSpPr>
          <p:cNvPr id="7" name="Prostokąt 6"/>
          <p:cNvSpPr/>
          <p:nvPr/>
        </p:nvSpPr>
        <p:spPr>
          <a:xfrm>
            <a:off x="0" y="5589240"/>
            <a:ext cx="3635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rights to confer scientific degrees: </a:t>
            </a:r>
            <a:endParaRPr lang="pl-PL" sz="1400" b="1" dirty="0" smtClean="0"/>
          </a:p>
          <a:p>
            <a:pPr>
              <a:buFontTx/>
              <a:buChar char="-"/>
            </a:pPr>
            <a:r>
              <a:rPr lang="en-US" sz="1400" dirty="0" smtClean="0"/>
              <a:t>doctoral degree in computer science</a:t>
            </a:r>
            <a:endParaRPr lang="pl-PL" sz="1400" dirty="0" smtClean="0"/>
          </a:p>
          <a:p>
            <a:pPr>
              <a:buFontTx/>
              <a:buChar char="-"/>
            </a:pPr>
            <a:endParaRPr lang="pl-PL" sz="1400" dirty="0" smtClean="0"/>
          </a:p>
          <a:p>
            <a:r>
              <a:rPr lang="en-US" sz="1400" dirty="0" smtClean="0"/>
              <a:t> </a:t>
            </a:r>
            <a:r>
              <a:rPr lang="en-US" sz="1400" b="1" i="1" dirty="0" smtClean="0"/>
              <a:t>employed </a:t>
            </a:r>
            <a:r>
              <a:rPr lang="pl-PL" sz="1400" b="1" i="1" dirty="0" smtClean="0"/>
              <a:t>48 </a:t>
            </a:r>
            <a:r>
              <a:rPr lang="en-US" sz="1400" b="1" i="1" dirty="0" smtClean="0"/>
              <a:t>doctors and 1</a:t>
            </a:r>
            <a:r>
              <a:rPr lang="pl-PL" sz="1400" b="1" i="1" dirty="0" smtClean="0"/>
              <a:t>9</a:t>
            </a:r>
            <a:r>
              <a:rPr lang="en-US" sz="1400" b="1" i="1" dirty="0" smtClean="0"/>
              <a:t> professors</a:t>
            </a:r>
            <a:endParaRPr lang="pl-PL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9144000" cy="558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604" name="Prostokąt 6"/>
          <p:cNvSpPr>
            <a:spLocks noChangeArrowheads="1"/>
          </p:cNvSpPr>
          <p:nvPr/>
        </p:nvSpPr>
        <p:spPr bwMode="auto">
          <a:xfrm>
            <a:off x="395536" y="548680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Faculty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of </a:t>
            </a:r>
            <a:r>
              <a:rPr lang="pl-PL" altLang="pl-PL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Mechanical</a:t>
            </a:r>
            <a:r>
              <a:rPr lang="pl-PL" altLang="pl-P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Engineering</a:t>
            </a:r>
          </a:p>
          <a:p>
            <a:pPr algn="l"/>
            <a:r>
              <a:rPr lang="en-GB" altLang="pl-PL" sz="2400" b="1" dirty="0" smtClean="0">
                <a:cs typeface="Arial" pitchFamily="34" charset="0"/>
              </a:rPr>
              <a:t>MAIN </a:t>
            </a:r>
            <a:r>
              <a:rPr lang="en-GB" altLang="pl-PL" sz="2400" b="1" dirty="0">
                <a:cs typeface="Arial" pitchFamily="34" charset="0"/>
              </a:rPr>
              <a:t>RESEARCH AREAS:</a:t>
            </a:r>
            <a:r>
              <a:rPr lang="en-GB" altLang="pl-PL" sz="2400" dirty="0">
                <a:cs typeface="Arial" pitchFamily="34" charset="0"/>
              </a:rPr>
              <a:t/>
            </a:r>
            <a:br>
              <a:rPr lang="en-GB" altLang="pl-PL" sz="2400" dirty="0">
                <a:cs typeface="Arial" pitchFamily="34" charset="0"/>
              </a:rPr>
            </a:br>
            <a:endParaRPr lang="en-GB" altLang="pl-PL" sz="2400" dirty="0">
              <a:cs typeface="Arial" pitchFamily="34" charset="0"/>
            </a:endParaRPr>
          </a:p>
        </p:txBody>
      </p:sp>
      <p:sp>
        <p:nvSpPr>
          <p:cNvPr id="25606" name="Rectangle 10"/>
          <p:cNvSpPr>
            <a:spLocks/>
          </p:cNvSpPr>
          <p:nvPr/>
        </p:nvSpPr>
        <p:spPr bwMode="auto">
          <a:xfrm>
            <a:off x="4643438" y="1052513"/>
            <a:ext cx="40386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l" eaLnBrk="0" hangingPunct="0">
              <a:spcBef>
                <a:spcPts val="300"/>
              </a:spcBef>
              <a:buClr>
                <a:srgbClr val="6BB1C9"/>
              </a:buClr>
              <a:buFont typeface="Georgia" pitchFamily="18" charset="0"/>
              <a:buChar char="•"/>
            </a:pPr>
            <a:endParaRPr lang="en-GB" altLang="pl-PL" sz="1600" dirty="0"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5517232"/>
            <a:ext cx="399593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rights to confer scientific degrees:</a:t>
            </a:r>
            <a:r>
              <a:rPr lang="en-US" sz="1200" dirty="0" smtClean="0"/>
              <a:t> </a:t>
            </a:r>
            <a:endParaRPr lang="pl-PL" sz="1200" dirty="0" smtClean="0"/>
          </a:p>
          <a:p>
            <a:r>
              <a:rPr lang="en-US" sz="1200" dirty="0" smtClean="0"/>
              <a:t>- doctoral degree in </a:t>
            </a:r>
            <a:r>
              <a:rPr lang="pl-PL" sz="1200" dirty="0" err="1" smtClean="0"/>
              <a:t>machine</a:t>
            </a:r>
            <a:r>
              <a:rPr lang="pl-PL" sz="1200" dirty="0" smtClean="0"/>
              <a:t> design</a:t>
            </a:r>
            <a:r>
              <a:rPr lang="en-US" sz="1200" dirty="0" smtClean="0"/>
              <a:t> and maintenance</a:t>
            </a:r>
            <a:r>
              <a:rPr lang="pl-PL" sz="1200" dirty="0" smtClean="0"/>
              <a:t>,</a:t>
            </a:r>
            <a:r>
              <a:rPr lang="en-US" sz="1200" dirty="0" smtClean="0">
                <a:solidFill>
                  <a:srgbClr val="FF0000"/>
                </a:solidFill>
              </a:rPr>
              <a:t>  </a:t>
            </a:r>
            <a:r>
              <a:rPr lang="en-US" sz="1200" dirty="0" smtClean="0"/>
              <a:t>mechanics</a:t>
            </a:r>
            <a:r>
              <a:rPr lang="pl-PL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 err="1" smtClean="0"/>
              <a:t>biocybernetics</a:t>
            </a:r>
            <a:r>
              <a:rPr lang="en-US" sz="1200" dirty="0" smtClean="0"/>
              <a:t> and biomedical engineering</a:t>
            </a:r>
            <a:r>
              <a:rPr lang="pl-PL" sz="1200" dirty="0" smtClean="0">
                <a:solidFill>
                  <a:srgbClr val="FF0000"/>
                </a:solidFill>
              </a:rPr>
              <a:t>,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automatic control and robotics</a:t>
            </a:r>
            <a:r>
              <a:rPr lang="pl-PL" sz="1200" dirty="0" smtClean="0"/>
              <a:t> (</a:t>
            </a:r>
            <a:r>
              <a:rPr lang="pl-PL" sz="1200" dirty="0" err="1" smtClean="0"/>
              <a:t>from</a:t>
            </a:r>
            <a:r>
              <a:rPr lang="pl-PL" sz="1200" dirty="0" smtClean="0"/>
              <a:t> 2017)</a:t>
            </a:r>
            <a:r>
              <a:rPr lang="en-US" sz="1200" dirty="0" smtClean="0"/>
              <a:t> </a:t>
            </a:r>
          </a:p>
          <a:p>
            <a:pPr>
              <a:buFontTx/>
              <a:buChar char="-"/>
            </a:pPr>
            <a:r>
              <a:rPr lang="en-US" sz="1200" dirty="0" smtClean="0"/>
              <a:t>post-doctoral degree in </a:t>
            </a:r>
            <a:r>
              <a:rPr lang="pl-PL" sz="1200" dirty="0" smtClean="0"/>
              <a:t> </a:t>
            </a:r>
            <a:r>
              <a:rPr lang="pl-PL" sz="1200" dirty="0" err="1" smtClean="0"/>
              <a:t>machine</a:t>
            </a:r>
            <a:r>
              <a:rPr lang="pl-PL" sz="1200" dirty="0" smtClean="0"/>
              <a:t> design </a:t>
            </a:r>
            <a:r>
              <a:rPr lang="en-US" sz="1200" dirty="0" smtClean="0"/>
              <a:t> </a:t>
            </a:r>
            <a:endParaRPr lang="pl-PL" sz="1200" dirty="0" smtClean="0"/>
          </a:p>
          <a:p>
            <a:pPr>
              <a:buFontTx/>
              <a:buChar char="-"/>
            </a:pPr>
            <a:r>
              <a:rPr lang="en-US" sz="1200" dirty="0" smtClean="0"/>
              <a:t>and maintenance</a:t>
            </a:r>
            <a:r>
              <a:rPr lang="pl-PL" sz="1200" dirty="0" smtClean="0"/>
              <a:t> and</a:t>
            </a:r>
            <a:r>
              <a:rPr lang="en-US" sz="1200" dirty="0" smtClean="0"/>
              <a:t> mechanics</a:t>
            </a:r>
            <a:endParaRPr lang="pl-PL" sz="1200" dirty="0" smtClean="0"/>
          </a:p>
          <a:p>
            <a:r>
              <a:rPr lang="en-US" sz="1200" b="1" i="1" dirty="0" smtClean="0"/>
              <a:t>employed </a:t>
            </a:r>
            <a:r>
              <a:rPr lang="pl-PL" sz="1200" b="1" i="1" dirty="0" smtClean="0"/>
              <a:t>57 </a:t>
            </a:r>
            <a:r>
              <a:rPr lang="en-US" sz="1200" b="1" i="1" dirty="0" smtClean="0"/>
              <a:t>doctors and </a:t>
            </a:r>
            <a:r>
              <a:rPr lang="pl-PL" sz="1200" b="1" i="1" dirty="0" smtClean="0"/>
              <a:t>32</a:t>
            </a:r>
            <a:r>
              <a:rPr lang="en-US" sz="1200" b="1" i="1" dirty="0" smtClean="0"/>
              <a:t> professors</a:t>
            </a:r>
            <a:endParaRPr lang="pl-PL" sz="1200" dirty="0" smtClean="0"/>
          </a:p>
          <a:p>
            <a:endParaRPr lang="pl-PL" sz="13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55576" y="1435990"/>
            <a:ext cx="7848872" cy="337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Research on components and algorithms for intelligent technical systems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Issues in mechanics of heterogeneous and anisotropic materials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Analysis of durability and reliability of mechanical structures in their operation processes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 Research on heat and flow processes in stream systems and densely packed developed surfaces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5. Development of biomaterials, biomedical constructions and computer-aided methods in medicine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6. Manufacturing technologies and qualitative studies of spatial objects shaped with subtractive and additive methods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_16x9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26AAB0F-7094-4717-A38C-ABA7691E83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marketingowa Szklany sześcian (panoramiczna)</Template>
  <TotalTime>0</TotalTime>
  <Words>1550</Words>
  <Application>Microsoft Office PowerPoint</Application>
  <PresentationFormat>Pokaz na ekranie (4:3)</PresentationFormat>
  <Paragraphs>252</Paragraphs>
  <Slides>21</Slides>
  <Notes>19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Marketing_16x9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     Research Team: prof. Walery Isidorow, DSc. PhD. Ewa Zapora, PhD. e.zapora@pb.edu.pl  Małgorzata Rauba, PhD. Eng. m.rauba@pb.edu.pl  Halina Chomutowska, PhD. Eng. h.chomutowska@pb.edu.pl  Marcin Stocki, MSc. Eng. m.stocki@pb.edu.pl  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2014-05-21T08:15:12Z</dcterms:created>
  <dcterms:modified xsi:type="dcterms:W3CDTF">2016-09-10T12:29:30Z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