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handoutMasterIdLst>
    <p:handoutMasterId r:id="rId27"/>
  </p:handoutMasterIdLst>
  <p:sldIdLst>
    <p:sldId id="268" r:id="rId2"/>
    <p:sldId id="257" r:id="rId3"/>
    <p:sldId id="278" r:id="rId4"/>
    <p:sldId id="279" r:id="rId5"/>
    <p:sldId id="282" r:id="rId6"/>
    <p:sldId id="280" r:id="rId7"/>
    <p:sldId id="281" r:id="rId8"/>
    <p:sldId id="256" r:id="rId9"/>
    <p:sldId id="277" r:id="rId10"/>
    <p:sldId id="260" r:id="rId11"/>
    <p:sldId id="269" r:id="rId12"/>
    <p:sldId id="262" r:id="rId13"/>
    <p:sldId id="270" r:id="rId14"/>
    <p:sldId id="263" r:id="rId15"/>
    <p:sldId id="264" r:id="rId16"/>
    <p:sldId id="273" r:id="rId17"/>
    <p:sldId id="265" r:id="rId18"/>
    <p:sldId id="266" r:id="rId19"/>
    <p:sldId id="286" r:id="rId20"/>
    <p:sldId id="272" r:id="rId21"/>
    <p:sldId id="283" r:id="rId22"/>
    <p:sldId id="274" r:id="rId23"/>
    <p:sldId id="267" r:id="rId24"/>
    <p:sldId id="285" r:id="rId25"/>
  </p:sldIdLst>
  <p:sldSz cx="9144000" cy="6858000" type="screen4x3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15" autoAdjust="0"/>
    <p:restoredTop sz="94676" autoAdjust="0"/>
  </p:normalViewPr>
  <p:slideViewPr>
    <p:cSldViewPr>
      <p:cViewPr varScale="1">
        <p:scale>
          <a:sx n="89" d="100"/>
          <a:sy n="89" d="100"/>
        </p:scale>
        <p:origin x="-14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D8CBEC-3310-441E-A93D-CEC01E88EAA3}" type="datetimeFigureOut">
              <a:rPr lang="it-IT"/>
              <a:pPr>
                <a:defRPr/>
              </a:pPr>
              <a:t>21/05/2014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5501396-C87A-4D86-BB2E-29FB18745D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0E9154-55CD-4797-8E70-82F5A62A841D}" type="datetimeFigureOut">
              <a:rPr lang="it-IT"/>
              <a:pPr>
                <a:defRPr/>
              </a:pPr>
              <a:t>21/05/2014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0D63027-B80C-4222-B921-AD4A9F0ED1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e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6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20CD85-D61E-4543-B245-E15D479A8404}" type="datetimeFigureOut">
              <a:rPr lang="it-IT"/>
              <a:pPr>
                <a:defRPr/>
              </a:pPr>
              <a:t>21/05/2014</a:t>
            </a:fld>
            <a:endParaRPr lang="it-IT"/>
          </a:p>
        </p:txBody>
      </p:sp>
      <p:sp>
        <p:nvSpPr>
          <p:cNvPr id="7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48D565-0786-455A-8100-6C501F7FDE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5A67E-2FA6-44F8-83A6-8545AE8F633A}" type="datetimeFigureOut">
              <a:rPr lang="it-IT"/>
              <a:pPr>
                <a:defRPr/>
              </a:pPr>
              <a:t>21/05/2014</a:t>
            </a:fld>
            <a:endParaRPr 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9DF1A-49BE-44E4-AA4F-63722B685B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56AE-6E32-40B4-A3DB-9264B8AD7D09}" type="datetimeFigureOut">
              <a:rPr lang="it-IT"/>
              <a:pPr>
                <a:defRPr/>
              </a:pPr>
              <a:t>21/05/2014</a:t>
            </a:fld>
            <a:endParaRPr 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78962-DE5C-408A-BCDD-B47F668182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C1DF-BEAF-4E09-9359-F03BB13BFCF2}" type="datetimeFigureOut">
              <a:rPr lang="it-IT"/>
              <a:pPr>
                <a:defRPr/>
              </a:pPr>
              <a:t>21/05/2014</a:t>
            </a:fld>
            <a:endParaRPr 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960E6-CA50-4686-A59A-34EC5273C8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e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24BDF9-BF11-47B9-B71E-ED3BF92EB446}" type="datetimeFigureOut">
              <a:rPr lang="it-IT"/>
              <a:pPr>
                <a:defRPr/>
              </a:pPr>
              <a:t>21/05/2014</a:t>
            </a:fld>
            <a:endParaRPr 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3C1001-4FF6-4026-B892-E332FA9258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F2D1C-710A-42A0-BAB4-72A3BD9B3899}" type="datetimeFigureOut">
              <a:rPr lang="it-IT"/>
              <a:pPr>
                <a:defRPr/>
              </a:pPr>
              <a:t>21/05/2014</a:t>
            </a:fld>
            <a:endParaRPr lang="it-IT"/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BCF17-783E-4A34-967A-C8943F284E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C6E278-7B9F-4CCA-B9B2-9F38FD0C2A58}" type="datetimeFigureOut">
              <a:rPr lang="it-IT"/>
              <a:pPr>
                <a:defRPr/>
              </a:pPr>
              <a:t>21/05/2014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B380CD-ED82-4B7B-AAF8-C5EA402C8A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C673-47F4-4FB4-A79C-5037F896D540}" type="datetimeFigureOut">
              <a:rPr lang="it-IT"/>
              <a:pPr>
                <a:defRPr/>
              </a:pPr>
              <a:t>21/05/2014</a:t>
            </a:fld>
            <a:endParaRPr lang="it-IT"/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20135-E2A2-44F9-AF46-90EEB797D4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ttangolo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A20495-E155-4C76-90C6-9F8ABAFC7153}" type="datetimeFigureOut">
              <a:rPr lang="it-IT"/>
              <a:pPr>
                <a:defRPr/>
              </a:pPr>
              <a:t>21/05/2014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A10462-809E-4805-8A6E-25285381D1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8E9C1D-D94A-4337-9C6B-DEA23199D5BD}" type="datetimeFigureOut">
              <a:rPr lang="it-IT"/>
              <a:pPr>
                <a:defRPr/>
              </a:pPr>
              <a:t>21/05/2014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8F418A-DF4A-4BD5-9A45-65D0283376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Elaborazione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aborazione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D188F5-D6DE-4971-AD23-560625C99F7E}" type="datetimeFigureOut">
              <a:rPr lang="it-IT"/>
              <a:pPr>
                <a:defRPr/>
              </a:pPr>
              <a:t>21/05/2014</a:t>
            </a:fld>
            <a:endParaRPr lang="it-IT"/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2760E4-5829-4141-ACF1-DCD2A53B22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33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8108087-41AE-44D1-9CBD-9C39F48F2085}" type="datetimeFigureOut">
              <a:rPr lang="it-IT"/>
              <a:pPr>
                <a:defRPr/>
              </a:pPr>
              <a:t>21/05/2014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24181862-7625-4A62-83E1-0BCF5E4A48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34" r:id="rId5"/>
    <p:sldLayoutId id="2147483729" r:id="rId6"/>
    <p:sldLayoutId id="2147483735" r:id="rId7"/>
    <p:sldLayoutId id="2147483736" r:id="rId8"/>
    <p:sldLayoutId id="2147483737" r:id="rId9"/>
    <p:sldLayoutId id="2147483728" r:id="rId10"/>
    <p:sldLayoutId id="214748372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6A6363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6A6363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6A6363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6A6363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6A6363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6A6363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6A6363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6A6363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6A6363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A28E6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95625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59632" y="977686"/>
            <a:ext cx="7632848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Gestione progetti,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criticità 2013 e modalità operative 2014</a:t>
            </a:r>
            <a:endParaRPr lang="it-IT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43608" y="116632"/>
            <a:ext cx="648072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UNIVERSITA’ DI PISA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UFFICIO FINANZA E CONTABILITA’</a:t>
            </a:r>
            <a:endParaRPr lang="it-IT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588125" y="5805488"/>
            <a:ext cx="27368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0066FF"/>
                </a:solidFill>
                <a:latin typeface="+mj-lt"/>
              </a:rPr>
              <a:t>SILVIA PALA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0066FF"/>
                </a:solidFill>
                <a:latin typeface="+mj-lt"/>
              </a:rPr>
              <a:t>LORELLA REALI</a:t>
            </a:r>
            <a:endParaRPr lang="it-IT" sz="2000" dirty="0">
              <a:solidFill>
                <a:srgbClr val="0066FF"/>
              </a:solidFill>
              <a:latin typeface="+mj-lt"/>
            </a:endParaRPr>
          </a:p>
        </p:txBody>
      </p:sp>
      <p:pic>
        <p:nvPicPr>
          <p:cNvPr id="15364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4953000"/>
            <a:ext cx="26860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350" y="1268413"/>
            <a:ext cx="7448550" cy="48974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2800" u="sng" dirty="0" smtClean="0">
                <a:solidFill>
                  <a:srgbClr val="FF0000"/>
                </a:solidFill>
              </a:rPr>
              <a:t>TIPO PROGETTO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it-IT" sz="2800" u="sng" dirty="0" smtClean="0">
              <a:solidFill>
                <a:srgbClr val="FF0000"/>
              </a:solidFill>
            </a:endParaRPr>
          </a:p>
          <a:p>
            <a:pPr marL="370332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400" dirty="0" smtClean="0">
                <a:solidFill>
                  <a:schemeClr val="tx1"/>
                </a:solidFill>
              </a:rPr>
              <a:t>è l’ultimo livello della classificazione gerarchica dei progetti (tassonomia);</a:t>
            </a:r>
          </a:p>
          <a:p>
            <a:pPr marL="370332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400" dirty="0" smtClean="0">
                <a:solidFill>
                  <a:schemeClr val="tx1"/>
                </a:solidFill>
              </a:rPr>
              <a:t>è l’informazione alla quale si ‘’agganciano’’ gli schemi di finanziamento semplificati e dettagliati;</a:t>
            </a:r>
          </a:p>
          <a:p>
            <a:pPr marL="370332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400" dirty="0" smtClean="0">
                <a:solidFill>
                  <a:schemeClr val="tx1"/>
                </a:solidFill>
              </a:rPr>
              <a:t>identifica i progetti che, a fine anno, verranno assoggettati al ‘’</a:t>
            </a:r>
            <a:r>
              <a:rPr lang="it-IT" sz="2400" dirty="0" err="1" smtClean="0">
                <a:solidFill>
                  <a:schemeClr val="tx1"/>
                </a:solidFill>
              </a:rPr>
              <a:t>cost</a:t>
            </a:r>
            <a:r>
              <a:rPr lang="it-IT" sz="2400" dirty="0" smtClean="0">
                <a:solidFill>
                  <a:schemeClr val="tx1"/>
                </a:solidFill>
              </a:rPr>
              <a:t> to </a:t>
            </a:r>
            <a:r>
              <a:rPr lang="it-IT" sz="2400" dirty="0" err="1" smtClean="0">
                <a:solidFill>
                  <a:schemeClr val="tx1"/>
                </a:solidFill>
              </a:rPr>
              <a:t>cost</a:t>
            </a:r>
            <a:r>
              <a:rPr lang="it-IT" sz="2400" dirty="0" smtClean="0">
                <a:solidFill>
                  <a:schemeClr val="tx1"/>
                </a:solidFill>
              </a:rPr>
              <a:t>’’ (principio contabile della neutralità della gestione dei progetti) per il quale la parte eccedente di ricavo rispetto ai costi sostenuti viene riscontata e rimandata all’esercizio successivo.</a:t>
            </a:r>
          </a:p>
          <a:p>
            <a:pPr marL="370332" indent="-3429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it-IT" sz="24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187450" y="188913"/>
            <a:ext cx="7561263" cy="736600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rgbClr val="0066FF"/>
                </a:solidFill>
                <a:effectLst/>
                <a:ea typeface="+mn-ea"/>
                <a:cs typeface="+mn-cs"/>
              </a:rPr>
              <a:t>SCHEDA ANAGRAFICA </a:t>
            </a:r>
            <a:r>
              <a:rPr lang="it-IT" sz="2800" dirty="0" smtClean="0">
                <a:solidFill>
                  <a:srgbClr val="0066FF"/>
                </a:solidFill>
                <a:effectLst/>
                <a:ea typeface="+mn-ea"/>
                <a:cs typeface="+mn-cs"/>
              </a:rPr>
              <a:t>PROGETTO</a:t>
            </a:r>
            <a:r>
              <a:rPr lang="it-IT" sz="2800" dirty="0">
                <a:solidFill>
                  <a:srgbClr val="0066FF"/>
                </a:solidFill>
                <a:effectLst/>
                <a:ea typeface="+mn-ea"/>
                <a:cs typeface="+mn-cs"/>
              </a:rPr>
              <a:t> </a:t>
            </a:r>
            <a:r>
              <a:rPr lang="it-IT" sz="2800" dirty="0" smtClean="0">
                <a:solidFill>
                  <a:srgbClr val="0066FF"/>
                </a:solidFill>
                <a:effectLst/>
                <a:ea typeface="+mn-ea"/>
                <a:cs typeface="+mn-cs"/>
              </a:rPr>
              <a:t>(segue)</a:t>
            </a:r>
            <a:endParaRPr lang="it-IT" sz="2800" dirty="0">
              <a:solidFill>
                <a:srgbClr val="0066FF"/>
              </a:solidFill>
              <a:effectLst/>
              <a:ea typeface="+mn-ea"/>
              <a:cs typeface="+mn-cs"/>
            </a:endParaRPr>
          </a:p>
        </p:txBody>
      </p:sp>
      <p:pic>
        <p:nvPicPr>
          <p:cNvPr id="2457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836613"/>
            <a:ext cx="12954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42988" y="260350"/>
            <a:ext cx="7772400" cy="863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rgbClr val="0070C0"/>
                </a:solidFill>
              </a:rPr>
              <a:t>            </a:t>
            </a:r>
            <a:r>
              <a:rPr lang="it-IT" sz="3200" dirty="0" smtClean="0">
                <a:solidFill>
                  <a:srgbClr val="0066FF"/>
                </a:solidFill>
              </a:rPr>
              <a:t>REGISTRAZIONE RICAVI</a:t>
            </a:r>
            <a:endParaRPr lang="it-IT" sz="3200" dirty="0">
              <a:solidFill>
                <a:srgbClr val="0066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1196975"/>
            <a:ext cx="7448550" cy="5184775"/>
          </a:xfrm>
        </p:spPr>
        <p:txBody>
          <a:bodyPr>
            <a:no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marL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L’ evento da cui scaturisce il </a:t>
            </a:r>
            <a:r>
              <a:rPr lang="it-IT" sz="1800" b="1" dirty="0" smtClean="0">
                <a:solidFill>
                  <a:schemeClr val="tx1"/>
                </a:solidFill>
              </a:rPr>
              <a:t>RICAVO</a:t>
            </a:r>
            <a:r>
              <a:rPr lang="it-IT" sz="1800" dirty="0" smtClean="0">
                <a:solidFill>
                  <a:schemeClr val="tx1"/>
                </a:solidFill>
              </a:rPr>
              <a:t> è la stipula dell’accordo/contratto/convenzione</a:t>
            </a:r>
          </a:p>
          <a:p>
            <a:pPr marL="0"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marL="0"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inserimento scheda anagrafica progetto sul modulo PJ (adempimento della struttura); 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invio pratica portale TETI (adempimento della struttura);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verifica/accettazione della pratica (referente struttura in AC);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800" b="1" dirty="0" smtClean="0">
                <a:solidFill>
                  <a:srgbClr val="FF0000"/>
                </a:solidFill>
              </a:rPr>
              <a:t>registrazione ricavo sul modulo CO (referente struttura in AC);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800" b="1" dirty="0" smtClean="0">
                <a:solidFill>
                  <a:srgbClr val="FF0000"/>
                </a:solidFill>
              </a:rPr>
              <a:t>variazione di budget sul modulo CO (referente struttura in AC su richiesta della struttura);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ordinativo di incasso (referente struttura in AC);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prelievo forfetario di Ateneo (referente struttura in AC).</a:t>
            </a:r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4" name="Freccia in giù 3"/>
          <p:cNvSpPr/>
          <p:nvPr/>
        </p:nvSpPr>
        <p:spPr>
          <a:xfrm flipH="1">
            <a:off x="4713288" y="2205038"/>
            <a:ext cx="431800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5604" name="Immagin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916113"/>
            <a:ext cx="13144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6013" y="188913"/>
            <a:ext cx="7772400" cy="6477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>
                <a:solidFill>
                  <a:srgbClr val="0066FF"/>
                </a:solidFill>
              </a:rPr>
              <a:t>REGISTRAZIONE </a:t>
            </a:r>
            <a:r>
              <a:rPr lang="it-IT" sz="3200" dirty="0" smtClean="0">
                <a:solidFill>
                  <a:srgbClr val="0066FF"/>
                </a:solidFill>
              </a:rPr>
              <a:t>RICAVI (punto 4)</a:t>
            </a:r>
            <a:endParaRPr lang="it-IT" sz="3200" dirty="0">
              <a:solidFill>
                <a:srgbClr val="0066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350" y="908050"/>
            <a:ext cx="7448550" cy="5473700"/>
          </a:xfrm>
        </p:spPr>
        <p:txBody>
          <a:bodyPr>
            <a:noAutofit/>
          </a:bodyPr>
          <a:lstStyle/>
          <a:p>
            <a:pPr marL="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800" b="1" dirty="0" smtClean="0">
                <a:solidFill>
                  <a:schemeClr val="tx1"/>
                </a:solidFill>
              </a:rPr>
              <a:t>Ricavi di carattere istituzionale</a:t>
            </a:r>
          </a:p>
          <a:p>
            <a:pPr marL="288000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vengono rilevati, al momento della stipula del contratto, tramite contabilizzazione di documenti gestionali del tipo “generici entrata” per l’importo pluriennale indicato sull’accordo/</a:t>
            </a:r>
            <a:r>
              <a:rPr lang="it-IT" sz="1800" dirty="0" err="1" smtClean="0">
                <a:solidFill>
                  <a:schemeClr val="tx1"/>
                </a:solidFill>
              </a:rPr>
              <a:t>ctr</a:t>
            </a:r>
            <a:r>
              <a:rPr lang="it-IT" sz="1800" dirty="0" smtClean="0">
                <a:solidFill>
                  <a:schemeClr val="tx1"/>
                </a:solidFill>
              </a:rPr>
              <a:t>/convenzione stesso (il progetto su PJ sarà di pari importo)</a:t>
            </a:r>
          </a:p>
          <a:p>
            <a:pPr marL="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800" b="1" dirty="0" smtClean="0">
                <a:solidFill>
                  <a:schemeClr val="tx1"/>
                </a:solidFill>
              </a:rPr>
              <a:t>Ricavi di carattere commerciale</a:t>
            </a:r>
          </a:p>
          <a:p>
            <a:pPr marL="288000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vengono rilevati, a prestazione resa, tramite contabilizzazione di documenti gestionali del tipo “fatture vendita” oppure “fatture pro-forma” per l’importo IMPONIBILE (il progetto su PJ sarà dell’imponibile totale del contratto)</a:t>
            </a:r>
          </a:p>
          <a:p>
            <a:pPr marL="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800" b="1" dirty="0" smtClean="0">
                <a:solidFill>
                  <a:schemeClr val="tx1"/>
                </a:solidFill>
              </a:rPr>
              <a:t>Trasferimenti attivi</a:t>
            </a:r>
          </a:p>
          <a:p>
            <a:pPr marL="288000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vengono rilevati tramite contabilizzazione di documenti gestionali del tipo “trasferimenti entrata” (il progetto su PJ sarà superiore o di pari importo)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9" name="Freccia circolare a destra 8"/>
          <p:cNvSpPr/>
          <p:nvPr/>
        </p:nvSpPr>
        <p:spPr>
          <a:xfrm rot="19320976">
            <a:off x="2916238" y="1341438"/>
            <a:ext cx="431800" cy="7921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66FF"/>
              </a:solidFill>
            </a:endParaRPr>
          </a:p>
        </p:txBody>
      </p:sp>
      <p:sp>
        <p:nvSpPr>
          <p:cNvPr id="10" name="Freccia circolare a destra 9"/>
          <p:cNvSpPr/>
          <p:nvPr/>
        </p:nvSpPr>
        <p:spPr>
          <a:xfrm rot="19546524">
            <a:off x="2830513" y="3500438"/>
            <a:ext cx="485775" cy="8651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Freccia circolare a destra 10"/>
          <p:cNvSpPr/>
          <p:nvPr/>
        </p:nvSpPr>
        <p:spPr>
          <a:xfrm rot="19182217">
            <a:off x="2895600" y="5210175"/>
            <a:ext cx="488950" cy="10223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rgbClr val="0066FF"/>
                </a:solidFill>
              </a:rPr>
              <a:t>RIEPILOGO</a:t>
            </a:r>
            <a:endParaRPr lang="it-IT" sz="3200" dirty="0">
              <a:solidFill>
                <a:srgbClr val="0066FF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435100" y="1268413"/>
          <a:ext cx="7499350" cy="5048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716"/>
                <a:gridCol w="2016224"/>
                <a:gridCol w="2232248"/>
                <a:gridCol w="1770164"/>
              </a:tblGrid>
              <a:tr h="129047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ATTIVITA’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SCHEDA ANAGRAFICA PROGETTO (PJ)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REGISTRAZIONE RICAVO (CO)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VARIAZIONE BUDGET (CO)</a:t>
                      </a:r>
                      <a:endParaRPr lang="it-IT" sz="1600" dirty="0"/>
                    </a:p>
                  </a:txBody>
                  <a:tcPr/>
                </a:tc>
              </a:tr>
              <a:tr h="939169">
                <a:tc>
                  <a:txBody>
                    <a:bodyPr/>
                    <a:lstStyle/>
                    <a:p>
                      <a:r>
                        <a:rPr lang="it-IT" sz="1300" dirty="0" smtClean="0"/>
                        <a:t>Istituzionale</a:t>
                      </a:r>
                    </a:p>
                    <a:p>
                      <a:r>
                        <a:rPr lang="it-IT" sz="1300" dirty="0" smtClean="0"/>
                        <a:t>(quando?)</a:t>
                      </a:r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300" dirty="0" smtClean="0"/>
                        <a:t>Alla stipula</a:t>
                      </a:r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300" dirty="0" smtClean="0"/>
                        <a:t>Alla stipula</a:t>
                      </a:r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300" dirty="0" smtClean="0"/>
                        <a:t>Alla stipula</a:t>
                      </a:r>
                      <a:endParaRPr lang="it-IT" sz="1300" dirty="0"/>
                    </a:p>
                  </a:txBody>
                  <a:tcPr/>
                </a:tc>
              </a:tr>
              <a:tr h="939169">
                <a:tc>
                  <a:txBody>
                    <a:bodyPr/>
                    <a:lstStyle/>
                    <a:p>
                      <a:r>
                        <a:rPr lang="it-IT" sz="1300" dirty="0" smtClean="0"/>
                        <a:t>Istituzionale</a:t>
                      </a:r>
                    </a:p>
                    <a:p>
                      <a:r>
                        <a:rPr lang="it-IT" sz="1300" dirty="0" smtClean="0"/>
                        <a:t>(come?)</a:t>
                      </a:r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300" dirty="0" smtClean="0"/>
                        <a:t>Importo pluriennale</a:t>
                      </a:r>
                      <a:r>
                        <a:rPr lang="it-IT" sz="1300" baseline="0" dirty="0" smtClean="0"/>
                        <a:t> CTR</a:t>
                      </a:r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300" dirty="0" smtClean="0"/>
                        <a:t>Importo pluriennale</a:t>
                      </a:r>
                      <a:r>
                        <a:rPr lang="it-IT" sz="1300" baseline="0" dirty="0" smtClean="0"/>
                        <a:t> CTR</a:t>
                      </a:r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300" dirty="0" smtClean="0"/>
                        <a:t>In base ai costi stimati di competenza (a pareggio</a:t>
                      </a:r>
                      <a:r>
                        <a:rPr lang="it-IT" sz="1300" baseline="0" dirty="0" smtClean="0"/>
                        <a:t> costi-ricavi)</a:t>
                      </a:r>
                      <a:endParaRPr lang="it-IT" sz="1300" dirty="0"/>
                    </a:p>
                  </a:txBody>
                  <a:tcPr/>
                </a:tc>
              </a:tr>
              <a:tr h="939169">
                <a:tc>
                  <a:txBody>
                    <a:bodyPr/>
                    <a:lstStyle/>
                    <a:p>
                      <a:r>
                        <a:rPr lang="it-IT" sz="1300" dirty="0" smtClean="0"/>
                        <a:t>Commerciale</a:t>
                      </a:r>
                    </a:p>
                    <a:p>
                      <a:r>
                        <a:rPr lang="it-IT" sz="1300" dirty="0" smtClean="0"/>
                        <a:t>(quando?)</a:t>
                      </a:r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300" dirty="0" smtClean="0"/>
                        <a:t>Alla stipula</a:t>
                      </a:r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300" dirty="0" smtClean="0"/>
                        <a:t>A</a:t>
                      </a:r>
                      <a:r>
                        <a:rPr lang="it-IT" sz="1300" baseline="0" dirty="0" smtClean="0"/>
                        <a:t> prestazione resa</a:t>
                      </a:r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300" dirty="0" smtClean="0"/>
                        <a:t>A prestazione resa</a:t>
                      </a:r>
                      <a:endParaRPr lang="it-IT" sz="1300" dirty="0"/>
                    </a:p>
                  </a:txBody>
                  <a:tcPr/>
                </a:tc>
              </a:tr>
              <a:tr h="939169">
                <a:tc>
                  <a:txBody>
                    <a:bodyPr/>
                    <a:lstStyle/>
                    <a:p>
                      <a:r>
                        <a:rPr lang="it-IT" sz="1300" dirty="0" smtClean="0"/>
                        <a:t>Commerciale</a:t>
                      </a:r>
                    </a:p>
                    <a:p>
                      <a:r>
                        <a:rPr lang="it-IT" sz="1300" dirty="0" smtClean="0"/>
                        <a:t>(come?)</a:t>
                      </a:r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300" dirty="0" smtClean="0"/>
                        <a:t>Importo pluriennale</a:t>
                      </a:r>
                      <a:r>
                        <a:rPr lang="it-IT" sz="1300" baseline="0" dirty="0" smtClean="0"/>
                        <a:t> imponibile CTR</a:t>
                      </a:r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300" dirty="0" smtClean="0"/>
                        <a:t>Imponibile fatture</a:t>
                      </a:r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300" dirty="0" smtClean="0"/>
                        <a:t>In base all’imponibile</a:t>
                      </a:r>
                      <a:r>
                        <a:rPr lang="it-IT" sz="1300" baseline="0" dirty="0" smtClean="0"/>
                        <a:t> delle fatture emesse (a pareggio costi-ricavi)</a:t>
                      </a:r>
                      <a:endParaRPr lang="it-IT" sz="13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42988" y="404813"/>
            <a:ext cx="8207375" cy="5762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rgbClr val="0066FF"/>
                </a:solidFill>
              </a:rPr>
              <a:t>   VARIAZIONI DI BUDGET (punto 5) </a:t>
            </a:r>
            <a:endParaRPr lang="it-IT" sz="3200" dirty="0">
              <a:solidFill>
                <a:srgbClr val="0066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1412875"/>
            <a:ext cx="6400800" cy="48958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2000" dirty="0" smtClean="0">
                <a:solidFill>
                  <a:schemeClr val="tx1"/>
                </a:solidFill>
              </a:rPr>
              <a:t>Prima di richiedere una variazione di budget verificare: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it-IT" sz="2000" dirty="0" smtClean="0">
              <a:solidFill>
                <a:schemeClr val="tx1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000" dirty="0" smtClean="0">
                <a:solidFill>
                  <a:schemeClr val="tx1"/>
                </a:solidFill>
              </a:rPr>
              <a:t>che il ricavo non sia già stato previsto a budget;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it-IT" sz="2000" dirty="0" smtClean="0">
              <a:solidFill>
                <a:schemeClr val="tx1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000" dirty="0" smtClean="0">
                <a:solidFill>
                  <a:schemeClr val="tx1"/>
                </a:solidFill>
              </a:rPr>
              <a:t>che il ricavo effettivo sia già stato contabilizzato sul progetto (a meno che non si tratti di una richiesta di anticipo budget);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it-IT" sz="2000" dirty="0" smtClean="0">
              <a:solidFill>
                <a:schemeClr val="tx1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000" dirty="0" smtClean="0">
                <a:solidFill>
                  <a:schemeClr val="tx1"/>
                </a:solidFill>
              </a:rPr>
              <a:t>che  la voce COAN di ricavo indicata sulla richiesta corrisponda a quella presente sul DG generico,  fattura </a:t>
            </a:r>
            <a:r>
              <a:rPr lang="it-IT" sz="2000" dirty="0" err="1" smtClean="0">
                <a:solidFill>
                  <a:schemeClr val="tx1"/>
                </a:solidFill>
              </a:rPr>
              <a:t>ecc</a:t>
            </a:r>
            <a:r>
              <a:rPr lang="it-IT" sz="2000" dirty="0" smtClean="0">
                <a:solidFill>
                  <a:schemeClr val="tx1"/>
                </a:solidFill>
              </a:rPr>
              <a:t>…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it-IT" sz="1800" u="sng" dirty="0" smtClean="0"/>
          </a:p>
        </p:txBody>
      </p:sp>
      <p:pic>
        <p:nvPicPr>
          <p:cNvPr id="28675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5229225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42988" y="404813"/>
            <a:ext cx="7921625" cy="6477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>
                <a:solidFill>
                  <a:srgbClr val="0066FF"/>
                </a:solidFill>
              </a:rPr>
              <a:t> VARIAZIONI DI BUDGET </a:t>
            </a:r>
            <a:r>
              <a:rPr lang="it-IT" sz="3200" dirty="0" smtClean="0">
                <a:solidFill>
                  <a:srgbClr val="0066FF"/>
                </a:solidFill>
              </a:rPr>
              <a:t>(segue punto </a:t>
            </a:r>
            <a:r>
              <a:rPr lang="it-IT" sz="3200" dirty="0">
                <a:solidFill>
                  <a:srgbClr val="0066FF"/>
                </a:solidFill>
              </a:rPr>
              <a:t>5) 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29698" name="Sottotitolo 2"/>
          <p:cNvSpPr>
            <a:spLocks noGrp="1"/>
          </p:cNvSpPr>
          <p:nvPr>
            <p:ph type="subTitle" idx="1"/>
          </p:nvPr>
        </p:nvSpPr>
        <p:spPr>
          <a:xfrm>
            <a:off x="1371600" y="1412875"/>
            <a:ext cx="6400800" cy="4895850"/>
          </a:xfrm>
        </p:spPr>
        <p:txBody>
          <a:bodyPr/>
          <a:lstStyle/>
          <a:p>
            <a:pPr marL="26988"/>
            <a:r>
              <a:rPr lang="it-IT" sz="2000" b="1" smtClean="0">
                <a:solidFill>
                  <a:schemeClr val="tx1"/>
                </a:solidFill>
              </a:rPr>
              <a:t>Per i Ricavi di carattere istituzionale</a:t>
            </a:r>
            <a:r>
              <a:rPr lang="it-IT" sz="2000" smtClean="0">
                <a:solidFill>
                  <a:schemeClr val="tx1"/>
                </a:solidFill>
              </a:rPr>
              <a:t>:  la variazione di budget deve essere richiesta dalla struttura, alla stipula del contratto, per l’importo dei costi di competenza da sostenere nell’esercizio di riferimento;</a:t>
            </a:r>
          </a:p>
          <a:p>
            <a:pPr marL="26988"/>
            <a:endParaRPr lang="it-IT" sz="2000" smtClean="0">
              <a:solidFill>
                <a:schemeClr val="tx1"/>
              </a:solidFill>
            </a:endParaRPr>
          </a:p>
          <a:p>
            <a:pPr marL="26988"/>
            <a:r>
              <a:rPr lang="it-IT" sz="2000" b="1" smtClean="0">
                <a:solidFill>
                  <a:schemeClr val="tx1"/>
                </a:solidFill>
              </a:rPr>
              <a:t>Per i Ricavi di carattere commerciale</a:t>
            </a:r>
            <a:r>
              <a:rPr lang="it-IT" sz="2000" smtClean="0">
                <a:solidFill>
                  <a:schemeClr val="tx1"/>
                </a:solidFill>
              </a:rPr>
              <a:t>: la variazione di budget deve essere richiesta dalla struttura, a prestazione resa, per l’importo IMPONIBILE della fattura di vendita o fattura pro-forma emessa;</a:t>
            </a:r>
          </a:p>
          <a:p>
            <a:pPr marL="26988"/>
            <a:endParaRPr lang="it-IT" sz="2000" smtClean="0">
              <a:solidFill>
                <a:schemeClr val="tx1"/>
              </a:solidFill>
            </a:endParaRPr>
          </a:p>
          <a:p>
            <a:pPr marL="26988"/>
            <a:r>
              <a:rPr lang="it-IT" sz="2000" b="1" smtClean="0">
                <a:solidFill>
                  <a:schemeClr val="tx1"/>
                </a:solidFill>
              </a:rPr>
              <a:t>Per i Trasferimenti attivi</a:t>
            </a:r>
            <a:r>
              <a:rPr lang="it-IT" sz="2000" smtClean="0">
                <a:solidFill>
                  <a:schemeClr val="tx1"/>
                </a:solidFill>
              </a:rPr>
              <a:t>: la variazione di budget deve essere eseguita dal referente del settore Finanza a seguito dell’indicazione, da parte della struttura, del progetto di imputazione.</a:t>
            </a:r>
          </a:p>
          <a:p>
            <a:pPr marL="26988"/>
            <a:endParaRPr lang="it-IT" sz="2000" smtClean="0">
              <a:solidFill>
                <a:schemeClr val="tx1"/>
              </a:solidFill>
            </a:endParaRPr>
          </a:p>
          <a:p>
            <a:pPr marL="26988"/>
            <a:endParaRPr lang="it-IT" sz="2000" u="sng" smtClean="0">
              <a:solidFill>
                <a:schemeClr val="tx1"/>
              </a:solidFill>
            </a:endParaRPr>
          </a:p>
        </p:txBody>
      </p:sp>
      <p:pic>
        <p:nvPicPr>
          <p:cNvPr id="29699" name="Immagin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5229225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6013" y="404813"/>
            <a:ext cx="7848600" cy="5032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>
                <a:solidFill>
                  <a:srgbClr val="0066FF"/>
                </a:solidFill>
              </a:rPr>
              <a:t> VARIAZIONI DI BUDGET </a:t>
            </a:r>
            <a:r>
              <a:rPr lang="it-IT" sz="3200" dirty="0" smtClean="0">
                <a:solidFill>
                  <a:srgbClr val="0066FF"/>
                </a:solidFill>
              </a:rPr>
              <a:t>(segue punto </a:t>
            </a:r>
            <a:r>
              <a:rPr lang="it-IT" sz="3200" dirty="0">
                <a:solidFill>
                  <a:srgbClr val="0066FF"/>
                </a:solidFill>
              </a:rPr>
              <a:t>5) 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30722" name="Sottotitolo 2"/>
          <p:cNvSpPr>
            <a:spLocks noGrp="1"/>
          </p:cNvSpPr>
          <p:nvPr>
            <p:ph type="subTitle" idx="1"/>
          </p:nvPr>
        </p:nvSpPr>
        <p:spPr>
          <a:xfrm>
            <a:off x="1371600" y="981075"/>
            <a:ext cx="7304088" cy="5688013"/>
          </a:xfrm>
        </p:spPr>
        <p:txBody>
          <a:bodyPr/>
          <a:lstStyle/>
          <a:p>
            <a:pPr marL="26988"/>
            <a:r>
              <a:rPr lang="it-IT" sz="1800" u="sng" smtClean="0">
                <a:solidFill>
                  <a:schemeClr val="tx1"/>
                </a:solidFill>
              </a:rPr>
              <a:t>Variazione ricavi/costi a destinazione vincolata</a:t>
            </a:r>
            <a:r>
              <a:rPr lang="it-IT" sz="1800" smtClean="0">
                <a:solidFill>
                  <a:schemeClr val="tx1"/>
                </a:solidFill>
              </a:rPr>
              <a:t>: si configura quando si è già registrato il ricavo (generico di entrata o fattura di vendita) ed è già pervenuto il relativo incasso.</a:t>
            </a:r>
          </a:p>
          <a:p>
            <a:pPr marL="26988"/>
            <a:r>
              <a:rPr lang="it-IT" sz="1800" smtClean="0">
                <a:solidFill>
                  <a:srgbClr val="FF0000"/>
                </a:solidFill>
              </a:rPr>
              <a:t>Richiesta tramite provvedimento del Direttore di dipartimento e autorizzata da Direttore Generale</a:t>
            </a:r>
          </a:p>
          <a:p>
            <a:pPr marL="26988"/>
            <a:endParaRPr lang="it-IT" sz="1800" u="sng" smtClean="0">
              <a:solidFill>
                <a:schemeClr val="tx1"/>
              </a:solidFill>
            </a:endParaRPr>
          </a:p>
          <a:p>
            <a:pPr marL="26988"/>
            <a:r>
              <a:rPr lang="it-IT" sz="1800" u="sng" smtClean="0">
                <a:solidFill>
                  <a:schemeClr val="tx1"/>
                </a:solidFill>
              </a:rPr>
              <a:t>Variazione ricavi/costi a destinazione vincolata con anticipo di cassa</a:t>
            </a:r>
            <a:r>
              <a:rPr lang="it-IT" sz="1800" smtClean="0">
                <a:solidFill>
                  <a:schemeClr val="tx1"/>
                </a:solidFill>
              </a:rPr>
              <a:t>: si configura quando si è già registrato il ricavo (generico di entrata o fattura di vendita) ma non è pervenuto il relativo incasso.</a:t>
            </a:r>
          </a:p>
          <a:p>
            <a:pPr marL="26988"/>
            <a:r>
              <a:rPr lang="it-IT" sz="1800" smtClean="0">
                <a:solidFill>
                  <a:srgbClr val="FF0000"/>
                </a:solidFill>
              </a:rPr>
              <a:t>Richiesta tramite delibera/provvedimento d’urgenza e autorizzata dal Direttore Generale fino 100.000 euro (oltre dal CDA)</a:t>
            </a:r>
          </a:p>
          <a:p>
            <a:pPr marL="26988"/>
            <a:endParaRPr lang="it-IT" sz="1800" u="sng" smtClean="0">
              <a:solidFill>
                <a:schemeClr val="tx1"/>
              </a:solidFill>
            </a:endParaRPr>
          </a:p>
          <a:p>
            <a:pPr marL="26988"/>
            <a:r>
              <a:rPr lang="it-IT" sz="1800" u="sng" smtClean="0">
                <a:solidFill>
                  <a:schemeClr val="tx1"/>
                </a:solidFill>
              </a:rPr>
              <a:t>Variazione ricavi/costi a destinazione vincolata con anticipo di budget e cassa</a:t>
            </a:r>
            <a:r>
              <a:rPr lang="it-IT" sz="1800" smtClean="0">
                <a:solidFill>
                  <a:schemeClr val="tx1"/>
                </a:solidFill>
              </a:rPr>
              <a:t>: si configura quando non si ha titolo per registrare il ricavo né sia pervenuto l’incasso ma sia necessario, per la struttura, sostenere costi.</a:t>
            </a:r>
          </a:p>
          <a:p>
            <a:pPr marL="26988"/>
            <a:r>
              <a:rPr lang="it-IT" sz="1800" smtClean="0">
                <a:solidFill>
                  <a:srgbClr val="FF0000"/>
                </a:solidFill>
              </a:rPr>
              <a:t>Richiesta tramite delibera/provvedimento d’urgenza e autorizzata dal Direttore Generale fino a 100.000 euro (oltre dal CDA)</a:t>
            </a:r>
          </a:p>
        </p:txBody>
      </p:sp>
      <p:pic>
        <p:nvPicPr>
          <p:cNvPr id="30723" name="Immagin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7988" y="5805488"/>
            <a:ext cx="8651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6013" y="260350"/>
            <a:ext cx="7777162" cy="7207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>
                <a:solidFill>
                  <a:srgbClr val="0066FF"/>
                </a:solidFill>
              </a:rPr>
              <a:t>VARIAZIONI DI BUDGET (segue punto 5) 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913" y="981075"/>
            <a:ext cx="7272337" cy="56165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500" dirty="0" smtClean="0">
                <a:solidFill>
                  <a:schemeClr val="tx1"/>
                </a:solidFill>
              </a:rPr>
              <a:t>In fase di inserimento della pratica sul portale TETI, di richiesta di fatturazione e di richiesta integrazione budget, al fine della coerenza dei dati indicati è fondamentale consultare il piano dei conti: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500" dirty="0" err="1" smtClean="0">
                <a:solidFill>
                  <a:schemeClr val="tx1"/>
                </a:solidFill>
              </a:rPr>
              <a:t>CA</a:t>
            </a:r>
            <a:r>
              <a:rPr lang="it-IT" sz="1500" dirty="0" smtClean="0">
                <a:solidFill>
                  <a:schemeClr val="tx1"/>
                </a:solidFill>
              </a:rPr>
              <a:t>. 03.01.01 - Proventi per la didattica (ISTITUZIONALE)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500" u="sng" dirty="0" err="1" smtClean="0">
                <a:solidFill>
                  <a:schemeClr val="tx1"/>
                </a:solidFill>
              </a:rPr>
              <a:t>CA</a:t>
            </a:r>
            <a:r>
              <a:rPr lang="it-IT" sz="1500" u="sng" dirty="0" smtClean="0">
                <a:solidFill>
                  <a:schemeClr val="tx1"/>
                </a:solidFill>
              </a:rPr>
              <a:t>. 03.01.02 - Ricerche commissionate e trasferimento tecnologico (COMMERCIALE)</a:t>
            </a:r>
            <a:endParaRPr lang="it-IT" sz="15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500" u="sng" dirty="0" err="1" smtClean="0">
                <a:solidFill>
                  <a:schemeClr val="tx1"/>
                </a:solidFill>
              </a:rPr>
              <a:t>CA</a:t>
            </a:r>
            <a:r>
              <a:rPr lang="it-IT" sz="1500" u="sng" dirty="0" smtClean="0">
                <a:solidFill>
                  <a:schemeClr val="tx1"/>
                </a:solidFill>
              </a:rPr>
              <a:t>. 03.01.03 - Ricerche con finanziamenti competitivi (ISTITUZIONALE/COMMERCIALE)</a:t>
            </a:r>
            <a:endParaRPr lang="it-IT" sz="15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500" dirty="0" err="1" smtClean="0">
                <a:solidFill>
                  <a:schemeClr val="tx1"/>
                </a:solidFill>
              </a:rPr>
              <a:t>CA</a:t>
            </a:r>
            <a:r>
              <a:rPr lang="it-IT" sz="1500" dirty="0" smtClean="0">
                <a:solidFill>
                  <a:schemeClr val="tx1"/>
                </a:solidFill>
              </a:rPr>
              <a:t>. 03.02.01 - Contributi MIUR e altre Amministrazioni centrali (ISTITUZIONALE)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500" dirty="0" err="1" smtClean="0">
                <a:solidFill>
                  <a:schemeClr val="tx1"/>
                </a:solidFill>
              </a:rPr>
              <a:t>CA</a:t>
            </a:r>
            <a:r>
              <a:rPr lang="it-IT" sz="1500" dirty="0" smtClean="0">
                <a:solidFill>
                  <a:schemeClr val="tx1"/>
                </a:solidFill>
              </a:rPr>
              <a:t>. 03.02.02 - Contributi da Regioni e Provincie autonome (ISTITUZIONALE)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500" dirty="0" err="1" smtClean="0">
                <a:solidFill>
                  <a:schemeClr val="tx1"/>
                </a:solidFill>
              </a:rPr>
              <a:t>CA</a:t>
            </a:r>
            <a:r>
              <a:rPr lang="it-IT" sz="1500" dirty="0" smtClean="0">
                <a:solidFill>
                  <a:schemeClr val="tx1"/>
                </a:solidFill>
              </a:rPr>
              <a:t>. 03.02.03 - Contributi da altre Amministrazioni locali (ISTITUZIONALE)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500" dirty="0" err="1" smtClean="0">
                <a:solidFill>
                  <a:schemeClr val="tx1"/>
                </a:solidFill>
              </a:rPr>
              <a:t>CA</a:t>
            </a:r>
            <a:r>
              <a:rPr lang="it-IT" sz="1500" dirty="0" smtClean="0">
                <a:solidFill>
                  <a:schemeClr val="tx1"/>
                </a:solidFill>
              </a:rPr>
              <a:t>. 03.02.04 - Contributi Unione Europea e altri Organismi Internazionali (ISTITUZIONALE)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500" dirty="0" err="1" smtClean="0">
                <a:solidFill>
                  <a:schemeClr val="tx1"/>
                </a:solidFill>
              </a:rPr>
              <a:t>CA</a:t>
            </a:r>
            <a:r>
              <a:rPr lang="it-IT" sz="1500" dirty="0" smtClean="0">
                <a:solidFill>
                  <a:schemeClr val="tx1"/>
                </a:solidFill>
              </a:rPr>
              <a:t>. 03.02.05 - Contributi da altre Università (ISTITUZIONALE)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500" dirty="0" err="1" smtClean="0">
                <a:solidFill>
                  <a:schemeClr val="tx1"/>
                </a:solidFill>
              </a:rPr>
              <a:t>CA</a:t>
            </a:r>
            <a:r>
              <a:rPr lang="it-IT" sz="1500" dirty="0" smtClean="0">
                <a:solidFill>
                  <a:schemeClr val="tx1"/>
                </a:solidFill>
              </a:rPr>
              <a:t>. 03.02.06 - Contributi da altri (pubblici) (ISTITUZIONALE)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500" dirty="0" err="1" smtClean="0">
                <a:solidFill>
                  <a:schemeClr val="tx1"/>
                </a:solidFill>
              </a:rPr>
              <a:t>CA</a:t>
            </a:r>
            <a:r>
              <a:rPr lang="it-IT" sz="1500" dirty="0" smtClean="0">
                <a:solidFill>
                  <a:schemeClr val="tx1"/>
                </a:solidFill>
              </a:rPr>
              <a:t>. 03.02.07 - Contributi da altri (privati) (ISTITUZIONALE)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500" u="sng" dirty="0" err="1" smtClean="0">
                <a:solidFill>
                  <a:schemeClr val="tx1"/>
                </a:solidFill>
              </a:rPr>
              <a:t>CA</a:t>
            </a:r>
            <a:r>
              <a:rPr lang="it-IT" sz="1500" u="sng" dirty="0" smtClean="0">
                <a:solidFill>
                  <a:schemeClr val="tx1"/>
                </a:solidFill>
              </a:rPr>
              <a:t>. 03.05.01 - Proventi commerciali (COMMERCIALE)</a:t>
            </a:r>
            <a:endParaRPr lang="it-IT" sz="15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500" dirty="0" err="1" smtClean="0">
                <a:solidFill>
                  <a:schemeClr val="tx1"/>
                </a:solidFill>
              </a:rPr>
              <a:t>CA</a:t>
            </a:r>
            <a:r>
              <a:rPr lang="it-IT" sz="1500" dirty="0" smtClean="0">
                <a:solidFill>
                  <a:schemeClr val="tx1"/>
                </a:solidFill>
              </a:rPr>
              <a:t>. 03.05.02 - Altri proventi (ISTITUZIONALE)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500" dirty="0" err="1" smtClean="0">
                <a:solidFill>
                  <a:schemeClr val="tx1"/>
                </a:solidFill>
              </a:rPr>
              <a:t>CA</a:t>
            </a:r>
            <a:r>
              <a:rPr lang="it-IT" sz="1500" dirty="0" smtClean="0">
                <a:solidFill>
                  <a:schemeClr val="tx1"/>
                </a:solidFill>
              </a:rPr>
              <a:t>. 03.05.03 - Recuperi, rimborsi, arrotondamenti e abbuoni attivi (ISTITUZIONALE)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500" dirty="0" smtClean="0"/>
              <a:t> </a:t>
            </a:r>
            <a:endParaRPr lang="it-IT" sz="1500" dirty="0"/>
          </a:p>
        </p:txBody>
      </p:sp>
      <p:pic>
        <p:nvPicPr>
          <p:cNvPr id="31747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3933825"/>
            <a:ext cx="114935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6013" y="404813"/>
            <a:ext cx="7772400" cy="5762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rgbClr val="0066FF"/>
                </a:solidFill>
              </a:rPr>
              <a:t>TRASFERIMENTI INTERNI</a:t>
            </a:r>
            <a:endParaRPr lang="it-IT" sz="3200" dirty="0">
              <a:solidFill>
                <a:srgbClr val="0066FF"/>
              </a:solidFill>
            </a:endParaRPr>
          </a:p>
        </p:txBody>
      </p:sp>
      <p:sp>
        <p:nvSpPr>
          <p:cNvPr id="32770" name="Sottotitolo 2"/>
          <p:cNvSpPr>
            <a:spLocks noGrp="1"/>
          </p:cNvSpPr>
          <p:nvPr>
            <p:ph type="subTitle" idx="1"/>
          </p:nvPr>
        </p:nvSpPr>
        <p:spPr>
          <a:xfrm>
            <a:off x="1403350" y="1052513"/>
            <a:ext cx="6985000" cy="4897437"/>
          </a:xfrm>
        </p:spPr>
        <p:txBody>
          <a:bodyPr/>
          <a:lstStyle/>
          <a:p>
            <a:pPr marL="342900" indent="-342900"/>
            <a:r>
              <a:rPr lang="it-IT" sz="2000" smtClean="0">
                <a:solidFill>
                  <a:schemeClr val="tx1"/>
                </a:solidFill>
              </a:rPr>
              <a:t>I trasferimenti passivi dalle strutture all’AC rimangono in essere con le modalità consuete, salvo specifiche disposizioni che seguiranno;</a:t>
            </a:r>
          </a:p>
          <a:p>
            <a:pPr marL="342900" indent="-342900"/>
            <a:r>
              <a:rPr lang="it-IT" sz="2000" smtClean="0">
                <a:solidFill>
                  <a:schemeClr val="tx1"/>
                </a:solidFill>
              </a:rPr>
              <a:t>I trasferimenti passivi tra strutture rimangono in essere con le modalità consuete pertanto la struttura ricevente, monitorando i propri trasferimenti attivi, dovrà comunicare all’Ufficio Finanza il progetto al quale attribuire il budget</a:t>
            </a:r>
          </a:p>
          <a:p>
            <a:pPr marL="342900" indent="-342900"/>
            <a:r>
              <a:rPr lang="it-IT" sz="1800" smtClean="0">
                <a:solidFill>
                  <a:schemeClr val="tx1"/>
                </a:solidFill>
              </a:rPr>
              <a:t>      (il tipo progetto sarà “Altri progetti” e la voce COAN 09.01.06.01.)</a:t>
            </a:r>
          </a:p>
          <a:p>
            <a:pPr marL="342900" indent="-342900"/>
            <a:endParaRPr lang="it-IT" sz="2000" smtClean="0">
              <a:solidFill>
                <a:schemeClr val="tx1"/>
              </a:solidFill>
            </a:endParaRPr>
          </a:p>
          <a:p>
            <a:pPr marL="342900" indent="-342900"/>
            <a:r>
              <a:rPr lang="it-IT" sz="2000" b="1" smtClean="0">
                <a:solidFill>
                  <a:schemeClr val="tx1"/>
                </a:solidFill>
              </a:rPr>
              <a:t>Unica eccezione prelievo forfetario</a:t>
            </a:r>
            <a:r>
              <a:rPr lang="it-IT" sz="2000" smtClean="0">
                <a:solidFill>
                  <a:schemeClr val="tx1"/>
                </a:solidFill>
              </a:rPr>
              <a:t>: in tal caso il referente presso l’Ufficio Finanza contabilizza sia il trasferimento passivo che il trasferimento attivo sull’Amministrazione Centrale.</a:t>
            </a:r>
          </a:p>
        </p:txBody>
      </p:sp>
      <p:pic>
        <p:nvPicPr>
          <p:cNvPr id="32771" name="Picture 2" descr="https://encrypted-tbn3.gstatic.com/images?q=tbn:ANd9GcQA4pf8jDePQltTZdwUokMReqHTN3yGPoLSkP4uvlcj1Huw3J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5229225"/>
            <a:ext cx="12969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6013" y="404813"/>
            <a:ext cx="7772400" cy="5762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rgbClr val="0066FF"/>
                </a:solidFill>
              </a:rPr>
              <a:t>    TRASFERIMENTI INTERNI (segue)</a:t>
            </a:r>
            <a:endParaRPr lang="it-IT" sz="3200" dirty="0">
              <a:solidFill>
                <a:srgbClr val="0066FF"/>
              </a:solidFill>
            </a:endParaRPr>
          </a:p>
        </p:txBody>
      </p:sp>
      <p:sp>
        <p:nvSpPr>
          <p:cNvPr id="33794" name="Sottotitolo 2"/>
          <p:cNvSpPr>
            <a:spLocks noGrp="1"/>
          </p:cNvSpPr>
          <p:nvPr>
            <p:ph type="subTitle" idx="1"/>
          </p:nvPr>
        </p:nvSpPr>
        <p:spPr>
          <a:xfrm>
            <a:off x="1403350" y="1052513"/>
            <a:ext cx="6985000" cy="4897437"/>
          </a:xfrm>
        </p:spPr>
        <p:txBody>
          <a:bodyPr/>
          <a:lstStyle/>
          <a:p>
            <a:pPr marL="342900" indent="-342900"/>
            <a:endParaRPr lang="it-IT" sz="1600" smtClean="0">
              <a:solidFill>
                <a:schemeClr val="tx1"/>
              </a:solidFill>
            </a:endParaRPr>
          </a:p>
          <a:p>
            <a:pPr marL="342900" indent="-342900"/>
            <a:r>
              <a:rPr lang="it-IT" sz="2000" smtClean="0">
                <a:solidFill>
                  <a:schemeClr val="tx1"/>
                </a:solidFill>
              </a:rPr>
              <a:t>Nel 2014:</a:t>
            </a:r>
          </a:p>
          <a:p>
            <a:pPr marL="342900" indent="-342900">
              <a:buFont typeface="Arial" charset="0"/>
              <a:buChar char="•"/>
            </a:pPr>
            <a:r>
              <a:rPr lang="it-IT" sz="2000" smtClean="0">
                <a:solidFill>
                  <a:schemeClr val="tx1"/>
                </a:solidFill>
              </a:rPr>
              <a:t>le assegnazioni disposte dall’AC da fondi finanziati dall’Ateneo vengono effettuate mediante storni di budget tra unità analitiche;</a:t>
            </a:r>
          </a:p>
          <a:p>
            <a:pPr marL="342900" indent="-342900">
              <a:buFont typeface="Arial" charset="0"/>
              <a:buChar char="•"/>
            </a:pPr>
            <a:r>
              <a:rPr lang="it-IT" sz="2000" smtClean="0">
                <a:solidFill>
                  <a:schemeClr val="tx1"/>
                </a:solidFill>
              </a:rPr>
              <a:t>le assegnazioni disposte dall’AC da fondi finanziati da terzi vengono effettuate mediante trasferimenti interni.</a:t>
            </a:r>
          </a:p>
          <a:p>
            <a:pPr marL="342900" indent="-342900"/>
            <a:endParaRPr lang="it-IT" sz="2000" smtClean="0">
              <a:solidFill>
                <a:schemeClr val="tx1"/>
              </a:solidFill>
            </a:endParaRPr>
          </a:p>
          <a:p>
            <a:pPr marL="342900" indent="-342900"/>
            <a:r>
              <a:rPr lang="it-IT" sz="2000" smtClean="0">
                <a:solidFill>
                  <a:schemeClr val="tx1"/>
                </a:solidFill>
              </a:rPr>
              <a:t>In entrambi i casi la Direzione che provvede all’assegnazione, di concerto con l’Ufficio Finanza e Contabilità, indicherà nelle comunicazioni il tipo progetto e la voce COAN di budget.</a:t>
            </a:r>
            <a:endParaRPr lang="it-IT" sz="2000" b="1" smtClean="0">
              <a:solidFill>
                <a:schemeClr val="tx1"/>
              </a:solidFill>
            </a:endParaRPr>
          </a:p>
          <a:p>
            <a:pPr marL="342900" indent="-342900"/>
            <a:endParaRPr lang="it-IT" sz="20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6013" y="404813"/>
            <a:ext cx="7416800" cy="7191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rgbClr val="0070C0"/>
                </a:solidFill>
              </a:rPr>
              <a:t>   </a:t>
            </a:r>
            <a:r>
              <a:rPr lang="it-IT" dirty="0" smtClean="0">
                <a:solidFill>
                  <a:srgbClr val="0066FF"/>
                </a:solidFill>
              </a:rPr>
              <a:t>AGENDA</a:t>
            </a:r>
            <a:endParaRPr lang="it-IT" dirty="0">
              <a:solidFill>
                <a:srgbClr val="0066FF"/>
              </a:solidFill>
            </a:endParaRPr>
          </a:p>
        </p:txBody>
      </p:sp>
      <p:sp>
        <p:nvSpPr>
          <p:cNvPr id="16386" name="Sottotitolo 2"/>
          <p:cNvSpPr>
            <a:spLocks noGrp="1"/>
          </p:cNvSpPr>
          <p:nvPr>
            <p:ph type="subTitle" idx="1"/>
          </p:nvPr>
        </p:nvSpPr>
        <p:spPr>
          <a:xfrm>
            <a:off x="1371600" y="1196975"/>
            <a:ext cx="7377113" cy="5184775"/>
          </a:xfrm>
        </p:spPr>
        <p:txBody>
          <a:bodyPr/>
          <a:lstStyle/>
          <a:p>
            <a:pPr marL="514350" indent="-514350" algn="ctr"/>
            <a:endParaRPr lang="it-IT" sz="1800" smtClean="0">
              <a:solidFill>
                <a:schemeClr val="tx1"/>
              </a:solidFill>
            </a:endParaRPr>
          </a:p>
          <a:p>
            <a:pPr marL="514350" indent="-514350">
              <a:buFont typeface="Gill Sans MT" pitchFamily="34" charset="0"/>
              <a:buAutoNum type="arabicPeriod"/>
            </a:pPr>
            <a:endParaRPr lang="it-IT" sz="2800" smtClean="0">
              <a:solidFill>
                <a:schemeClr val="tx1"/>
              </a:solidFill>
            </a:endParaRPr>
          </a:p>
          <a:p>
            <a:pPr marL="514350" indent="-514350">
              <a:buFont typeface="Gill Sans MT" pitchFamily="34" charset="0"/>
              <a:buAutoNum type="arabicPeriod"/>
            </a:pPr>
            <a:r>
              <a:rPr lang="it-IT" sz="2800" smtClean="0">
                <a:solidFill>
                  <a:schemeClr val="tx1"/>
                </a:solidFill>
              </a:rPr>
              <a:t>Scheda anagrafica progetto (modulo PJ)</a:t>
            </a:r>
          </a:p>
          <a:p>
            <a:pPr marL="514350" indent="-514350">
              <a:buFont typeface="Gill Sans MT" pitchFamily="34" charset="0"/>
              <a:buAutoNum type="arabicPeriod"/>
            </a:pPr>
            <a:r>
              <a:rPr lang="it-IT" sz="2800" smtClean="0">
                <a:solidFill>
                  <a:schemeClr val="tx1"/>
                </a:solidFill>
              </a:rPr>
              <a:t>Registrazione ricavi e variazioni di budget (modulo CO)</a:t>
            </a:r>
          </a:p>
          <a:p>
            <a:pPr marL="514350" indent="-514350">
              <a:buFont typeface="Gill Sans MT" pitchFamily="34" charset="0"/>
              <a:buAutoNum type="arabicPeriod"/>
            </a:pPr>
            <a:r>
              <a:rPr lang="it-IT" sz="2800" smtClean="0">
                <a:solidFill>
                  <a:schemeClr val="tx1"/>
                </a:solidFill>
              </a:rPr>
              <a:t>Trasferimenti interni</a:t>
            </a:r>
          </a:p>
          <a:p>
            <a:pPr marL="514350" indent="-514350">
              <a:buFont typeface="Gill Sans MT" pitchFamily="34" charset="0"/>
              <a:buAutoNum type="arabicPeriod"/>
            </a:pPr>
            <a:r>
              <a:rPr lang="it-IT" sz="2800" smtClean="0">
                <a:solidFill>
                  <a:schemeClr val="tx1"/>
                </a:solidFill>
              </a:rPr>
              <a:t>Movimentazioni interne</a:t>
            </a:r>
          </a:p>
          <a:p>
            <a:pPr marL="514350" indent="-514350">
              <a:buFont typeface="Gill Sans MT" pitchFamily="34" charset="0"/>
              <a:buAutoNum type="arabicPeriod"/>
            </a:pPr>
            <a:r>
              <a:rPr lang="it-IT" sz="2800" smtClean="0">
                <a:solidFill>
                  <a:schemeClr val="tx1"/>
                </a:solidFill>
              </a:rPr>
              <a:t>Differenza tra scritture anticipate  e normali in COAN</a:t>
            </a:r>
          </a:p>
          <a:p>
            <a:pPr marL="514350" indent="-514350" algn="ctr">
              <a:buFont typeface="Gill Sans MT" pitchFamily="34" charset="0"/>
              <a:buAutoNum type="arabicPeriod"/>
            </a:pPr>
            <a:endParaRPr lang="it-IT" sz="1800" smtClean="0">
              <a:solidFill>
                <a:schemeClr val="tx1"/>
              </a:solidFill>
            </a:endParaRPr>
          </a:p>
          <a:p>
            <a:pPr marL="514350" indent="-514350" algn="ctr">
              <a:buFont typeface="Gill Sans MT" pitchFamily="34" charset="0"/>
              <a:buAutoNum type="arabicPeriod"/>
            </a:pPr>
            <a:endParaRPr lang="it-IT" sz="1800" smtClean="0">
              <a:solidFill>
                <a:schemeClr val="tx1"/>
              </a:solidFill>
            </a:endParaRPr>
          </a:p>
          <a:p>
            <a:pPr marL="514350" indent="-514350" algn="ctr"/>
            <a:endParaRPr lang="it-IT" sz="1800" smtClean="0">
              <a:solidFill>
                <a:schemeClr val="tx1"/>
              </a:solidFill>
            </a:endParaRPr>
          </a:p>
          <a:p>
            <a:pPr marL="514350" indent="-514350" algn="ctr"/>
            <a:endParaRPr lang="it-IT" sz="1800" smtClean="0">
              <a:solidFill>
                <a:schemeClr val="tx1"/>
              </a:solidFill>
            </a:endParaRPr>
          </a:p>
          <a:p>
            <a:pPr marL="514350" indent="-514350" algn="ctr"/>
            <a:endParaRPr lang="it-IT" sz="1800" smtClean="0">
              <a:solidFill>
                <a:schemeClr val="tx1"/>
              </a:solidFill>
            </a:endParaRPr>
          </a:p>
        </p:txBody>
      </p:sp>
      <p:pic>
        <p:nvPicPr>
          <p:cNvPr id="16387" name="Immagin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15888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6013" y="404813"/>
            <a:ext cx="7772400" cy="5762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rgbClr val="0066FF"/>
                </a:solidFill>
              </a:rPr>
              <a:t>        MOVIMENTAZIONI INTERNE</a:t>
            </a:r>
            <a:endParaRPr lang="it-IT" sz="3200" dirty="0">
              <a:solidFill>
                <a:srgbClr val="0066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913" y="1125538"/>
            <a:ext cx="6840537" cy="5472112"/>
          </a:xfrm>
        </p:spPr>
        <p:txBody>
          <a:bodyPr>
            <a:noAutofit/>
          </a:bodyPr>
          <a:lstStyle/>
          <a:p>
            <a:pPr marL="0" indent="-342900" algn="ctr" fontAlgn="auto">
              <a:spcAft>
                <a:spcPts val="0"/>
              </a:spcAft>
              <a:buFont typeface="Wingdings 2"/>
              <a:buNone/>
              <a:defRPr/>
            </a:pPr>
            <a:endParaRPr lang="it-IT" sz="1800" b="1" dirty="0" smtClean="0">
              <a:solidFill>
                <a:srgbClr val="FF0000"/>
              </a:solidFill>
            </a:endParaRPr>
          </a:p>
          <a:p>
            <a:pPr marL="0" indent="-34290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3200" b="1" dirty="0" smtClean="0">
                <a:solidFill>
                  <a:srgbClr val="FF0000"/>
                </a:solidFill>
              </a:rPr>
              <a:t>COSA SONO?</a:t>
            </a:r>
          </a:p>
          <a:p>
            <a:pPr marL="0" indent="-34290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2400" dirty="0" smtClean="0">
                <a:solidFill>
                  <a:schemeClr val="tx1"/>
                </a:solidFill>
              </a:rPr>
              <a:t>Le movimentazioni interne sono operazioni contabili utili per spostare budget tra progetti o tra progetti e voci di costo nell’ambito della stessa Unità Analitica </a:t>
            </a:r>
            <a:r>
              <a:rPr lang="it-IT" sz="2400" smtClean="0">
                <a:solidFill>
                  <a:schemeClr val="tx1"/>
                </a:solidFill>
              </a:rPr>
              <a:t>e </a:t>
            </a:r>
            <a:r>
              <a:rPr lang="it-IT" sz="2400" b="1" smtClean="0">
                <a:solidFill>
                  <a:schemeClr val="tx1"/>
                </a:solidFill>
              </a:rPr>
              <a:t>DEVONO </a:t>
            </a:r>
            <a:r>
              <a:rPr lang="it-IT" sz="2400" smtClean="0">
                <a:solidFill>
                  <a:schemeClr val="tx1"/>
                </a:solidFill>
              </a:rPr>
              <a:t>essere </a:t>
            </a:r>
            <a:r>
              <a:rPr lang="it-IT" sz="2400" dirty="0" smtClean="0">
                <a:solidFill>
                  <a:schemeClr val="tx1"/>
                </a:solidFill>
              </a:rPr>
              <a:t>di pari importo</a:t>
            </a:r>
          </a:p>
          <a:p>
            <a:pPr marL="0" indent="-342900" algn="ctr" fontAlgn="auto">
              <a:spcAft>
                <a:spcPts val="0"/>
              </a:spcAft>
              <a:buFont typeface="Wingdings 2"/>
              <a:buNone/>
              <a:defRPr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0" indent="-34290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3200" b="1" dirty="0" smtClean="0">
                <a:solidFill>
                  <a:srgbClr val="FF0000"/>
                </a:solidFill>
              </a:rPr>
              <a:t>COME SONO?</a:t>
            </a:r>
          </a:p>
          <a:p>
            <a:pPr marL="0" indent="-34290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2400" dirty="0" smtClean="0">
                <a:solidFill>
                  <a:schemeClr val="tx1"/>
                </a:solidFill>
              </a:rPr>
              <a:t>Sono di tipo COSTO-COSTO</a:t>
            </a:r>
          </a:p>
          <a:p>
            <a:pPr marL="0" indent="-34290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2400" dirty="0" smtClean="0">
                <a:solidFill>
                  <a:schemeClr val="tx1"/>
                </a:solidFill>
              </a:rPr>
              <a:t>o di tipo COSTO RICAVO</a:t>
            </a:r>
          </a:p>
          <a:p>
            <a:pPr marL="342900" indent="-342900"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800" dirty="0" smtClean="0"/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>
              <a:solidFill>
                <a:schemeClr val="tx1"/>
              </a:solidFill>
            </a:endParaRPr>
          </a:p>
        </p:txBody>
      </p:sp>
      <p:pic>
        <p:nvPicPr>
          <p:cNvPr id="34819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4941888"/>
            <a:ext cx="1439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6013" y="404813"/>
            <a:ext cx="7772400" cy="5762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rgbClr val="0066FF"/>
                </a:solidFill>
              </a:rPr>
              <a:t>    MOVIMENTAZIONI INTERNE (segue)</a:t>
            </a:r>
            <a:endParaRPr lang="it-IT" sz="3200" dirty="0">
              <a:solidFill>
                <a:srgbClr val="0066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913" y="1125538"/>
            <a:ext cx="6840537" cy="5472112"/>
          </a:xfrm>
        </p:spPr>
        <p:txBody>
          <a:bodyPr>
            <a:noAutofit/>
          </a:bodyPr>
          <a:lstStyle/>
          <a:p>
            <a:pPr marL="342900" indent="-342900"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Le  MOVIMENTAZIONI INTERNE COSTO-RICAVO consigliamo di utilizzarle in tutti i casi di accantonamento costi non sostenuti (spese generali, progetti ad hoc per costi di personale </a:t>
            </a:r>
            <a:r>
              <a:rPr lang="it-IT" sz="1800" dirty="0" err="1" smtClean="0">
                <a:solidFill>
                  <a:schemeClr val="tx1"/>
                </a:solidFill>
              </a:rPr>
              <a:t>ecc</a:t>
            </a:r>
            <a:r>
              <a:rPr lang="it-IT" sz="1800" dirty="0" smtClean="0">
                <a:solidFill>
                  <a:schemeClr val="tx1"/>
                </a:solidFill>
              </a:rPr>
              <a:t>…) per </a:t>
            </a:r>
            <a:r>
              <a:rPr lang="it-IT" sz="1800" dirty="0">
                <a:solidFill>
                  <a:schemeClr val="tx1"/>
                </a:solidFill>
              </a:rPr>
              <a:t>una migliore “lettura” del progetto di destinazione </a:t>
            </a:r>
            <a:endParaRPr lang="it-IT" sz="1800" dirty="0" smtClean="0">
              <a:solidFill>
                <a:schemeClr val="tx1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800" b="1" dirty="0" smtClean="0">
                <a:solidFill>
                  <a:srgbClr val="FF0000"/>
                </a:solidFill>
              </a:rPr>
              <a:t>Come si effettua una movimentazione COSTO-RICAVO?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scrittura libera normale COAN (a cura della struttura) che imputa un costo per movimentazione interna (CA. 11.01.02.01) al progetto che “cede” budget e rileva un ricavo per movimentazione interna (CA. 10.01.02.01) sul progetto che “acquista” budget;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800" dirty="0">
                <a:solidFill>
                  <a:schemeClr val="tx1"/>
                </a:solidFill>
              </a:rPr>
              <a:t>c</a:t>
            </a:r>
            <a:r>
              <a:rPr lang="it-IT" sz="1800" dirty="0" smtClean="0">
                <a:solidFill>
                  <a:schemeClr val="tx1"/>
                </a:solidFill>
              </a:rPr>
              <a:t>onseguente variazione di budget (a cura del referente in AC) che aumenta la previsione di budget di ricavo (CA. 10.01.02.01) e la previsione di budget di costo (</a:t>
            </a:r>
            <a:r>
              <a:rPr lang="it-IT" sz="1800" dirty="0" err="1" smtClean="0">
                <a:solidFill>
                  <a:schemeClr val="tx1"/>
                </a:solidFill>
              </a:rPr>
              <a:t>CA</a:t>
            </a:r>
            <a:r>
              <a:rPr lang="it-IT" sz="1800" dirty="0" smtClean="0">
                <a:solidFill>
                  <a:schemeClr val="tx1"/>
                </a:solidFill>
              </a:rPr>
              <a:t>. 09xxxx) sul progetto che “acquista” .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800" dirty="0" smtClean="0"/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87450" y="404813"/>
            <a:ext cx="7772400" cy="5762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rgbClr val="0066FF"/>
                </a:solidFill>
              </a:rPr>
              <a:t>      MOVIMENTAZIONI INTERNE (segue)</a:t>
            </a:r>
            <a:endParaRPr lang="it-IT" sz="3200" dirty="0">
              <a:solidFill>
                <a:srgbClr val="0066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913" y="1412875"/>
            <a:ext cx="7016750" cy="4895850"/>
          </a:xfrm>
        </p:spPr>
        <p:txBody>
          <a:bodyPr>
            <a:noAutofit/>
          </a:bodyPr>
          <a:lstStyle/>
          <a:p>
            <a:pPr marL="342900" indent="-34290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2000" dirty="0" smtClean="0">
                <a:solidFill>
                  <a:schemeClr val="tx1"/>
                </a:solidFill>
              </a:rPr>
              <a:t>Le MOVIMENTAZIONI INTERNE COSTO-COSTO consigliamo di utilizzarle solo nei casi di costi già sostenuti (errate imputazioni di costi a progetti su anni precedenti, costi sostenuti su disponibilità del dipartimento da recuperare su progetti di ricerca </a:t>
            </a:r>
            <a:r>
              <a:rPr lang="it-IT" sz="2000" dirty="0" err="1" smtClean="0">
                <a:solidFill>
                  <a:schemeClr val="tx1"/>
                </a:solidFill>
              </a:rPr>
              <a:t>ecc</a:t>
            </a:r>
            <a:r>
              <a:rPr lang="it-IT" sz="2000" dirty="0" smtClean="0">
                <a:solidFill>
                  <a:schemeClr val="tx1"/>
                </a:solidFill>
              </a:rPr>
              <a:t>…)</a:t>
            </a:r>
          </a:p>
          <a:p>
            <a:pPr marL="342900" indent="-342900" fontAlgn="auto">
              <a:spcAft>
                <a:spcPts val="0"/>
              </a:spcAft>
              <a:buFont typeface="Wingdings 2"/>
              <a:buNone/>
              <a:defRPr/>
            </a:pPr>
            <a:endParaRPr lang="it-IT" sz="2000" dirty="0" smtClean="0">
              <a:solidFill>
                <a:schemeClr val="tx1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2000" b="1" dirty="0">
                <a:solidFill>
                  <a:srgbClr val="FF0000"/>
                </a:solidFill>
              </a:rPr>
              <a:t>Come si effettua una movimentazione </a:t>
            </a:r>
            <a:r>
              <a:rPr lang="it-IT" sz="2000" b="1" dirty="0" smtClean="0">
                <a:solidFill>
                  <a:srgbClr val="FF0000"/>
                </a:solidFill>
              </a:rPr>
              <a:t>COSTO-COSTO?</a:t>
            </a:r>
            <a:endParaRPr lang="it-IT" sz="2000" b="1" dirty="0">
              <a:solidFill>
                <a:srgbClr val="FF0000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tx1"/>
                </a:solidFill>
              </a:rPr>
              <a:t>scrittura libera normale COAN (a cura della struttura) che imputa un costo per movimentazione interna (CA. 11.01.02.01) al progetto che “cede” budget e rileva un minor costo per natura (CA. 04xxxx) sul progetto che “acquista” budget.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chemeClr val="tx1"/>
                </a:solidFill>
              </a:rPr>
              <a:t>i</a:t>
            </a:r>
            <a:r>
              <a:rPr lang="it-IT" sz="2000" dirty="0" smtClean="0">
                <a:solidFill>
                  <a:schemeClr val="tx1"/>
                </a:solidFill>
              </a:rPr>
              <a:t>n questo caso la struttura agisce in autonomia.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800" dirty="0" smtClean="0"/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6013" y="404813"/>
            <a:ext cx="7772400" cy="5762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rgbClr val="0066FF"/>
                </a:solidFill>
              </a:rPr>
              <a:t>COAN ANTICIPATA E COAN NORMALE</a:t>
            </a:r>
            <a:endParaRPr lang="it-IT" sz="3200" dirty="0">
              <a:solidFill>
                <a:srgbClr val="0066FF"/>
              </a:solidFill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431925" y="1341438"/>
            <a:ext cx="7407275" cy="48244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2400" dirty="0" smtClean="0"/>
              <a:t>La scrittura </a:t>
            </a:r>
            <a:r>
              <a:rPr lang="it-IT" sz="2400" b="1" dirty="0" smtClean="0"/>
              <a:t>COAN ANTICIPATA </a:t>
            </a:r>
            <a:r>
              <a:rPr lang="it-IT" sz="2400" dirty="0" smtClean="0"/>
              <a:t>rileva solo l’impegno di budget (ordine, contratto passivo, contratto al personale, scrittura anticipata manuale) ed è consigliabile rilevarla, se conosciuta, sulla voce COAN di costo per natura anche per poterla eventualmente associare ad un documento gestionale.</a:t>
            </a:r>
            <a:endParaRPr lang="it-IT" sz="2400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2400" dirty="0" smtClean="0"/>
              <a:t>La scrittura </a:t>
            </a:r>
            <a:r>
              <a:rPr lang="it-IT" sz="2400" b="1" dirty="0" smtClean="0"/>
              <a:t>COAN NORMALE </a:t>
            </a:r>
            <a:r>
              <a:rPr lang="it-IT" sz="2400" dirty="0" smtClean="0"/>
              <a:t>rileva il costo in contabilità analitica in modo speculare rispetto alla scrittura </a:t>
            </a:r>
            <a:r>
              <a:rPr lang="it-IT" sz="2400" dirty="0" err="1" smtClean="0"/>
              <a:t>coge</a:t>
            </a:r>
            <a:r>
              <a:rPr lang="it-IT" sz="2400" dirty="0" smtClean="0"/>
              <a:t> di costo in contabilità generale (fattura o DCE, compenso, missione, generico di uscita, trasferimenti passivi scrittura normale manuale).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6013" y="404813"/>
            <a:ext cx="7772400" cy="5762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rgbClr val="0066FF"/>
                </a:solidFill>
              </a:rPr>
              <a:t>         Abbiamo </a:t>
            </a:r>
            <a:r>
              <a:rPr lang="it-IT" sz="3200" dirty="0" err="1" smtClean="0">
                <a:solidFill>
                  <a:srgbClr val="0066FF"/>
                </a:solidFill>
              </a:rPr>
              <a:t>finito…arrivederci</a:t>
            </a:r>
            <a:r>
              <a:rPr lang="it-IT" sz="3200" dirty="0" smtClean="0">
                <a:solidFill>
                  <a:srgbClr val="0066FF"/>
                </a:solidFill>
              </a:rPr>
              <a:t>!!!</a:t>
            </a:r>
            <a:endParaRPr lang="it-IT" sz="3200" dirty="0">
              <a:solidFill>
                <a:srgbClr val="0066FF"/>
              </a:solidFill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431925" y="1341438"/>
            <a:ext cx="7407275" cy="48244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it-IT" sz="2400" dirty="0"/>
          </a:p>
        </p:txBody>
      </p:sp>
      <p:pic>
        <p:nvPicPr>
          <p:cNvPr id="38915" name="Immagine 4" descr="Ragioniere disper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060575"/>
            <a:ext cx="550545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24750" y="404813"/>
            <a:ext cx="658813" cy="72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87450" y="404813"/>
            <a:ext cx="7345363" cy="7191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rgbClr val="0066FF"/>
                </a:solidFill>
              </a:rPr>
              <a:t>PREMESSA</a:t>
            </a:r>
            <a:endParaRPr lang="it-IT" dirty="0">
              <a:solidFill>
                <a:srgbClr val="0066FF"/>
              </a:solidFill>
            </a:endParaRPr>
          </a:p>
        </p:txBody>
      </p:sp>
      <p:sp>
        <p:nvSpPr>
          <p:cNvPr id="17410" name="Sottotitolo 2"/>
          <p:cNvSpPr>
            <a:spLocks noGrp="1"/>
          </p:cNvSpPr>
          <p:nvPr>
            <p:ph type="subTitle" idx="1"/>
          </p:nvPr>
        </p:nvSpPr>
        <p:spPr>
          <a:xfrm>
            <a:off x="1371600" y="1196975"/>
            <a:ext cx="7377113" cy="5184775"/>
          </a:xfrm>
        </p:spPr>
        <p:txBody>
          <a:bodyPr/>
          <a:lstStyle/>
          <a:p>
            <a:pPr marL="514350" indent="-514350"/>
            <a:endParaRPr lang="it-IT" sz="2800" smtClean="0">
              <a:solidFill>
                <a:schemeClr val="tx1"/>
              </a:solidFill>
            </a:endParaRPr>
          </a:p>
          <a:p>
            <a:pPr marL="514350" indent="-514350"/>
            <a:r>
              <a:rPr lang="it-IT" sz="2800" smtClean="0">
                <a:solidFill>
                  <a:schemeClr val="tx1"/>
                </a:solidFill>
              </a:rPr>
              <a:t>La principale criticità è lo scarso colloquio tra:</a:t>
            </a:r>
          </a:p>
          <a:p>
            <a:pPr marL="514350" indent="-514350"/>
            <a:r>
              <a:rPr lang="it-IT" sz="3600" b="1" smtClean="0">
                <a:solidFill>
                  <a:srgbClr val="FF0000"/>
                </a:solidFill>
              </a:rPr>
              <a:t>MODULO PROGETTI (PJ)</a:t>
            </a:r>
          </a:p>
          <a:p>
            <a:pPr marL="514350" indent="-514350"/>
            <a:r>
              <a:rPr lang="it-IT" sz="3200" b="1" smtClean="0">
                <a:solidFill>
                  <a:schemeClr val="tx1"/>
                </a:solidFill>
              </a:rPr>
              <a:t>dati anagrafici pluriennali</a:t>
            </a:r>
          </a:p>
          <a:p>
            <a:pPr marL="514350" indent="-514350"/>
            <a:r>
              <a:rPr lang="it-IT" sz="3600" smtClean="0">
                <a:solidFill>
                  <a:schemeClr val="tx1"/>
                </a:solidFill>
              </a:rPr>
              <a:t>                  e</a:t>
            </a:r>
          </a:p>
          <a:p>
            <a:pPr marL="514350" indent="-514350"/>
            <a:r>
              <a:rPr lang="it-IT" sz="3600" b="1" smtClean="0">
                <a:solidFill>
                  <a:srgbClr val="FF0000"/>
                </a:solidFill>
              </a:rPr>
              <a:t>MODULO CONTABILITA’ (CO)   </a:t>
            </a:r>
          </a:p>
          <a:p>
            <a:pPr marL="514350" indent="-514350"/>
            <a:r>
              <a:rPr lang="it-IT" sz="3200" b="1" smtClean="0">
                <a:solidFill>
                  <a:schemeClr val="tx1"/>
                </a:solidFill>
              </a:rPr>
              <a:t>dati contabili per competenza annuale</a:t>
            </a:r>
          </a:p>
          <a:p>
            <a:pPr marL="514350" indent="-514350" algn="ctr"/>
            <a:endParaRPr lang="it-IT" sz="2800" smtClean="0">
              <a:solidFill>
                <a:schemeClr val="tx1"/>
              </a:solidFill>
            </a:endParaRPr>
          </a:p>
          <a:p>
            <a:pPr marL="514350" indent="-514350" algn="ctr"/>
            <a:endParaRPr lang="it-IT" sz="1800" smtClean="0">
              <a:solidFill>
                <a:schemeClr val="tx1"/>
              </a:solidFill>
            </a:endParaRPr>
          </a:p>
          <a:p>
            <a:pPr marL="514350" indent="-514350" algn="ctr"/>
            <a:endParaRPr lang="it-IT" sz="1800" smtClean="0">
              <a:solidFill>
                <a:schemeClr val="tx1"/>
              </a:solidFill>
            </a:endParaRPr>
          </a:p>
          <a:p>
            <a:pPr marL="514350" indent="-514350" algn="ctr"/>
            <a:endParaRPr lang="it-IT" sz="1800" smtClean="0">
              <a:solidFill>
                <a:schemeClr val="tx1"/>
              </a:solidFill>
            </a:endParaRPr>
          </a:p>
          <a:p>
            <a:pPr marL="514350" indent="-514350" algn="ctr"/>
            <a:endParaRPr lang="it-IT" sz="1800" smtClean="0">
              <a:solidFill>
                <a:schemeClr val="tx1"/>
              </a:solidFill>
            </a:endParaRPr>
          </a:p>
          <a:p>
            <a:pPr marL="514350" indent="-514350" algn="ctr"/>
            <a:endParaRPr lang="it-IT" sz="1800" smtClean="0">
              <a:solidFill>
                <a:schemeClr val="tx1"/>
              </a:solidFill>
            </a:endParaRPr>
          </a:p>
        </p:txBody>
      </p:sp>
      <p:pic>
        <p:nvPicPr>
          <p:cNvPr id="17411" name="Immagin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9175" y="166688"/>
            <a:ext cx="144145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Immag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6463" y="158750"/>
            <a:ext cx="138271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03350" y="188913"/>
            <a:ext cx="7407275" cy="7191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rgbClr val="0066FF"/>
                </a:solidFill>
              </a:rPr>
              <a:t>DEFINIZIONE PROGETTO IN UGOV</a:t>
            </a:r>
            <a:endParaRPr lang="it-IT" sz="3200" dirty="0">
              <a:solidFill>
                <a:srgbClr val="0066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350" y="1196975"/>
            <a:ext cx="7407275" cy="5040313"/>
          </a:xfrm>
        </p:spPr>
        <p:txBody>
          <a:bodyPr anchor="ctr">
            <a:noAutofit/>
          </a:bodyPr>
          <a:lstStyle/>
          <a:p>
            <a:pPr marL="0" indent="-51435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2400" dirty="0" smtClean="0">
                <a:solidFill>
                  <a:schemeClr val="tx1"/>
                </a:solidFill>
              </a:rPr>
              <a:t>Il progetto è un insieme di attività volte al conseguimento di un obiettivo per le quali, contabilmente, non è possibile prevedere ‘’a monte’’ la natura dei costi imputabili.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Budget previsto				Costi sostenuti per natura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su voci ‘’bidone’’	                                          (</a:t>
            </a:r>
            <a:r>
              <a:rPr lang="it-IT" sz="1800" dirty="0" err="1" smtClean="0">
                <a:solidFill>
                  <a:schemeClr val="tx1"/>
                </a:solidFill>
              </a:rPr>
              <a:t>es</a:t>
            </a:r>
            <a:r>
              <a:rPr lang="it-IT" sz="1800" dirty="0" smtClean="0">
                <a:solidFill>
                  <a:schemeClr val="tx1"/>
                </a:solidFill>
              </a:rPr>
              <a:t>: per missioni, consumo,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(es: da Ateneo, UE,                                              personale </a:t>
            </a:r>
            <a:r>
              <a:rPr lang="it-IT" sz="1800" dirty="0" err="1" smtClean="0">
                <a:solidFill>
                  <a:schemeClr val="tx1"/>
                </a:solidFill>
              </a:rPr>
              <a:t>ecc…</a:t>
            </a:r>
            <a:r>
              <a:rPr lang="it-IT" sz="1800" dirty="0" smtClean="0">
                <a:solidFill>
                  <a:schemeClr val="tx1"/>
                </a:solidFill>
              </a:rPr>
              <a:t>)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Regione </a:t>
            </a:r>
            <a:r>
              <a:rPr lang="it-IT" sz="1800" dirty="0" err="1" smtClean="0">
                <a:solidFill>
                  <a:schemeClr val="tx1"/>
                </a:solidFill>
              </a:rPr>
              <a:t>ecc</a:t>
            </a:r>
            <a:r>
              <a:rPr lang="it-IT" sz="1800" dirty="0" smtClean="0">
                <a:solidFill>
                  <a:schemeClr val="tx1"/>
                </a:solidFill>
              </a:rPr>
              <a:t>…)				</a:t>
            </a:r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9" name="Freccia circolare in giù 8"/>
          <p:cNvSpPr/>
          <p:nvPr/>
        </p:nvSpPr>
        <p:spPr>
          <a:xfrm>
            <a:off x="2051050" y="3284538"/>
            <a:ext cx="2665413" cy="731837"/>
          </a:xfrm>
          <a:prstGeom prst="curvedDownArrow">
            <a:avLst>
              <a:gd name="adj1" fmla="val 25000"/>
              <a:gd name="adj2" fmla="val 50000"/>
              <a:gd name="adj3" fmla="val 2152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circolare in giù 9"/>
          <p:cNvSpPr/>
          <p:nvPr/>
        </p:nvSpPr>
        <p:spPr>
          <a:xfrm>
            <a:off x="5003800" y="3284538"/>
            <a:ext cx="2528888" cy="731837"/>
          </a:xfrm>
          <a:prstGeom prst="curved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pic>
        <p:nvPicPr>
          <p:cNvPr id="18437" name="Immagin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4149725"/>
            <a:ext cx="24193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03350" y="188913"/>
            <a:ext cx="7407275" cy="863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rgbClr val="0066FF"/>
                </a:solidFill>
              </a:rPr>
              <a:t>SCHEDA ANAGRAFICA PROGETTO</a:t>
            </a:r>
            <a:endParaRPr lang="it-IT" sz="3200" dirty="0">
              <a:solidFill>
                <a:srgbClr val="0066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350" y="1341438"/>
            <a:ext cx="7407275" cy="5040312"/>
          </a:xfrm>
        </p:spPr>
        <p:txBody>
          <a:bodyPr>
            <a:noAutofit/>
          </a:bodyPr>
          <a:lstStyle/>
          <a:p>
            <a:pPr marL="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2000" dirty="0" smtClean="0">
                <a:solidFill>
                  <a:schemeClr val="tx1"/>
                </a:solidFill>
              </a:rPr>
              <a:t>I dati fondamentali identificativi dei progetti sono contenuti nelle seguenti linguette del modulo PJ:</a:t>
            </a:r>
          </a:p>
          <a:p>
            <a:pPr marL="0" indent="-514350"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</a:rPr>
              <a:t>1) </a:t>
            </a:r>
            <a:r>
              <a:rPr lang="it-IT" sz="2400" b="1" dirty="0" smtClean="0">
                <a:solidFill>
                  <a:schemeClr val="tx1"/>
                </a:solidFill>
              </a:rPr>
              <a:t>NODO PROGETTO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</a:rPr>
              <a:t>2) </a:t>
            </a:r>
            <a:r>
              <a:rPr lang="it-IT" sz="2400" b="1" dirty="0" smtClean="0">
                <a:solidFill>
                  <a:schemeClr val="tx1"/>
                </a:solidFill>
              </a:rPr>
              <a:t>UNITA’ ORGANIZZATIVE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</a:rPr>
              <a:t>3) </a:t>
            </a:r>
            <a:r>
              <a:rPr lang="it-IT" sz="2400" b="1" dirty="0" smtClean="0">
                <a:solidFill>
                  <a:schemeClr val="tx1"/>
                </a:solidFill>
              </a:rPr>
              <a:t>RISORSE UMANE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</a:rPr>
              <a:t>4) </a:t>
            </a:r>
            <a:r>
              <a:rPr lang="it-IT" sz="2400" b="1" dirty="0" smtClean="0">
                <a:solidFill>
                  <a:schemeClr val="tx1"/>
                </a:solidFill>
              </a:rPr>
              <a:t>BUDGET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</a:rPr>
              <a:t>5) </a:t>
            </a:r>
            <a:r>
              <a:rPr lang="it-IT" sz="2400" b="1" dirty="0" smtClean="0">
                <a:solidFill>
                  <a:schemeClr val="tx1"/>
                </a:solidFill>
              </a:rPr>
              <a:t>WP e TASK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>
              <a:solidFill>
                <a:schemeClr val="tx1"/>
              </a:solidFill>
            </a:endParaRPr>
          </a:p>
        </p:txBody>
      </p:sp>
      <p:pic>
        <p:nvPicPr>
          <p:cNvPr id="19459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989138"/>
            <a:ext cx="15875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933825"/>
            <a:ext cx="1276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6375" y="188913"/>
            <a:ext cx="7559675" cy="5762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 dirty="0" smtClean="0">
                <a:solidFill>
                  <a:srgbClr val="0066FF"/>
                </a:solidFill>
              </a:rPr>
              <a:t>SCHEDA ANAGRAFICA PROGETTO (segue)</a:t>
            </a:r>
            <a:endParaRPr lang="it-IT" sz="2800" dirty="0">
              <a:solidFill>
                <a:srgbClr val="0066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350" y="981075"/>
            <a:ext cx="7407275" cy="5616575"/>
          </a:xfrm>
        </p:spPr>
        <p:txBody>
          <a:bodyPr>
            <a:noAutofit/>
          </a:bodyPr>
          <a:lstStyle/>
          <a:p>
            <a:pPr marL="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800" b="1" dirty="0" smtClean="0">
                <a:solidFill>
                  <a:srgbClr val="FF0000"/>
                </a:solidFill>
              </a:rPr>
              <a:t>1)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  <a:r>
              <a:rPr lang="it-IT" sz="1800" b="1" dirty="0" smtClean="0">
                <a:solidFill>
                  <a:schemeClr val="tx1"/>
                </a:solidFill>
              </a:rPr>
              <a:t>NODO PROGETTO</a:t>
            </a:r>
          </a:p>
          <a:p>
            <a:pPr marL="0" indent="-5143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sz="1800" b="1" dirty="0" smtClean="0">
                <a:solidFill>
                  <a:schemeClr val="tx1"/>
                </a:solidFill>
              </a:rPr>
              <a:t>Codice e descrizione </a:t>
            </a:r>
            <a:r>
              <a:rPr lang="it-IT" sz="1800" dirty="0" smtClean="0">
                <a:solidFill>
                  <a:schemeClr val="tx1"/>
                </a:solidFill>
              </a:rPr>
              <a:t>– si tratta di codice alfanumerico e di una descrizione dettagliata che identificano il progetto;</a:t>
            </a:r>
          </a:p>
          <a:p>
            <a:pPr marL="0" indent="-5143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sz="1800" b="1" dirty="0" smtClean="0">
                <a:solidFill>
                  <a:schemeClr val="tx1"/>
                </a:solidFill>
              </a:rPr>
              <a:t>Stato </a:t>
            </a:r>
            <a:r>
              <a:rPr lang="it-IT" sz="1800" dirty="0" smtClean="0">
                <a:solidFill>
                  <a:schemeClr val="tx1"/>
                </a:solidFill>
              </a:rPr>
              <a:t>– si distingue in Bozza, Attivo, Attivo Validato e Chiuso.</a:t>
            </a:r>
          </a:p>
          <a:p>
            <a:pPr marL="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In contabilità, sui progetti in stato Bozza e Chiuso non possono essere registrati costi e ricavi mentre sono visibili e utilizzabili per la contabilizzazione quelli in stato Attivo e Attivo Validato;</a:t>
            </a:r>
          </a:p>
          <a:p>
            <a:pPr marL="0" indent="-5143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sz="1800" b="1" dirty="0" smtClean="0">
                <a:solidFill>
                  <a:schemeClr val="tx1"/>
                </a:solidFill>
              </a:rPr>
              <a:t>Importo </a:t>
            </a:r>
            <a:r>
              <a:rPr lang="it-IT" sz="1800" dirty="0" smtClean="0">
                <a:solidFill>
                  <a:schemeClr val="tx1"/>
                </a:solidFill>
              </a:rPr>
              <a:t>– per i progetti ISTITUZIONALI corrisponde all’importo pluriennale dell’accordo/contratto/convenzione. Per i  progetti COMMERCIALI </a:t>
            </a:r>
            <a:r>
              <a:rPr lang="it-IT" sz="1800" dirty="0">
                <a:solidFill>
                  <a:schemeClr val="tx1"/>
                </a:solidFill>
              </a:rPr>
              <a:t>corrisponde all’importo pluriennale </a:t>
            </a:r>
            <a:r>
              <a:rPr lang="it-IT" sz="1800" dirty="0" smtClean="0">
                <a:solidFill>
                  <a:schemeClr val="tx1"/>
                </a:solidFill>
              </a:rPr>
              <a:t>imponibile dell’accordo/contratto/convenzione oppure all’imponibile </a:t>
            </a:r>
            <a:r>
              <a:rPr lang="it-IT" sz="1800" dirty="0">
                <a:solidFill>
                  <a:schemeClr val="tx1"/>
                </a:solidFill>
              </a:rPr>
              <a:t>presunto (adeguato ai ricavi effettivi una volta realizzati) per prestazioni a tariffa e sperimentazioni </a:t>
            </a:r>
            <a:r>
              <a:rPr lang="it-IT" sz="1800" dirty="0" smtClean="0">
                <a:solidFill>
                  <a:schemeClr val="tx1"/>
                </a:solidFill>
              </a:rPr>
              <a:t>cliniche;</a:t>
            </a:r>
          </a:p>
          <a:p>
            <a:pPr marL="0" indent="-5143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sz="1800" b="1" dirty="0" smtClean="0">
                <a:solidFill>
                  <a:schemeClr val="tx1"/>
                </a:solidFill>
              </a:rPr>
              <a:t>Data inizio, fine validità e proroga </a:t>
            </a:r>
            <a:r>
              <a:rPr lang="it-IT" sz="1800" dirty="0" smtClean="0">
                <a:solidFill>
                  <a:schemeClr val="tx1"/>
                </a:solidFill>
              </a:rPr>
              <a:t>– indicano la durata del contratto ma soprattutto determinano il lasso di tempo entro il quale si possono effettuare operazioni contabili;</a:t>
            </a:r>
          </a:p>
          <a:p>
            <a:pPr marL="0" indent="-5143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sz="1800" b="1" dirty="0" smtClean="0">
                <a:solidFill>
                  <a:schemeClr val="tx1"/>
                </a:solidFill>
              </a:rPr>
              <a:t>Tipo progetto e schema di finanziamento </a:t>
            </a:r>
            <a:r>
              <a:rPr lang="it-IT" sz="1800" dirty="0" smtClean="0">
                <a:solidFill>
                  <a:schemeClr val="tx1"/>
                </a:solidFill>
              </a:rPr>
              <a:t>– sono informazioni provenienti dalla </a:t>
            </a:r>
            <a:r>
              <a:rPr lang="it-IT" sz="1800" u="sng" dirty="0" smtClean="0">
                <a:solidFill>
                  <a:schemeClr val="tx1"/>
                </a:solidFill>
              </a:rPr>
              <a:t>tassonomia </a:t>
            </a:r>
            <a:r>
              <a:rPr lang="it-IT" sz="1800" dirty="0" smtClean="0">
                <a:solidFill>
                  <a:schemeClr val="tx1"/>
                </a:solidFill>
              </a:rPr>
              <a:t>configurata in PJ.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604125" cy="7651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 dirty="0">
                <a:solidFill>
                  <a:srgbClr val="0066FF"/>
                </a:solidFill>
              </a:rPr>
              <a:t>SCHEDA ANAGRAFICA PROGETTO (segue)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350" y="1557338"/>
            <a:ext cx="7407275" cy="4459287"/>
          </a:xfrm>
        </p:spPr>
        <p:txBody>
          <a:bodyPr>
            <a:noAutofit/>
          </a:bodyPr>
          <a:lstStyle/>
          <a:p>
            <a:pPr marL="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800" b="1" dirty="0" smtClean="0">
                <a:solidFill>
                  <a:srgbClr val="FF0000"/>
                </a:solidFill>
              </a:rPr>
              <a:t>2) </a:t>
            </a:r>
            <a:r>
              <a:rPr lang="it-IT" sz="1800" b="1" dirty="0" smtClean="0">
                <a:solidFill>
                  <a:schemeClr val="tx1"/>
                </a:solidFill>
              </a:rPr>
              <a:t>UNITA’ ORGANIZZATIVE </a:t>
            </a:r>
            <a:r>
              <a:rPr lang="it-IT" sz="1800" dirty="0" smtClean="0">
                <a:solidFill>
                  <a:schemeClr val="tx1"/>
                </a:solidFill>
              </a:rPr>
              <a:t>– deve essere inserito il codice dell’Unità Organizzativa principale che gestisce il progetto. E’ possibile inserire anche altre UO Aggregate (vedi DIPINT e Direzioni AC).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marL="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800" b="1" dirty="0" smtClean="0">
                <a:solidFill>
                  <a:srgbClr val="FF0000"/>
                </a:solidFill>
              </a:rPr>
              <a:t>3) </a:t>
            </a:r>
            <a:r>
              <a:rPr lang="it-IT" sz="1800" b="1" dirty="0" smtClean="0">
                <a:solidFill>
                  <a:schemeClr val="tx1"/>
                </a:solidFill>
              </a:rPr>
              <a:t>RISORSE UMANE </a:t>
            </a:r>
            <a:r>
              <a:rPr lang="it-IT" sz="1800" dirty="0" smtClean="0">
                <a:solidFill>
                  <a:schemeClr val="tx1"/>
                </a:solidFill>
              </a:rPr>
              <a:t>– deve essere inserito il codice anagrafico ID del responsabile del progetto.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marL="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800" b="1" dirty="0" smtClean="0">
                <a:solidFill>
                  <a:srgbClr val="FF0000"/>
                </a:solidFill>
              </a:rPr>
              <a:t>4) </a:t>
            </a:r>
            <a:r>
              <a:rPr lang="it-IT" sz="1800" b="1" dirty="0" smtClean="0">
                <a:solidFill>
                  <a:schemeClr val="tx1"/>
                </a:solidFill>
              </a:rPr>
              <a:t>BUDGET </a:t>
            </a:r>
            <a:r>
              <a:rPr lang="it-IT" sz="1800" dirty="0" smtClean="0">
                <a:solidFill>
                  <a:schemeClr val="tx1"/>
                </a:solidFill>
              </a:rPr>
              <a:t>– si compila solo in presenza di schemi di finanziamento dettagliati ed espone gli importi per esercizio delle </a:t>
            </a:r>
            <a:r>
              <a:rPr lang="it-IT" sz="1800" dirty="0" err="1" smtClean="0">
                <a:solidFill>
                  <a:schemeClr val="tx1"/>
                </a:solidFill>
              </a:rPr>
              <a:t>macrovoci</a:t>
            </a:r>
            <a:r>
              <a:rPr lang="it-IT" sz="1800" dirty="0" smtClean="0">
                <a:solidFill>
                  <a:schemeClr val="tx1"/>
                </a:solidFill>
              </a:rPr>
              <a:t> di costo e attività opportunamente valorizzati.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marL="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800" b="1" dirty="0" smtClean="0">
                <a:solidFill>
                  <a:srgbClr val="FF0000"/>
                </a:solidFill>
              </a:rPr>
              <a:t>5) </a:t>
            </a:r>
            <a:r>
              <a:rPr lang="it-IT" sz="1800" b="1" dirty="0" smtClean="0">
                <a:solidFill>
                  <a:schemeClr val="tx1"/>
                </a:solidFill>
              </a:rPr>
              <a:t>WP e TASK </a:t>
            </a:r>
            <a:r>
              <a:rPr lang="it-IT" sz="1800" dirty="0" smtClean="0">
                <a:solidFill>
                  <a:schemeClr val="tx1"/>
                </a:solidFill>
              </a:rPr>
              <a:t>– è l’elenco delle attività valorizzate in modo che siano visibili alla contabilità per riaggregare i costi sostenuti secondo le indicazioni fornite dell’ente finanziatore.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87450" y="1341438"/>
            <a:ext cx="7777163" cy="4895850"/>
          </a:xfrm>
        </p:spPr>
        <p:txBody>
          <a:bodyPr>
            <a:noAutofit/>
          </a:bodyPr>
          <a:lstStyle/>
          <a:p>
            <a:pPr marL="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</a:rPr>
              <a:t>Importo progetti ‘’migrati’’ dal 2012</a:t>
            </a:r>
          </a:p>
          <a:p>
            <a:pPr marL="0" algn="ctr" fontAlgn="auto">
              <a:spcAft>
                <a:spcPts val="0"/>
              </a:spcAft>
              <a:buFont typeface="Wingdings 2"/>
              <a:buNone/>
              <a:defRPr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0" fontAlgn="auto">
              <a:spcAft>
                <a:spcPts val="0"/>
              </a:spcAft>
              <a:buFont typeface="Wingdings 2"/>
              <a:buNone/>
              <a:defRPr/>
            </a:pPr>
            <a:endParaRPr lang="it-IT" sz="2400" dirty="0">
              <a:solidFill>
                <a:schemeClr val="tx1"/>
              </a:solidFill>
            </a:endParaRPr>
          </a:p>
          <a:p>
            <a:pPr marL="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</a:rPr>
              <a:t>Economie finalizzate al 31/12/2012 </a:t>
            </a:r>
          </a:p>
          <a:p>
            <a:pPr marL="0" fontAlgn="auto">
              <a:spcAft>
                <a:spcPts val="0"/>
              </a:spcAft>
              <a:buFont typeface="Wingdings 2"/>
              <a:buNone/>
              <a:defRPr/>
            </a:pPr>
            <a:endParaRPr lang="it-IT" sz="2400" dirty="0">
              <a:solidFill>
                <a:schemeClr val="tx1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 smtClean="0">
                <a:solidFill>
                  <a:schemeClr val="tx1"/>
                </a:solidFill>
              </a:rPr>
              <a:t>IMPORTO E DATA INIZIO NON DEVONO ESSERE </a:t>
            </a:r>
            <a:r>
              <a:rPr lang="it-IT" sz="2400" b="1" dirty="0" smtClean="0">
                <a:solidFill>
                  <a:schemeClr val="tx1"/>
                </a:solidFill>
              </a:rPr>
              <a:t>MAI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b="1" dirty="0" smtClean="0">
                <a:solidFill>
                  <a:schemeClr val="tx1"/>
                </a:solidFill>
              </a:rPr>
              <a:t>MODIFICATI</a:t>
            </a:r>
            <a:endParaRPr lang="it-IT" sz="2400" b="1" dirty="0">
              <a:solidFill>
                <a:schemeClr val="tx1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 smtClean="0">
                <a:solidFill>
                  <a:schemeClr val="tx1"/>
                </a:solidFill>
              </a:rPr>
              <a:t>QUALSIASI ULTERIORE TRANCHE O RIMBORSO NON RICONDUCIBILE  A CREDITI APERTI AL 31/12/2012 DEVE ESSERE CONSIDERATA COME </a:t>
            </a:r>
            <a:r>
              <a:rPr lang="it-IT" sz="2400" b="1" dirty="0" smtClean="0">
                <a:solidFill>
                  <a:schemeClr val="tx1"/>
                </a:solidFill>
              </a:rPr>
              <a:t>NUOVO RICAVO </a:t>
            </a:r>
            <a:r>
              <a:rPr lang="it-IT" sz="2400" dirty="0" smtClean="0">
                <a:solidFill>
                  <a:schemeClr val="tx1"/>
                </a:solidFill>
              </a:rPr>
              <a:t>E INSERITA COME </a:t>
            </a:r>
            <a:r>
              <a:rPr lang="it-IT" sz="2400" b="1" dirty="0" smtClean="0">
                <a:solidFill>
                  <a:schemeClr val="tx1"/>
                </a:solidFill>
              </a:rPr>
              <a:t>NUOVO PROGETTO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187450" y="188913"/>
            <a:ext cx="7561263" cy="719137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it-IT" sz="2800" dirty="0">
                <a:solidFill>
                  <a:srgbClr val="0066FF"/>
                </a:solidFill>
              </a:rPr>
              <a:t>SCHEDA ANAGRAFICA PROGETTO (segue)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3384550" y="1773238"/>
            <a:ext cx="431800" cy="79216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2060"/>
              </a:solidFill>
            </a:endParaRPr>
          </a:p>
        </p:txBody>
      </p:sp>
      <p:pic>
        <p:nvPicPr>
          <p:cNvPr id="22532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2349500"/>
            <a:ext cx="11715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38250" y="873125"/>
            <a:ext cx="7305675" cy="58689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it-IT" sz="2800" u="sng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smtClean="0">
                <a:solidFill>
                  <a:srgbClr val="FF0000"/>
                </a:solidFill>
              </a:rPr>
              <a:t>  </a:t>
            </a:r>
            <a:r>
              <a:rPr lang="it-IT" sz="2800" u="sng" dirty="0" smtClean="0">
                <a:solidFill>
                  <a:srgbClr val="FF0000"/>
                </a:solidFill>
              </a:rPr>
              <a:t>TASSONOMIA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it-IT" sz="24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2400" dirty="0" smtClean="0">
                <a:solidFill>
                  <a:schemeClr val="tx1"/>
                </a:solidFill>
              </a:rPr>
              <a:t>Riclassifica gerarchicamente i progetti in:</a:t>
            </a:r>
          </a:p>
          <a:p>
            <a:pPr marL="313182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i="1" dirty="0" smtClean="0">
                <a:solidFill>
                  <a:schemeClr val="tx1"/>
                </a:solidFill>
              </a:rPr>
              <a:t>CLASSI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2400" dirty="0" smtClean="0">
                <a:solidFill>
                  <a:schemeClr val="tx1"/>
                </a:solidFill>
              </a:rPr>
              <a:t>didattica, ricerca, internazionalizzazione, attività commerciale, edilizia, altro</a:t>
            </a:r>
          </a:p>
          <a:p>
            <a:pPr marL="313182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i="1" dirty="0" smtClean="0">
                <a:solidFill>
                  <a:schemeClr val="tx1"/>
                </a:solidFill>
              </a:rPr>
              <a:t>MACROTIPI </a:t>
            </a:r>
            <a:endParaRPr lang="it-IT" sz="2400" i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2400" dirty="0" smtClean="0">
                <a:solidFill>
                  <a:schemeClr val="tx1"/>
                </a:solidFill>
              </a:rPr>
              <a:t>che corrispondono alle voci COAN “bidone” 09xxxx sulle quali vengono previsti i costi dei progetti senza distinguere “a monte” la loro natura</a:t>
            </a:r>
          </a:p>
          <a:p>
            <a:pPr marL="313182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i="1" dirty="0" smtClean="0">
                <a:solidFill>
                  <a:schemeClr val="tx1"/>
                </a:solidFill>
              </a:rPr>
              <a:t>TIPI</a:t>
            </a:r>
          </a:p>
          <a:p>
            <a:pPr marL="313182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marL="313182" indent="-285750" fontAlgn="auto">
              <a:spcAft>
                <a:spcPts val="0"/>
              </a:spcAft>
              <a:buFontTx/>
              <a:buChar char="-"/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800" dirty="0" smtClean="0"/>
              <a:t> 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187450" y="188913"/>
            <a:ext cx="7777163" cy="684212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it-IT" sz="2800" dirty="0">
                <a:solidFill>
                  <a:srgbClr val="0066FF"/>
                </a:solidFill>
              </a:rPr>
              <a:t>SCHEDA ANAGRAFICA PROGETTO (segue)</a:t>
            </a:r>
          </a:p>
        </p:txBody>
      </p:sp>
      <p:pic>
        <p:nvPicPr>
          <p:cNvPr id="23555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874713"/>
            <a:ext cx="1944688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Univers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887</TotalTime>
  <Words>1678</Words>
  <Application>Microsoft Office PowerPoint</Application>
  <PresentationFormat>Presentazione su schermo (4:3)</PresentationFormat>
  <Paragraphs>224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Modello struttura</vt:lpstr>
      </vt:variant>
      <vt:variant>
        <vt:i4>7</vt:i4>
      </vt:variant>
      <vt:variant>
        <vt:lpstr>Titoli diapositive</vt:lpstr>
      </vt:variant>
      <vt:variant>
        <vt:i4>24</vt:i4>
      </vt:variant>
    </vt:vector>
  </HeadingPairs>
  <TitlesOfParts>
    <vt:vector size="37" baseType="lpstr">
      <vt:lpstr>Gill Sans MT</vt:lpstr>
      <vt:lpstr>Arial</vt:lpstr>
      <vt:lpstr>Wingdings 2</vt:lpstr>
      <vt:lpstr>Verdana</vt:lpstr>
      <vt:lpstr>Calibri</vt:lpstr>
      <vt:lpstr>Wingdings</vt:lpstr>
      <vt:lpstr>Solstizio</vt:lpstr>
      <vt:lpstr>Solstizio</vt:lpstr>
      <vt:lpstr>Solstizio</vt:lpstr>
      <vt:lpstr>Solstizio</vt:lpstr>
      <vt:lpstr>Solstizio</vt:lpstr>
      <vt:lpstr>Solstizio</vt:lpstr>
      <vt:lpstr>Solstizio</vt:lpstr>
      <vt:lpstr>Diapositiva 1</vt:lpstr>
      <vt:lpstr>   AGENDA</vt:lpstr>
      <vt:lpstr>PREMESSA</vt:lpstr>
      <vt:lpstr>DEFINIZIONE PROGETTO IN UGOV</vt:lpstr>
      <vt:lpstr>SCHEDA ANAGRAFICA PROGETTO</vt:lpstr>
      <vt:lpstr>SCHEDA ANAGRAFICA PROGETTO (segue)</vt:lpstr>
      <vt:lpstr>SCHEDA ANAGRAFICA PROGETTO (segue)</vt:lpstr>
      <vt:lpstr>Diapositiva 8</vt:lpstr>
      <vt:lpstr>Diapositiva 9</vt:lpstr>
      <vt:lpstr>Diapositiva 10</vt:lpstr>
      <vt:lpstr>            REGISTRAZIONE RICAVI</vt:lpstr>
      <vt:lpstr>REGISTRAZIONE RICAVI (punto 4)</vt:lpstr>
      <vt:lpstr>RIEPILOGO</vt:lpstr>
      <vt:lpstr>   VARIAZIONI DI BUDGET (punto 5) </vt:lpstr>
      <vt:lpstr> VARIAZIONI DI BUDGET (segue punto 5) </vt:lpstr>
      <vt:lpstr> VARIAZIONI DI BUDGET (segue punto 5) </vt:lpstr>
      <vt:lpstr>VARIAZIONI DI BUDGET (segue punto 5) </vt:lpstr>
      <vt:lpstr>TRASFERIMENTI INTERNI</vt:lpstr>
      <vt:lpstr>    TRASFERIMENTI INTERNI (segue)</vt:lpstr>
      <vt:lpstr>        MOVIMENTAZIONI INTERNE</vt:lpstr>
      <vt:lpstr>    MOVIMENTAZIONI INTERNE (segue)</vt:lpstr>
      <vt:lpstr>      MOVIMENTAZIONI INTERNE (segue)</vt:lpstr>
      <vt:lpstr>COAN ANTICIPATA E COAN NORMALE</vt:lpstr>
      <vt:lpstr>         Abbiamo finito…arrivederci!!!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ITER RICAVI</dc:title>
  <cp:lastModifiedBy>Universita di Pisa</cp:lastModifiedBy>
  <cp:revision>497</cp:revision>
  <dcterms:modified xsi:type="dcterms:W3CDTF">2014-05-21T15:44:26Z</dcterms:modified>
</cp:coreProperties>
</file>