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31200" autoAdjust="0"/>
  </p:normalViewPr>
  <p:slideViewPr>
    <p:cSldViewPr>
      <p:cViewPr>
        <p:scale>
          <a:sx n="130" d="100"/>
          <a:sy n="130" d="100"/>
        </p:scale>
        <p:origin x="-23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E40E62-9BB5-476B-B375-65ACC09C1407}" type="doc">
      <dgm:prSet loTypeId="urn:microsoft.com/office/officeart/2005/8/layout/hProcess9" loCatId="process" qsTypeId="urn:microsoft.com/office/officeart/2005/8/quickstyle/simple1#1" qsCatId="simple" csTypeId="urn:microsoft.com/office/officeart/2005/8/colors/accent1_2#1" csCatId="accent1"/>
      <dgm:spPr/>
      <dgm:t>
        <a:bodyPr/>
        <a:lstStyle/>
        <a:p>
          <a:endParaRPr lang="it-IT"/>
        </a:p>
      </dgm:t>
    </dgm:pt>
    <dgm:pt modelId="{A233E432-4B58-4093-A3BD-B9B741C91652}">
      <dgm:prSet/>
      <dgm:spPr/>
      <dgm:t>
        <a:bodyPr/>
        <a:lstStyle/>
        <a:p>
          <a:pPr rtl="0"/>
          <a:r>
            <a:rPr lang="it-IT" smtClean="0"/>
            <a:t>In UGOV il calcolo del bonus è:</a:t>
          </a:r>
          <a:endParaRPr lang="it-IT"/>
        </a:p>
      </dgm:t>
    </dgm:pt>
    <dgm:pt modelId="{BB735D70-9FA2-47FB-86EA-D324E6F045E1}" type="parTrans" cxnId="{48E9B93F-1C0F-493C-AC8B-1170FC1AD679}">
      <dgm:prSet/>
      <dgm:spPr/>
      <dgm:t>
        <a:bodyPr/>
        <a:lstStyle/>
        <a:p>
          <a:endParaRPr lang="it-IT"/>
        </a:p>
      </dgm:t>
    </dgm:pt>
    <dgm:pt modelId="{EBF76CEF-A4B4-4645-BE4E-1DB5F020587F}" type="sibTrans" cxnId="{48E9B93F-1C0F-493C-AC8B-1170FC1AD679}">
      <dgm:prSet/>
      <dgm:spPr/>
      <dgm:t>
        <a:bodyPr/>
        <a:lstStyle/>
        <a:p>
          <a:endParaRPr lang="it-IT"/>
        </a:p>
      </dgm:t>
    </dgm:pt>
    <dgm:pt modelId="{1448CC76-29F8-4252-BC1B-61A36F636DB1}">
      <dgm:prSet/>
      <dgm:spPr/>
      <dgm:t>
        <a:bodyPr/>
        <a:lstStyle/>
        <a:p>
          <a:pPr rtl="0"/>
          <a:r>
            <a:rPr lang="it-IT" b="1" dirty="0" smtClean="0"/>
            <a:t>(640/365*gg di lavoro nell’anno)/gg di applicazione *gg del mese</a:t>
          </a:r>
          <a:endParaRPr lang="it-IT" dirty="0"/>
        </a:p>
      </dgm:t>
    </dgm:pt>
    <dgm:pt modelId="{581CDD0E-8698-46CD-A138-816D7A2A1A9A}" type="parTrans" cxnId="{6F676025-C0F6-4138-A941-B99B2C14EAFA}">
      <dgm:prSet/>
      <dgm:spPr/>
      <dgm:t>
        <a:bodyPr/>
        <a:lstStyle/>
        <a:p>
          <a:endParaRPr lang="it-IT"/>
        </a:p>
      </dgm:t>
    </dgm:pt>
    <dgm:pt modelId="{556F1D85-33D3-470F-AED0-BB35982C74BC}" type="sibTrans" cxnId="{6F676025-C0F6-4138-A941-B99B2C14EAFA}">
      <dgm:prSet/>
      <dgm:spPr/>
      <dgm:t>
        <a:bodyPr/>
        <a:lstStyle/>
        <a:p>
          <a:endParaRPr lang="it-IT"/>
        </a:p>
      </dgm:t>
    </dgm:pt>
    <dgm:pt modelId="{E1452A30-3244-470C-A29B-CEF957BBE3BF}" type="pres">
      <dgm:prSet presAssocID="{EEE40E62-9BB5-476B-B375-65ACC09C1407}" presName="CompostProcess" presStyleCnt="0">
        <dgm:presLayoutVars>
          <dgm:dir/>
          <dgm:resizeHandles val="exact"/>
        </dgm:presLayoutVars>
      </dgm:prSet>
      <dgm:spPr/>
      <dgm:t>
        <a:bodyPr/>
        <a:lstStyle/>
        <a:p>
          <a:endParaRPr lang="it-IT"/>
        </a:p>
      </dgm:t>
    </dgm:pt>
    <dgm:pt modelId="{AD8001E4-251A-4F02-BE52-43D7F505A657}" type="pres">
      <dgm:prSet presAssocID="{EEE40E62-9BB5-476B-B375-65ACC09C1407}" presName="arrow" presStyleLbl="bgShp" presStyleIdx="0" presStyleCnt="1"/>
      <dgm:spPr/>
    </dgm:pt>
    <dgm:pt modelId="{EC097C22-943C-4DD5-8002-A33273434266}" type="pres">
      <dgm:prSet presAssocID="{EEE40E62-9BB5-476B-B375-65ACC09C1407}" presName="linearProcess" presStyleCnt="0"/>
      <dgm:spPr/>
    </dgm:pt>
    <dgm:pt modelId="{9246EAD5-BE1B-44B1-BE5C-707D6D4C37A7}" type="pres">
      <dgm:prSet presAssocID="{A233E432-4B58-4093-A3BD-B9B741C91652}" presName="textNode" presStyleLbl="node1" presStyleIdx="0" presStyleCnt="2">
        <dgm:presLayoutVars>
          <dgm:bulletEnabled val="1"/>
        </dgm:presLayoutVars>
      </dgm:prSet>
      <dgm:spPr/>
      <dgm:t>
        <a:bodyPr/>
        <a:lstStyle/>
        <a:p>
          <a:endParaRPr lang="it-IT"/>
        </a:p>
      </dgm:t>
    </dgm:pt>
    <dgm:pt modelId="{B4844EA9-5C00-4FC4-B593-E8A605A6F710}" type="pres">
      <dgm:prSet presAssocID="{EBF76CEF-A4B4-4645-BE4E-1DB5F020587F}" presName="sibTrans" presStyleCnt="0"/>
      <dgm:spPr/>
    </dgm:pt>
    <dgm:pt modelId="{057F4B98-9BBA-408A-BA6B-58C59FADD8C7}" type="pres">
      <dgm:prSet presAssocID="{1448CC76-29F8-4252-BC1B-61A36F636DB1}" presName="textNode" presStyleLbl="node1" presStyleIdx="1" presStyleCnt="2">
        <dgm:presLayoutVars>
          <dgm:bulletEnabled val="1"/>
        </dgm:presLayoutVars>
      </dgm:prSet>
      <dgm:spPr/>
      <dgm:t>
        <a:bodyPr/>
        <a:lstStyle/>
        <a:p>
          <a:endParaRPr lang="it-IT"/>
        </a:p>
      </dgm:t>
    </dgm:pt>
  </dgm:ptLst>
  <dgm:cxnLst>
    <dgm:cxn modelId="{8A33A9A2-5769-41E1-AE92-EB0F3852484C}" type="presOf" srcId="{EEE40E62-9BB5-476B-B375-65ACC09C1407}" destId="{E1452A30-3244-470C-A29B-CEF957BBE3BF}" srcOrd="0" destOrd="0" presId="urn:microsoft.com/office/officeart/2005/8/layout/hProcess9"/>
    <dgm:cxn modelId="{35DDE0BB-835E-47A7-B462-B2D4918A33A7}" type="presOf" srcId="{A233E432-4B58-4093-A3BD-B9B741C91652}" destId="{9246EAD5-BE1B-44B1-BE5C-707D6D4C37A7}" srcOrd="0" destOrd="0" presId="urn:microsoft.com/office/officeart/2005/8/layout/hProcess9"/>
    <dgm:cxn modelId="{9B33D703-F2D5-4BF3-98DE-7F3DA1ABF657}" type="presOf" srcId="{1448CC76-29F8-4252-BC1B-61A36F636DB1}" destId="{057F4B98-9BBA-408A-BA6B-58C59FADD8C7}" srcOrd="0" destOrd="0" presId="urn:microsoft.com/office/officeart/2005/8/layout/hProcess9"/>
    <dgm:cxn modelId="{48E9B93F-1C0F-493C-AC8B-1170FC1AD679}" srcId="{EEE40E62-9BB5-476B-B375-65ACC09C1407}" destId="{A233E432-4B58-4093-A3BD-B9B741C91652}" srcOrd="0" destOrd="0" parTransId="{BB735D70-9FA2-47FB-86EA-D324E6F045E1}" sibTransId="{EBF76CEF-A4B4-4645-BE4E-1DB5F020587F}"/>
    <dgm:cxn modelId="{6F676025-C0F6-4138-A941-B99B2C14EAFA}" srcId="{EEE40E62-9BB5-476B-B375-65ACC09C1407}" destId="{1448CC76-29F8-4252-BC1B-61A36F636DB1}" srcOrd="1" destOrd="0" parTransId="{581CDD0E-8698-46CD-A138-816D7A2A1A9A}" sibTransId="{556F1D85-33D3-470F-AED0-BB35982C74BC}"/>
    <dgm:cxn modelId="{346A7035-11A4-4E3F-BF9D-3F1769F0DC27}" type="presParOf" srcId="{E1452A30-3244-470C-A29B-CEF957BBE3BF}" destId="{AD8001E4-251A-4F02-BE52-43D7F505A657}" srcOrd="0" destOrd="0" presId="urn:microsoft.com/office/officeart/2005/8/layout/hProcess9"/>
    <dgm:cxn modelId="{A6F598DB-E75A-4C70-859A-7D4A16FE6EC3}" type="presParOf" srcId="{E1452A30-3244-470C-A29B-CEF957BBE3BF}" destId="{EC097C22-943C-4DD5-8002-A33273434266}" srcOrd="1" destOrd="0" presId="urn:microsoft.com/office/officeart/2005/8/layout/hProcess9"/>
    <dgm:cxn modelId="{FBC18966-3455-47C9-850A-1B8B8E993FB3}" type="presParOf" srcId="{EC097C22-943C-4DD5-8002-A33273434266}" destId="{9246EAD5-BE1B-44B1-BE5C-707D6D4C37A7}" srcOrd="0" destOrd="0" presId="urn:microsoft.com/office/officeart/2005/8/layout/hProcess9"/>
    <dgm:cxn modelId="{EF457512-9440-484F-B8E3-08D3C41B8386}" type="presParOf" srcId="{EC097C22-943C-4DD5-8002-A33273434266}" destId="{B4844EA9-5C00-4FC4-B593-E8A605A6F710}" srcOrd="1" destOrd="0" presId="urn:microsoft.com/office/officeart/2005/8/layout/hProcess9"/>
    <dgm:cxn modelId="{C1C21B99-78C0-4835-9607-A4A343107EFB}" type="presParOf" srcId="{EC097C22-943C-4DD5-8002-A33273434266}" destId="{057F4B98-9BBA-408A-BA6B-58C59FADD8C7}" srcOrd="2" destOrd="0" presId="urn:microsoft.com/office/officeart/2005/8/layout/hProcess9"/>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10F7D1DB-D856-4D48-B150-7443AC2742CF}" type="datetimeFigureOut">
              <a:rPr lang="it-IT"/>
              <a:pPr>
                <a:defRPr/>
              </a:pPr>
              <a:t>12/06/2014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2AA43E3-B5B3-4E52-9296-F4B1E21630DB}"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9128183-0580-41FD-8BE7-6CA343CD97A1}" type="datetimeFigureOut">
              <a:rPr lang="it-IT"/>
              <a:pPr>
                <a:defRPr/>
              </a:pPr>
              <a:t>12/06/2014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B5D6789-7259-4088-85DC-59D811C8B5C9}"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8BC1143-F392-48BE-B847-A245689C5BCC}" type="datetimeFigureOut">
              <a:rPr lang="it-IT"/>
              <a:pPr>
                <a:defRPr/>
              </a:pPr>
              <a:t>12/06/2014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4EBEB03-AA2F-4D32-B466-B71936C71B43}"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6A2E1F9-727D-434F-BF5B-713393412A79}" type="datetimeFigureOut">
              <a:rPr lang="it-IT"/>
              <a:pPr>
                <a:defRPr/>
              </a:pPr>
              <a:t>12/06/2014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9DD1DD9-9041-4CD6-B658-6FD1E42CBB51}"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59527131-B872-4CA6-A290-7C3FD92DA177}" type="datetimeFigureOut">
              <a:rPr lang="it-IT"/>
              <a:pPr>
                <a:defRPr/>
              </a:pPr>
              <a:t>12/06/2014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D5A40F3-FAF5-46AB-9C48-2B01E04D18FB}"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8276A9D7-8119-431D-951E-F9A990B93599}" type="datetimeFigureOut">
              <a:rPr lang="it-IT"/>
              <a:pPr>
                <a:defRPr/>
              </a:pPr>
              <a:t>12/06/2014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FEEBC37-EBA7-4563-94EC-C80765076F62}"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92F0D5F5-D745-4CB6-956A-B4BA57CA352E}" type="datetimeFigureOut">
              <a:rPr lang="it-IT"/>
              <a:pPr>
                <a:defRPr/>
              </a:pPr>
              <a:t>12/06/2014</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D986C6D8-A03A-4462-9A95-B3CF8FE187D9}"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76AF2B91-A881-4B27-A16C-61437A3C7EB4}" type="datetimeFigureOut">
              <a:rPr lang="it-IT"/>
              <a:pPr>
                <a:defRPr/>
              </a:pPr>
              <a:t>12/06/2014</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BB12FE2D-8BD9-4B69-9BB7-C08CF887F2BF}"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353C0406-305F-4950-BEC7-AC408CD6CFB2}" type="datetimeFigureOut">
              <a:rPr lang="it-IT"/>
              <a:pPr>
                <a:defRPr/>
              </a:pPr>
              <a:t>12/06/2014</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9911171B-6B1D-4158-9226-3A7A6FD64D89}"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8868F8E8-A2C6-4963-B737-B1A3C597F82B}" type="datetimeFigureOut">
              <a:rPr lang="it-IT"/>
              <a:pPr>
                <a:defRPr/>
              </a:pPr>
              <a:t>12/06/2014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3475480-963F-427C-B365-3B7A0CFC53D2}"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B59664E3-5817-4522-8902-C7D02DA16ADB}" type="datetimeFigureOut">
              <a:rPr lang="it-IT"/>
              <a:pPr>
                <a:defRPr/>
              </a:pPr>
              <a:t>12/06/2014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B52F2E1-7247-4721-A438-A2E736F89317}"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27844812-027C-47E5-A481-48CC29614800}" type="datetimeFigureOut">
              <a:rPr lang="it-IT"/>
              <a:pPr>
                <a:defRPr/>
              </a:pPr>
              <a:t>12/06/2014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57D6C7F-E97E-4B55-96D8-8A4ED1576EDD}"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olo 1"/>
          <p:cNvSpPr>
            <a:spLocks noGrp="1"/>
          </p:cNvSpPr>
          <p:nvPr>
            <p:ph type="ctrTitle"/>
          </p:nvPr>
        </p:nvSpPr>
        <p:spPr/>
        <p:txBody>
          <a:bodyPr/>
          <a:lstStyle/>
          <a:p>
            <a:r>
              <a:rPr lang="it-IT" smtClean="0"/>
              <a:t>Il decreto 66/2014 – Bonus Renzi – aspetti applicativi in UGOV</a:t>
            </a:r>
          </a:p>
        </p:txBody>
      </p:sp>
      <p:sp>
        <p:nvSpPr>
          <p:cNvPr id="3" name="Sottotitolo 2"/>
          <p:cNvSpPr>
            <a:spLocks noGrp="1"/>
          </p:cNvSpPr>
          <p:nvPr>
            <p:ph type="subTitle" idx="1"/>
          </p:nvPr>
        </p:nvSpPr>
        <p:spPr/>
        <p:txBody>
          <a:bodyPr rtlCol="0">
            <a:normAutofit/>
          </a:bodyPr>
          <a:lstStyle/>
          <a:p>
            <a:pPr fontAlgn="auto">
              <a:spcAft>
                <a:spcPts val="0"/>
              </a:spcAft>
              <a:buFont typeface="Arial" pitchFamily="34" charset="0"/>
              <a:buNone/>
              <a:defRPr/>
            </a:pPr>
            <a:r>
              <a:rPr lang="it-IT" dirty="0" smtClean="0"/>
              <a:t>Pisa,11 giugno 2014</a:t>
            </a:r>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Immagine 3" descr="U-GOV - Windows Internet Explorer"/>
          <p:cNvPicPr>
            <a:picLocks noChangeAspect="1"/>
          </p:cNvPicPr>
          <p:nvPr/>
        </p:nvPicPr>
        <p:blipFill>
          <a:blip r:embed="rId2"/>
          <a:srcRect/>
          <a:stretch>
            <a:fillRect/>
          </a:stretch>
        </p:blipFill>
        <p:spPr bwMode="auto">
          <a:xfrm>
            <a:off x="0" y="935038"/>
            <a:ext cx="9144000" cy="498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Immagine 1" descr="U-GOV - Windows Internet Explorer"/>
          <p:cNvPicPr>
            <a:picLocks noChangeAspect="1"/>
          </p:cNvPicPr>
          <p:nvPr/>
        </p:nvPicPr>
        <p:blipFill>
          <a:blip r:embed="rId2"/>
          <a:srcRect/>
          <a:stretch>
            <a:fillRect/>
          </a:stretch>
        </p:blipFill>
        <p:spPr bwMode="auto">
          <a:xfrm>
            <a:off x="0" y="935038"/>
            <a:ext cx="9144000" cy="498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Immagine 1" descr="U-GOV - Windows Internet Explorer"/>
          <p:cNvPicPr>
            <a:picLocks noChangeAspect="1"/>
          </p:cNvPicPr>
          <p:nvPr/>
        </p:nvPicPr>
        <p:blipFill>
          <a:blip r:embed="rId2"/>
          <a:srcRect/>
          <a:stretch>
            <a:fillRect/>
          </a:stretch>
        </p:blipFill>
        <p:spPr bwMode="auto">
          <a:xfrm>
            <a:off x="0" y="935038"/>
            <a:ext cx="9144000" cy="498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Immagine 1" descr="U-GOV - Windows Internet Explorer"/>
          <p:cNvPicPr>
            <a:picLocks noChangeAspect="1"/>
          </p:cNvPicPr>
          <p:nvPr/>
        </p:nvPicPr>
        <p:blipFill>
          <a:blip r:embed="rId2"/>
          <a:srcRect/>
          <a:stretch>
            <a:fillRect/>
          </a:stretch>
        </p:blipFill>
        <p:spPr bwMode="auto">
          <a:xfrm>
            <a:off x="0" y="935038"/>
            <a:ext cx="9144000" cy="498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olo 1"/>
          <p:cNvSpPr>
            <a:spLocks noGrp="1"/>
          </p:cNvSpPr>
          <p:nvPr>
            <p:ph type="title"/>
          </p:nvPr>
        </p:nvSpPr>
        <p:spPr/>
        <p:txBody>
          <a:bodyPr/>
          <a:lstStyle/>
          <a:p>
            <a:r>
              <a:rPr lang="it-IT" sz="1800" b="1" smtClean="0"/>
              <a:t>Proposta operativa</a:t>
            </a:r>
          </a:p>
        </p:txBody>
      </p:sp>
      <p:sp>
        <p:nvSpPr>
          <p:cNvPr id="3" name="Segnaposto contenuto 2"/>
          <p:cNvSpPr>
            <a:spLocks noGrp="1"/>
          </p:cNvSpPr>
          <p:nvPr>
            <p:ph idx="1"/>
          </p:nvPr>
        </p:nvSpPr>
        <p:spPr>
          <a:xfrm>
            <a:off x="457200" y="1052513"/>
            <a:ext cx="8229600" cy="5073650"/>
          </a:xfrm>
        </p:spPr>
        <p:txBody>
          <a:bodyPr rtlCol="0">
            <a:normAutofit lnSpcReduction="10000"/>
          </a:bodyPr>
          <a:lstStyle/>
          <a:p>
            <a:pPr algn="just" fontAlgn="auto">
              <a:spcAft>
                <a:spcPts val="0"/>
              </a:spcAft>
              <a:buFont typeface="Wingdings" pitchFamily="2" charset="2"/>
              <a:buChar char="q"/>
              <a:defRPr/>
            </a:pPr>
            <a:r>
              <a:rPr lang="it-IT" sz="1800" dirty="0" smtClean="0"/>
              <a:t>Attraverso una modifica dell’Allegato «B» - che vi proponiamo nella slide finale -  facciamo dichiarare al borsista/percipiente che preveda di </a:t>
            </a:r>
            <a:r>
              <a:rPr lang="it-IT" sz="1800" b="1" dirty="0" smtClean="0"/>
              <a:t>non</a:t>
            </a:r>
            <a:r>
              <a:rPr lang="it-IT" sz="1800" dirty="0" smtClean="0"/>
              <a:t> sforare nell’anno gli 8.145,33 euro di voler usufruire della detrazione minima e quindi di non realizzare le condizioni per l’attribuzione del bonus e di conseguenza ci chiede di non applicarlo.</a:t>
            </a:r>
          </a:p>
          <a:p>
            <a:pPr algn="just" fontAlgn="auto">
              <a:spcAft>
                <a:spcPts val="0"/>
              </a:spcAft>
              <a:buFont typeface="Wingdings" pitchFamily="2" charset="2"/>
              <a:buChar char="q"/>
              <a:defRPr/>
            </a:pPr>
            <a:r>
              <a:rPr lang="it-IT" sz="1800" dirty="0" smtClean="0"/>
              <a:t>Una volta firmato l’allegato «B» inserite la relativa richiesta in help desk e l’Unità Fiscale della Direzione Finanza, Fiscale e Stipendi provveda all’inserimento nella scheda dati fiscali e previdenziali dell’apposita voce 14175 – Inibizione Bonus IRPEF DL 66/2014. L’informazione è visibile nella </a:t>
            </a:r>
            <a:r>
              <a:rPr lang="it-IT" sz="1800" dirty="0" err="1" smtClean="0"/>
              <a:t>Tab</a:t>
            </a:r>
            <a:r>
              <a:rPr lang="it-IT" sz="1800" dirty="0" smtClean="0"/>
              <a:t> «Trattamento economico del compenso» mentre nelle Voci calcolate non compare non comparendo il Bonus e quindi avendo realizzato la condizione voluta</a:t>
            </a:r>
          </a:p>
          <a:p>
            <a:pPr algn="just" fontAlgn="auto">
              <a:spcAft>
                <a:spcPts val="0"/>
              </a:spcAft>
              <a:buFont typeface="Wingdings" pitchFamily="2" charset="2"/>
              <a:buChar char="q"/>
              <a:defRPr/>
            </a:pPr>
            <a:r>
              <a:rPr lang="it-IT" sz="1800" dirty="0" smtClean="0"/>
              <a:t>ATTENZIONE: EVENTUALI ALTRE EROGAZIONI DI EMOLUMENTI IMPONIBILI CHE GENERANO BONUS (AD.ES. UN’ ALTRA BORSA) DEVONO ESSERE IMMEDIATAMENTE VALUTATI PER LA VERIFICA DEL SUPERAMENTO DELLA SOGLIA MINIMA IN MODO DA RIATTIVARE LA CORRESPONSIONE DEL BONUS.</a:t>
            </a:r>
          </a:p>
          <a:p>
            <a:pPr algn="just" fontAlgn="auto">
              <a:spcAft>
                <a:spcPts val="0"/>
              </a:spcAft>
              <a:buFont typeface="Wingdings" pitchFamily="2" charset="2"/>
              <a:buChar char="q"/>
              <a:defRPr/>
            </a:pPr>
            <a:r>
              <a:rPr lang="it-IT" sz="1800" dirty="0" smtClean="0"/>
              <a:t>Dopo che si sia valutato che il bonus, inizialmente inibito, deve invece essere </a:t>
            </a:r>
            <a:r>
              <a:rPr lang="it-IT" sz="1800" dirty="0" err="1" smtClean="0"/>
              <a:t>riattribuito</a:t>
            </a:r>
            <a:r>
              <a:rPr lang="it-IT" sz="1800" dirty="0" smtClean="0"/>
              <a:t> occorre immediatamente un help desk all’Unità Fiscale della Direzione Finanza, Fiscale e Stipendi che procederà alla </a:t>
            </a:r>
            <a:r>
              <a:rPr lang="it-IT" sz="1800" dirty="0" err="1" smtClean="0"/>
              <a:t>riattribuzione</a:t>
            </a:r>
            <a:r>
              <a:rPr lang="it-IT" sz="1800" dirty="0" smtClean="0"/>
              <a:t>.</a:t>
            </a:r>
          </a:p>
          <a:p>
            <a:pPr fontAlgn="auto">
              <a:spcAft>
                <a:spcPts val="0"/>
              </a:spcAft>
              <a:buFont typeface="Arial" pitchFamily="34" charset="0"/>
              <a:buChar char="•"/>
              <a:defRPr/>
            </a:pPr>
            <a:endParaRPr lang="it-IT"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olo 1"/>
          <p:cNvSpPr>
            <a:spLocks noGrp="1"/>
          </p:cNvSpPr>
          <p:nvPr>
            <p:ph type="title"/>
          </p:nvPr>
        </p:nvSpPr>
        <p:spPr>
          <a:xfrm>
            <a:off x="457200" y="274638"/>
            <a:ext cx="8229600" cy="706437"/>
          </a:xfrm>
        </p:spPr>
        <p:txBody>
          <a:bodyPr/>
          <a:lstStyle/>
          <a:p>
            <a:r>
              <a:rPr lang="it-IT" sz="1800" b="1" smtClean="0"/>
              <a:t>La proposta è coerente con la prassi dell’ Agenzia delle Entrate </a:t>
            </a:r>
          </a:p>
        </p:txBody>
      </p:sp>
      <p:sp>
        <p:nvSpPr>
          <p:cNvPr id="27650" name="Segnaposto contenuto 2"/>
          <p:cNvSpPr>
            <a:spLocks noGrp="1"/>
          </p:cNvSpPr>
          <p:nvPr>
            <p:ph idx="1"/>
          </p:nvPr>
        </p:nvSpPr>
        <p:spPr>
          <a:xfrm>
            <a:off x="457200" y="1052513"/>
            <a:ext cx="8229600" cy="5073650"/>
          </a:xfrm>
        </p:spPr>
        <p:txBody>
          <a:bodyPr/>
          <a:lstStyle/>
          <a:p>
            <a:r>
              <a:rPr lang="it-IT" sz="1800" smtClean="0"/>
              <a:t>Circolare 9 del 14 Maggio 2014:</a:t>
            </a:r>
          </a:p>
          <a:p>
            <a:endParaRPr lang="it-IT" sz="1800" smtClean="0"/>
          </a:p>
          <a:p>
            <a:endParaRPr lang="it-IT" sz="1800" smtClean="0"/>
          </a:p>
          <a:p>
            <a:endParaRPr lang="it-IT" sz="1800" smtClean="0"/>
          </a:p>
          <a:p>
            <a:pPr algn="just"/>
            <a:r>
              <a:rPr lang="it-IT" sz="1800" b="1" i="1" smtClean="0"/>
              <a:t>«Si precisa, che se le variazioni di retribuzione, in aumento o in diminuzione, comportano la maturazione a favore del lavoratore/percipiente del diritto al credito, in precedenza non spettante, il sostituto deve riconoscere il credito in via automatica a partire dal primo periodo di paga utile o, in mancanza, in sede di conguaglio di fine anno o di fine rapporto»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olo 2"/>
          <p:cNvSpPr>
            <a:spLocks noGrp="1"/>
          </p:cNvSpPr>
          <p:nvPr>
            <p:ph type="title"/>
          </p:nvPr>
        </p:nvSpPr>
        <p:spPr>
          <a:xfrm>
            <a:off x="468313" y="260350"/>
            <a:ext cx="8229600" cy="1143000"/>
          </a:xfrm>
        </p:spPr>
        <p:txBody>
          <a:bodyPr/>
          <a:lstStyle/>
          <a:p>
            <a:r>
              <a:rPr lang="it-IT" sz="2000" b="1" smtClean="0">
                <a:solidFill>
                  <a:srgbClr val="FF0000"/>
                </a:solidFill>
              </a:rPr>
              <a:t>ATTENZIONE: OCCORRE FAR BARRARE TUTTE E TRE LE CASELLE RELATIVE AI RAPPORTI INFERIORI ALL’ANNO SE IL BORSISTA RITIENE DI NON SUPERARE NELL’ANNUALITA’ IL REDDITO DI 8.145,33 EURO</a:t>
            </a:r>
          </a:p>
        </p:txBody>
      </p:sp>
      <p:pic>
        <p:nvPicPr>
          <p:cNvPr id="28674" name="Segnaposto contenuto 4" descr="allegato B dichiaraz  borsisti Allegato B (2) - Microsoft Word"/>
          <p:cNvPicPr>
            <a:picLocks noGrp="1" noChangeAspect="1"/>
          </p:cNvPicPr>
          <p:nvPr>
            <p:ph idx="1"/>
          </p:nvPr>
        </p:nvPicPr>
        <p:blipFill>
          <a:blip r:embed="rId2"/>
          <a:srcRect/>
          <a:stretch>
            <a:fillRect/>
          </a:stretch>
        </p:blipFill>
        <p:spPr>
          <a:xfrm>
            <a:off x="457200" y="1619250"/>
            <a:ext cx="8229600" cy="44878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900"/>
          </a:xfrm>
        </p:spPr>
        <p:txBody>
          <a:bodyPr rtlCol="0">
            <a:normAutofit fontScale="90000"/>
          </a:bodyPr>
          <a:lstStyle/>
          <a:p>
            <a:pPr fontAlgn="auto">
              <a:spcAft>
                <a:spcPts val="0"/>
              </a:spcAft>
              <a:defRPr/>
            </a:pPr>
            <a:r>
              <a:rPr lang="it-IT" sz="2800" b="1" dirty="0" smtClean="0"/>
              <a:t>Il bonus del DL 66/2014 (importo annuo del bonus 640 euro)</a:t>
            </a:r>
            <a:endParaRPr lang="it-IT" sz="2800" b="1" dirty="0"/>
          </a:p>
        </p:txBody>
      </p:sp>
      <p:sp>
        <p:nvSpPr>
          <p:cNvPr id="14338" name="Segnaposto contenuto 2"/>
          <p:cNvSpPr>
            <a:spLocks noGrp="1"/>
          </p:cNvSpPr>
          <p:nvPr>
            <p:ph idx="1"/>
          </p:nvPr>
        </p:nvSpPr>
        <p:spPr>
          <a:xfrm>
            <a:off x="457200" y="981075"/>
            <a:ext cx="8229600" cy="5145088"/>
          </a:xfrm>
        </p:spPr>
        <p:txBody>
          <a:bodyPr/>
          <a:lstStyle/>
          <a:p>
            <a:r>
              <a:rPr lang="it-IT" sz="1400" smtClean="0"/>
              <a:t>Il bonus cosidetto «Renzi» si applica distinguendo i «requisiti di teorica applicabilita’» ed i «criteri di effettiva commisurazione».</a:t>
            </a:r>
          </a:p>
          <a:p>
            <a:endParaRPr lang="it-IT" sz="1400" smtClean="0"/>
          </a:p>
          <a:p>
            <a:endParaRPr lang="it-IT" sz="1400" smtClean="0"/>
          </a:p>
          <a:p>
            <a:endParaRPr lang="it-IT" sz="1400" smtClean="0"/>
          </a:p>
        </p:txBody>
      </p:sp>
      <p:graphicFrame>
        <p:nvGraphicFramePr>
          <p:cNvPr id="4" name="Tabella 3"/>
          <p:cNvGraphicFramePr>
            <a:graphicFrameLocks noGrp="1"/>
          </p:cNvGraphicFramePr>
          <p:nvPr/>
        </p:nvGraphicFramePr>
        <p:xfrm>
          <a:off x="468313" y="1484313"/>
          <a:ext cx="7991475" cy="5395912"/>
        </p:xfrm>
        <a:graphic>
          <a:graphicData uri="http://schemas.openxmlformats.org/drawingml/2006/table">
            <a:tbl>
              <a:tblPr firstRow="1" bandRow="1">
                <a:tableStyleId>{5C22544A-7EE6-4342-B048-85BDC9FD1C3A}</a:tableStyleId>
              </a:tblPr>
              <a:tblGrid>
                <a:gridCol w="3965417"/>
                <a:gridCol w="4027471"/>
              </a:tblGrid>
              <a:tr h="331856">
                <a:tc>
                  <a:txBody>
                    <a:bodyPr/>
                    <a:lstStyle/>
                    <a:p>
                      <a:pPr algn="ctr"/>
                      <a:r>
                        <a:rPr lang="it-IT" sz="1200" dirty="0" smtClean="0"/>
                        <a:t>Requisiti di teorica applicabilità</a:t>
                      </a:r>
                      <a:endParaRPr lang="it-IT" sz="1200" dirty="0"/>
                    </a:p>
                  </a:txBody>
                  <a:tcPr/>
                </a:tc>
                <a:tc>
                  <a:txBody>
                    <a:bodyPr/>
                    <a:lstStyle/>
                    <a:p>
                      <a:pPr algn="ctr"/>
                      <a:r>
                        <a:rPr lang="it-IT" sz="1200" dirty="0" smtClean="0"/>
                        <a:t>Criteri di effettiva  commisurazione</a:t>
                      </a:r>
                      <a:endParaRPr lang="it-IT" sz="1200" dirty="0"/>
                    </a:p>
                  </a:txBody>
                  <a:tcPr/>
                </a:tc>
              </a:tr>
              <a:tr h="4276655">
                <a:tc>
                  <a:txBody>
                    <a:bodyPr/>
                    <a:lstStyle/>
                    <a:p>
                      <a:pPr marL="285750" indent="-285750" algn="just">
                        <a:buFont typeface="Wingdings" pitchFamily="2" charset="2"/>
                        <a:buChar char="q"/>
                      </a:pPr>
                      <a:r>
                        <a:rPr lang="it-IT" sz="1400" dirty="0" smtClean="0"/>
                        <a:t>Soggetti che hanno nel paniere</a:t>
                      </a:r>
                      <a:r>
                        <a:rPr lang="it-IT" sz="1400" baseline="0" dirty="0" smtClean="0"/>
                        <a:t> reddituale redditi di lavoro dipendente e redditi assimilati a quelli di lavoro dipendente tra cui </a:t>
                      </a:r>
                      <a:r>
                        <a:rPr lang="it-IT" sz="1400" b="1" u="sng" baseline="0" dirty="0" smtClean="0"/>
                        <a:t>le co.co.co. e le borse di studio imponibili (borse di studio e di approfondimento).</a:t>
                      </a:r>
                    </a:p>
                    <a:p>
                      <a:pPr marL="285750" indent="-285750" algn="just">
                        <a:buFont typeface="Wingdings" pitchFamily="2" charset="2"/>
                        <a:buChar char="q"/>
                      </a:pPr>
                      <a:endParaRPr lang="it-IT" sz="1400" baseline="0" dirty="0" smtClean="0"/>
                    </a:p>
                    <a:p>
                      <a:pPr marL="285750" indent="-285750" algn="just">
                        <a:buFont typeface="Wingdings" pitchFamily="2" charset="2"/>
                        <a:buChar char="q"/>
                      </a:pPr>
                      <a:r>
                        <a:rPr lang="it-IT" sz="1400" baseline="0" dirty="0" smtClean="0"/>
                        <a:t>Con riguardo ai soli redditi di lavoro dipendente e assimilati  il «bonus» spetta solo se l’imposta lorda non è azzerata dalle detrazioni per lavoro (art.13 TUIR).</a:t>
                      </a:r>
                    </a:p>
                    <a:p>
                      <a:pPr marL="342900" indent="-342900" eaLnBrk="0" hangingPunct="0">
                        <a:spcBef>
                          <a:spcPct val="20000"/>
                        </a:spcBef>
                        <a:buClr>
                          <a:schemeClr val="bg2"/>
                        </a:buClr>
                        <a:buSzPct val="75000"/>
                        <a:buFont typeface="Wingdings" pitchFamily="2" charset="2"/>
                        <a:buChar char="n"/>
                      </a:pPr>
                      <a:endParaRPr lang="it-IT" altLang="it-IT" sz="1400" b="1" dirty="0" smtClean="0"/>
                    </a:p>
                    <a:p>
                      <a:pPr marL="0" indent="0" eaLnBrk="0" hangingPunct="0">
                        <a:spcBef>
                          <a:spcPct val="20000"/>
                        </a:spcBef>
                        <a:buClr>
                          <a:schemeClr val="bg2"/>
                        </a:buClr>
                        <a:buSzPct val="75000"/>
                        <a:buFont typeface="Wingdings" pitchFamily="2" charset="2"/>
                        <a:buNone/>
                      </a:pPr>
                      <a:r>
                        <a:rPr lang="it-IT" altLang="it-IT" sz="1400" b="1" dirty="0" smtClean="0"/>
                        <a:t>CALCOLO BONUS</a:t>
                      </a:r>
                      <a:endParaRPr lang="it-IT" altLang="it-IT" sz="1800" dirty="0" smtClean="0"/>
                    </a:p>
                    <a:p>
                      <a:pPr marL="285750" indent="-285750" eaLnBrk="0" hangingPunct="0">
                        <a:spcBef>
                          <a:spcPct val="20000"/>
                        </a:spcBef>
                        <a:buClr>
                          <a:schemeClr val="bg2"/>
                        </a:buClr>
                        <a:buSzPct val="75000"/>
                        <a:buFont typeface="Wingdings" pitchFamily="2" charset="2"/>
                        <a:buChar char="q"/>
                      </a:pPr>
                      <a:r>
                        <a:rPr lang="it-IT" altLang="it-IT" sz="1400" dirty="0" smtClean="0"/>
                        <a:t>Imposta lorda</a:t>
                      </a:r>
                    </a:p>
                    <a:p>
                      <a:pPr marL="285750" indent="-285750" eaLnBrk="0" hangingPunct="0">
                        <a:spcBef>
                          <a:spcPct val="20000"/>
                        </a:spcBef>
                        <a:buClr>
                          <a:schemeClr val="bg2"/>
                        </a:buClr>
                        <a:buSzPct val="75000"/>
                        <a:buFont typeface="Wingdings" pitchFamily="2" charset="2"/>
                        <a:buChar char="q"/>
                      </a:pPr>
                      <a:r>
                        <a:rPr lang="it-IT" altLang="it-IT" sz="1400" dirty="0" smtClean="0"/>
                        <a:t>- detrazioni lavoro dipendente</a:t>
                      </a:r>
                    </a:p>
                    <a:p>
                      <a:pPr marL="285750" indent="-285750" eaLnBrk="0" hangingPunct="0">
                        <a:spcBef>
                          <a:spcPct val="20000"/>
                        </a:spcBef>
                        <a:buClr>
                          <a:schemeClr val="bg2"/>
                        </a:buClr>
                        <a:buSzPct val="75000"/>
                        <a:buFont typeface="Wingdings" pitchFamily="2" charset="2"/>
                        <a:buChar char="q"/>
                      </a:pPr>
                      <a:r>
                        <a:rPr lang="it-IT" altLang="it-IT" sz="1400" dirty="0" smtClean="0"/>
                        <a:t>Se &gt; 0: spetta il </a:t>
                      </a:r>
                      <a:r>
                        <a:rPr lang="it-IT" altLang="it-IT" sz="1400" b="1" dirty="0" smtClean="0"/>
                        <a:t>bonus</a:t>
                      </a:r>
                    </a:p>
                    <a:p>
                      <a:pPr marL="285750" indent="-285750" eaLnBrk="0" hangingPunct="0">
                        <a:spcBef>
                          <a:spcPct val="20000"/>
                        </a:spcBef>
                        <a:buClr>
                          <a:schemeClr val="bg2"/>
                        </a:buClr>
                        <a:buSzPct val="75000"/>
                        <a:buFont typeface="Wingdings" pitchFamily="2" charset="2"/>
                        <a:buChar char="q"/>
                      </a:pPr>
                      <a:r>
                        <a:rPr lang="it-IT" altLang="it-IT" sz="1400" b="0" dirty="0" smtClean="0"/>
                        <a:t>anche</a:t>
                      </a:r>
                      <a:r>
                        <a:rPr lang="it-IT" altLang="it-IT" sz="1400" b="0" baseline="0" dirty="0" smtClean="0"/>
                        <a:t> se altre detrazioni azzerano l’imposta.</a:t>
                      </a:r>
                      <a:endParaRPr lang="it-IT" altLang="it-IT" sz="1400" b="0" dirty="0" smtClean="0"/>
                    </a:p>
                    <a:p>
                      <a:pPr marL="285750" indent="-285750" algn="just">
                        <a:buFont typeface="Wingdings" pitchFamily="2" charset="2"/>
                        <a:buChar char="q"/>
                      </a:pPr>
                      <a:endParaRPr lang="it-IT" sz="1400" baseline="0" dirty="0" smtClean="0"/>
                    </a:p>
                    <a:p>
                      <a:pPr marL="285750" indent="-285750" algn="just">
                        <a:buFont typeface="Wingdings" pitchFamily="2" charset="2"/>
                        <a:buChar char="q"/>
                      </a:pPr>
                      <a:endParaRPr lang="it-IT" sz="1400" baseline="0" dirty="0" smtClean="0"/>
                    </a:p>
                    <a:p>
                      <a:pPr algn="just"/>
                      <a:endParaRPr lang="it-IT" sz="1400" dirty="0"/>
                    </a:p>
                  </a:txBody>
                  <a:tcPr/>
                </a:tc>
                <a:tc>
                  <a:txBody>
                    <a:bodyPr/>
                    <a:lstStyle/>
                    <a:p>
                      <a:pPr algn="just"/>
                      <a:r>
                        <a:rPr lang="it-IT" sz="1400" dirty="0" smtClean="0"/>
                        <a:t>Una</a:t>
                      </a:r>
                      <a:r>
                        <a:rPr lang="it-IT" sz="1400" baseline="0" dirty="0" smtClean="0"/>
                        <a:t> volta che ci sono i requisiti di teorica applicabilità occorre verificare i criteri di commisurazione partendo dal Reddito Complessivo.</a:t>
                      </a:r>
                    </a:p>
                    <a:p>
                      <a:pPr algn="just"/>
                      <a:endParaRPr lang="it-IT" sz="1400" baseline="0" dirty="0" smtClean="0"/>
                    </a:p>
                    <a:p>
                      <a:pPr marL="285750" indent="-285750" algn="just">
                        <a:buFont typeface="Wingdings" pitchFamily="2" charset="2"/>
                        <a:buChar char="q"/>
                      </a:pPr>
                      <a:r>
                        <a:rPr lang="it-IT" sz="1400" baseline="0" dirty="0" smtClean="0"/>
                        <a:t>Se il Reddito complessivo è &lt; di 8145, 32 il credito non spetta  poiché spetterebbe una detrazione di 1.880,00 euro (TUIR art. 13 1 comma </a:t>
                      </a:r>
                      <a:r>
                        <a:rPr lang="it-IT" sz="1400" baseline="0" dirty="0" err="1" smtClean="0"/>
                        <a:t>lett.a</a:t>
                      </a:r>
                      <a:r>
                        <a:rPr lang="it-IT" sz="1400" baseline="0" dirty="0" smtClean="0"/>
                        <a:t>)) che azzera l’IRPEF </a:t>
                      </a:r>
                    </a:p>
                    <a:p>
                      <a:pPr marL="285750" indent="-285750" algn="just">
                        <a:buFont typeface="Wingdings" pitchFamily="2" charset="2"/>
                        <a:buChar char="q"/>
                      </a:pPr>
                      <a:endParaRPr lang="it-IT" sz="1400" baseline="0" dirty="0" smtClean="0"/>
                    </a:p>
                    <a:p>
                      <a:pPr marL="285750" indent="-285750" algn="just">
                        <a:buFont typeface="Wingdings" pitchFamily="2" charset="2"/>
                        <a:buChar char="q"/>
                      </a:pPr>
                      <a:r>
                        <a:rPr lang="it-IT" sz="1400" baseline="0" dirty="0" smtClean="0"/>
                        <a:t>Se il Reddito complessivo è compreso tra 8145 e 24.000 euro il credito spetta interamente ed ha importo pari a 640 euro</a:t>
                      </a:r>
                    </a:p>
                    <a:p>
                      <a:pPr marL="285750" indent="-285750" algn="just">
                        <a:buFont typeface="Wingdings" pitchFamily="2" charset="2"/>
                        <a:buChar char="q"/>
                      </a:pPr>
                      <a:endParaRPr lang="it-IT" sz="1400" baseline="0" dirty="0" smtClean="0"/>
                    </a:p>
                    <a:p>
                      <a:pPr marL="285750" indent="-285750" algn="just">
                        <a:buFont typeface="Wingdings" pitchFamily="2" charset="2"/>
                        <a:buChar char="q"/>
                      </a:pPr>
                      <a:r>
                        <a:rPr lang="it-IT" sz="1400" baseline="0" dirty="0" smtClean="0"/>
                        <a:t>Se il Reddito complessivo è compreso tra 24.000 euro e 26.000 il credito spetta per la parte corrispondente al rapporto : (26.000-RC)/2000</a:t>
                      </a:r>
                    </a:p>
                    <a:p>
                      <a:pPr algn="just"/>
                      <a:endParaRPr lang="it-IT" sz="1400" baseline="0" dirty="0" smtClean="0"/>
                    </a:p>
                    <a:p>
                      <a:pPr algn="just"/>
                      <a:r>
                        <a:rPr lang="it-IT" sz="1400" baseline="0" dirty="0" smtClean="0"/>
                        <a:t>Sopra 26.000 euro il credito non spetta</a:t>
                      </a:r>
                    </a:p>
                  </a:txBody>
                  <a:tcPr/>
                </a:tc>
              </a:tr>
              <a:tr h="662176">
                <a:tc gridSpan="2">
                  <a:txBody>
                    <a:bodyPr/>
                    <a:lstStyle/>
                    <a:p>
                      <a:pPr algn="ctr"/>
                      <a:r>
                        <a:rPr lang="it-IT" sz="1400" b="1" dirty="0" smtClean="0"/>
                        <a:t>Il sostituto di imposta deve riconoscere il</a:t>
                      </a:r>
                      <a:r>
                        <a:rPr lang="it-IT" sz="1400" b="1" baseline="0" dirty="0" smtClean="0"/>
                        <a:t> credito in via automatica. Il credito non fa reddito ed </a:t>
                      </a:r>
                      <a:r>
                        <a:rPr lang="it-IT" sz="1400" b="1" baseline="0" dirty="0" err="1" smtClean="0"/>
                        <a:t>e’esentasse</a:t>
                      </a:r>
                      <a:r>
                        <a:rPr lang="it-IT" sz="1400" b="1" baseline="0" dirty="0" smtClean="0"/>
                        <a:t>.</a:t>
                      </a:r>
                      <a:endParaRPr lang="it-IT" sz="1400" b="1" dirty="0"/>
                    </a:p>
                  </a:txBody>
                  <a:tcPr/>
                </a:tc>
                <a:tc hMerge="1">
                  <a:txBody>
                    <a:bodyPr/>
                    <a:lstStyle/>
                    <a:p>
                      <a:pPr algn="just"/>
                      <a:endParaRPr lang="it-IT" sz="1400" baseline="0" dirty="0" smtClean="0"/>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olo 1"/>
          <p:cNvSpPr>
            <a:spLocks noGrp="1"/>
          </p:cNvSpPr>
          <p:nvPr>
            <p:ph type="title"/>
          </p:nvPr>
        </p:nvSpPr>
        <p:spPr/>
        <p:txBody>
          <a:bodyPr/>
          <a:lstStyle/>
          <a:p>
            <a:r>
              <a:rPr lang="it-IT" sz="2800" b="1" smtClean="0"/>
              <a:t>Concetto di reddito complessivo</a:t>
            </a:r>
          </a:p>
        </p:txBody>
      </p:sp>
      <p:sp>
        <p:nvSpPr>
          <p:cNvPr id="3" name="Segnaposto contenuto 2"/>
          <p:cNvSpPr>
            <a:spLocks noGrp="1"/>
          </p:cNvSpPr>
          <p:nvPr>
            <p:ph idx="1"/>
          </p:nvPr>
        </p:nvSpPr>
        <p:spPr>
          <a:xfrm>
            <a:off x="457200" y="1196975"/>
            <a:ext cx="8229600" cy="4929188"/>
          </a:xfrm>
        </p:spPr>
        <p:txBody>
          <a:bodyPr rtlCol="0">
            <a:normAutofit/>
          </a:bodyPr>
          <a:lstStyle/>
          <a:p>
            <a:pPr algn="just" fontAlgn="auto">
              <a:spcAft>
                <a:spcPts val="0"/>
              </a:spcAft>
              <a:buFont typeface="Wingdings" pitchFamily="2" charset="2"/>
              <a:buChar char="q"/>
              <a:defRPr/>
            </a:pPr>
            <a:r>
              <a:rPr lang="it-IT" sz="2800" dirty="0" smtClean="0"/>
              <a:t>Il reddito di lavoro dipendente, co.co.co., borse è determinato con le regole dell’articolo 51 TUIR cioè al netto dei contributi obbligatori per legge e – per espressa previsione della legge – al netto del reddito dell’unità immobiliare adibita ad abitazione principale</a:t>
            </a:r>
          </a:p>
          <a:p>
            <a:pPr algn="just" fontAlgn="auto">
              <a:spcAft>
                <a:spcPts val="0"/>
              </a:spcAft>
              <a:buFont typeface="Wingdings" pitchFamily="2" charset="2"/>
              <a:buChar char="q"/>
              <a:defRPr/>
            </a:pPr>
            <a:r>
              <a:rPr lang="it-IT" sz="2800" dirty="0" smtClean="0"/>
              <a:t>A questo reddito si aggiungono eventuali altri redditi (ad es. da locazione di fabbricati, compresi quelli in cedolare secca, eventuali redditi di lavoro autonomo etc.) </a:t>
            </a:r>
          </a:p>
          <a:p>
            <a:pPr marL="0" indent="0" fontAlgn="auto">
              <a:spcAft>
                <a:spcPts val="0"/>
              </a:spcAft>
              <a:buFont typeface="Arial" pitchFamily="34" charset="0"/>
              <a:buNone/>
              <a:defRPr/>
            </a:pPr>
            <a:endParaRPr lang="it-IT"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olo 1"/>
          <p:cNvSpPr>
            <a:spLocks noGrp="1"/>
          </p:cNvSpPr>
          <p:nvPr>
            <p:ph type="title"/>
          </p:nvPr>
        </p:nvSpPr>
        <p:spPr>
          <a:xfrm>
            <a:off x="457200" y="274638"/>
            <a:ext cx="8229600" cy="633412"/>
          </a:xfrm>
        </p:spPr>
        <p:txBody>
          <a:bodyPr/>
          <a:lstStyle/>
          <a:p>
            <a:r>
              <a:rPr lang="it-IT" sz="2000" b="1" smtClean="0"/>
              <a:t>Gestione in UGOV compensi – stima del reddito</a:t>
            </a:r>
          </a:p>
        </p:txBody>
      </p:sp>
      <p:sp>
        <p:nvSpPr>
          <p:cNvPr id="3" name="Segnaposto contenuto 2"/>
          <p:cNvSpPr>
            <a:spLocks noGrp="1"/>
          </p:cNvSpPr>
          <p:nvPr>
            <p:ph idx="1"/>
          </p:nvPr>
        </p:nvSpPr>
        <p:spPr>
          <a:xfrm>
            <a:off x="457200" y="836712"/>
            <a:ext cx="8229600" cy="5289451"/>
          </a:xfrm>
        </p:spPr>
        <p:txBody>
          <a:bodyPr rtlCol="0">
            <a:normAutofit/>
          </a:bodyPr>
          <a:lstStyle/>
          <a:p>
            <a:pPr algn="just" fontAlgn="auto">
              <a:spcAft>
                <a:spcPts val="0"/>
              </a:spcAft>
              <a:buFont typeface="Wingdings" pitchFamily="2" charset="2"/>
              <a:buChar char="q"/>
              <a:defRPr/>
            </a:pPr>
            <a:r>
              <a:rPr lang="it-IT" sz="1800" dirty="0" smtClean="0"/>
              <a:t>UGOV (e CSA) operano una stima automatica del reddito con una proiezione particolare che non è qui il caso di approfondire.</a:t>
            </a:r>
          </a:p>
          <a:p>
            <a:pPr algn="just" fontAlgn="auto">
              <a:spcAft>
                <a:spcPts val="0"/>
              </a:spcAft>
              <a:buFont typeface="Wingdings" pitchFamily="2" charset="2"/>
              <a:buChar char="q"/>
              <a:defRPr/>
            </a:pPr>
            <a:endParaRPr lang="it-IT" sz="1800" dirty="0"/>
          </a:p>
          <a:p>
            <a:pPr algn="just" fontAlgn="auto">
              <a:spcAft>
                <a:spcPts val="0"/>
              </a:spcAft>
              <a:buFont typeface="Wingdings" pitchFamily="2" charset="2"/>
              <a:buChar char="q"/>
              <a:defRPr/>
            </a:pPr>
            <a:r>
              <a:rPr lang="it-IT" sz="1800" dirty="0" smtClean="0"/>
              <a:t>Tuttavia per la stima annua del reddito di rapporti inferiori all’ annualità (come sono tantissime borse di studio ma anche eventualmente co.co.co. , di cui però non ci occupiamo) la stima automatica non può essere attuata perché porterebbe a risultati distorti.</a:t>
            </a:r>
          </a:p>
          <a:p>
            <a:pPr algn="just" fontAlgn="auto">
              <a:spcAft>
                <a:spcPts val="0"/>
              </a:spcAft>
              <a:buFont typeface="Wingdings" pitchFamily="2" charset="2"/>
              <a:buChar char="q"/>
              <a:defRPr/>
            </a:pPr>
            <a:endParaRPr lang="it-IT" sz="1800" dirty="0" smtClean="0"/>
          </a:p>
          <a:p>
            <a:pPr algn="just" fontAlgn="auto">
              <a:spcAft>
                <a:spcPts val="0"/>
              </a:spcAft>
              <a:buFont typeface="Wingdings" pitchFamily="2" charset="2"/>
              <a:buChar char="q"/>
              <a:defRPr/>
            </a:pPr>
            <a:r>
              <a:rPr lang="it-IT" sz="1800" strike="sngStrike" dirty="0" smtClean="0"/>
              <a:t>Occorre quindi inserire voci personali di stima che in UGOV sono attivabili dalla scheda dati fiscali e previdenziali (vedi </a:t>
            </a:r>
            <a:r>
              <a:rPr lang="it-IT" sz="1800" strike="sngStrike" dirty="0" err="1" smtClean="0"/>
              <a:t>slides</a:t>
            </a:r>
            <a:r>
              <a:rPr lang="it-IT" sz="1800" strike="sngStrike" dirty="0" smtClean="0"/>
              <a:t> successiva) con la voce </a:t>
            </a:r>
          </a:p>
          <a:p>
            <a:pPr algn="just" fontAlgn="auto">
              <a:spcAft>
                <a:spcPts val="0"/>
              </a:spcAft>
              <a:buFont typeface="Wingdings" pitchFamily="2" charset="2"/>
              <a:buChar char="q"/>
              <a:defRPr/>
            </a:pPr>
            <a:endParaRPr lang="it-IT" sz="1800" strike="sngStrike" dirty="0"/>
          </a:p>
          <a:p>
            <a:pPr marL="0" indent="0" algn="ctr" fontAlgn="auto">
              <a:spcAft>
                <a:spcPts val="0"/>
              </a:spcAft>
              <a:buFont typeface="Arial" pitchFamily="34" charset="0"/>
              <a:buNone/>
              <a:defRPr/>
            </a:pPr>
            <a:r>
              <a:rPr lang="it-IT" sz="2000" b="1" strike="sngStrike" dirty="0" smtClean="0"/>
              <a:t>1379 – Stima reddito X </a:t>
            </a:r>
            <a:r>
              <a:rPr lang="it-IT" sz="2000" b="1" strike="sngStrike" dirty="0" err="1" smtClean="0"/>
              <a:t>ded</a:t>
            </a:r>
            <a:r>
              <a:rPr lang="it-IT" sz="2000" b="1" strike="sngStrike" dirty="0" smtClean="0"/>
              <a:t>./</a:t>
            </a:r>
            <a:r>
              <a:rPr lang="it-IT" sz="2000" b="1" strike="sngStrike" dirty="0" err="1" smtClean="0"/>
              <a:t>detr</a:t>
            </a:r>
            <a:r>
              <a:rPr lang="it-IT" sz="2000" b="1" strike="sngStrike" dirty="0" smtClean="0"/>
              <a:t>.</a:t>
            </a:r>
          </a:p>
          <a:p>
            <a:pPr algn="just" fontAlgn="auto">
              <a:spcAft>
                <a:spcPts val="0"/>
              </a:spcAft>
              <a:buFont typeface="Wingdings" pitchFamily="2" charset="2"/>
              <a:buChar char="q"/>
              <a:defRPr/>
            </a:pPr>
            <a:endParaRPr lang="it-IT" sz="1800" dirty="0"/>
          </a:p>
          <a:p>
            <a:pPr algn="just" fontAlgn="auto">
              <a:spcAft>
                <a:spcPts val="0"/>
              </a:spcAft>
              <a:buFont typeface="Wingdings" pitchFamily="2" charset="2"/>
              <a:buChar char="q"/>
              <a:defRPr/>
            </a:pPr>
            <a:r>
              <a:rPr lang="it-IT" sz="1800" b="1" strike="sngStrike" dirty="0" smtClean="0"/>
              <a:t>Tale voce bisogna attivarla dalla Scheda Dati Fiscali e Previdenziali e quindi con gli opportuni accordi con l’Amministrazione Centrale.</a:t>
            </a:r>
          </a:p>
          <a:p>
            <a:pPr marL="0" indent="0" algn="just" fontAlgn="auto">
              <a:spcAft>
                <a:spcPts val="0"/>
              </a:spcAft>
              <a:buFont typeface="Arial" pitchFamily="34" charset="0"/>
              <a:buNone/>
              <a:defRPr/>
            </a:pPr>
            <a:endParaRPr lang="it-IT" sz="600" b="1" dirty="0" smtClean="0"/>
          </a:p>
          <a:p>
            <a:pPr marL="0" indent="0" fontAlgn="auto">
              <a:spcAft>
                <a:spcPts val="0"/>
              </a:spcAft>
              <a:buFont typeface="Arial" pitchFamily="34" charset="0"/>
              <a:buNone/>
              <a:defRPr/>
            </a:pPr>
            <a:endParaRPr lang="it-IT" sz="6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Immagine 3" descr="U-GOV - Windows Internet Explorer"/>
          <p:cNvPicPr>
            <a:picLocks noChangeAspect="1"/>
          </p:cNvPicPr>
          <p:nvPr/>
        </p:nvPicPr>
        <p:blipFill>
          <a:blip r:embed="rId2"/>
          <a:srcRect/>
          <a:stretch>
            <a:fillRect/>
          </a:stretch>
        </p:blipFill>
        <p:spPr bwMode="auto">
          <a:xfrm>
            <a:off x="1588" y="962025"/>
            <a:ext cx="9144000" cy="4987925"/>
          </a:xfrm>
          <a:prstGeom prst="rect">
            <a:avLst/>
          </a:prstGeom>
          <a:noFill/>
          <a:ln w="9525">
            <a:noFill/>
            <a:miter lim="800000"/>
            <a:headEnd/>
            <a:tailEnd/>
          </a:ln>
        </p:spPr>
      </p:pic>
      <p:sp>
        <p:nvSpPr>
          <p:cNvPr id="17410" name="CasellaDiTesto 4"/>
          <p:cNvSpPr txBox="1">
            <a:spLocks noChangeArrowheads="1"/>
          </p:cNvSpPr>
          <p:nvPr/>
        </p:nvSpPr>
        <p:spPr bwMode="auto">
          <a:xfrm>
            <a:off x="1074738" y="4359275"/>
            <a:ext cx="617537" cy="654050"/>
          </a:xfrm>
          <a:prstGeom prst="rect">
            <a:avLst/>
          </a:prstGeom>
          <a:noFill/>
          <a:ln w="9525">
            <a:noFill/>
            <a:miter lim="800000"/>
            <a:headEnd/>
            <a:tailEnd/>
          </a:ln>
        </p:spPr>
        <p:txBody>
          <a:bodyPr>
            <a:spAutoFit/>
          </a:bodyPr>
          <a:lstStyle/>
          <a:p>
            <a:r>
              <a:rPr lang="it-IT">
                <a:latin typeface="Calibri" pitchFamily="34" charset="0"/>
                <a:sym typeface="Wingdings" pitchFamily="2" charset="2"/>
              </a:rPr>
              <a:t>    </a:t>
            </a:r>
            <a:endParaRPr lang="it-IT">
              <a:latin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olo 1"/>
          <p:cNvSpPr>
            <a:spLocks noGrp="1"/>
          </p:cNvSpPr>
          <p:nvPr>
            <p:ph type="title"/>
          </p:nvPr>
        </p:nvSpPr>
        <p:spPr>
          <a:xfrm>
            <a:off x="457200" y="274638"/>
            <a:ext cx="8229600" cy="490537"/>
          </a:xfrm>
        </p:spPr>
        <p:txBody>
          <a:bodyPr/>
          <a:lstStyle/>
          <a:p>
            <a:r>
              <a:rPr lang="it-IT" sz="2400" b="1" smtClean="0"/>
              <a:t>Formula del calcolo del bonus mensile</a:t>
            </a:r>
          </a:p>
        </p:txBody>
      </p:sp>
      <p:graphicFrame>
        <p:nvGraphicFramePr>
          <p:cNvPr id="4" name="Segnaposto contenuto 3"/>
          <p:cNvGraphicFramePr>
            <a:graphicFrameLocks noGrp="1"/>
          </p:cNvGraphicFramePr>
          <p:nvPr>
            <p:ph idx="1"/>
          </p:nvPr>
        </p:nvGraphicFramePr>
        <p:xfrm>
          <a:off x="457200" y="1124744"/>
          <a:ext cx="8229600" cy="5001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435" name="CasellaDiTesto 4"/>
          <p:cNvSpPr txBox="1">
            <a:spLocks noChangeArrowheads="1"/>
          </p:cNvSpPr>
          <p:nvPr/>
        </p:nvSpPr>
        <p:spPr bwMode="auto">
          <a:xfrm>
            <a:off x="2268538" y="5907088"/>
            <a:ext cx="3838575" cy="587375"/>
          </a:xfrm>
          <a:prstGeom prst="rect">
            <a:avLst/>
          </a:prstGeom>
          <a:noFill/>
          <a:ln w="9525">
            <a:noFill/>
            <a:miter lim="800000"/>
            <a:headEnd/>
            <a:tailEnd/>
          </a:ln>
        </p:spPr>
        <p:txBody>
          <a:bodyPr wrap="none">
            <a:spAutoFit/>
          </a:bodyPr>
          <a:lstStyle/>
          <a:p>
            <a:r>
              <a:rPr lang="it-IT">
                <a:latin typeface="Calibri" pitchFamily="34" charset="0"/>
              </a:rPr>
              <a:t>Di default Cineca calcola gg di lavoro</a:t>
            </a:r>
          </a:p>
          <a:p>
            <a:r>
              <a:rPr lang="it-IT">
                <a:latin typeface="Calibri" pitchFamily="34" charset="0"/>
              </a:rPr>
              <a:t>Nell’anno= 365, gg di applicazione=245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olo 1"/>
          <p:cNvSpPr>
            <a:spLocks noGrp="1"/>
          </p:cNvSpPr>
          <p:nvPr>
            <p:ph type="title"/>
          </p:nvPr>
        </p:nvSpPr>
        <p:spPr>
          <a:xfrm>
            <a:off x="457200" y="274638"/>
            <a:ext cx="8229600" cy="706437"/>
          </a:xfrm>
        </p:spPr>
        <p:txBody>
          <a:bodyPr/>
          <a:lstStyle/>
          <a:p>
            <a:r>
              <a:rPr lang="it-IT" sz="2000" b="1" smtClean="0"/>
              <a:t>Esempi numerici (dalla circolare 9/2014)</a:t>
            </a:r>
          </a:p>
        </p:txBody>
      </p:sp>
      <p:graphicFrame>
        <p:nvGraphicFramePr>
          <p:cNvPr id="4" name="Segnaposto contenuto 3"/>
          <p:cNvGraphicFramePr>
            <a:graphicFrameLocks noGrp="1"/>
          </p:cNvGraphicFramePr>
          <p:nvPr>
            <p:ph idx="1"/>
          </p:nvPr>
        </p:nvGraphicFramePr>
        <p:xfrm>
          <a:off x="457200" y="1196975"/>
          <a:ext cx="8578850" cy="5140325"/>
        </p:xfrm>
        <a:graphic>
          <a:graphicData uri="http://schemas.openxmlformats.org/drawingml/2006/table">
            <a:tbl>
              <a:tblPr firstRow="1" bandRow="1">
                <a:tableStyleId>{5C22544A-7EE6-4342-B048-85BDC9FD1C3A}</a:tableStyleId>
              </a:tblPr>
              <a:tblGrid>
                <a:gridCol w="2144824"/>
                <a:gridCol w="1844553"/>
                <a:gridCol w="2552305"/>
                <a:gridCol w="2037614"/>
              </a:tblGrid>
              <a:tr h="370840">
                <a:tc>
                  <a:txBody>
                    <a:bodyPr/>
                    <a:lstStyle/>
                    <a:p>
                      <a:pPr algn="ctr"/>
                      <a:r>
                        <a:rPr lang="it-IT" dirty="0" smtClean="0"/>
                        <a:t>Reddito</a:t>
                      </a:r>
                      <a:endParaRPr lang="it-IT" dirty="0"/>
                    </a:p>
                  </a:txBody>
                  <a:tcPr/>
                </a:tc>
                <a:tc>
                  <a:txBody>
                    <a:bodyPr/>
                    <a:lstStyle/>
                    <a:p>
                      <a:pPr algn="ctr"/>
                      <a:r>
                        <a:rPr lang="it-IT" dirty="0" smtClean="0"/>
                        <a:t>Periodo complessivo di lavoro</a:t>
                      </a:r>
                      <a:endParaRPr lang="it-IT" dirty="0"/>
                    </a:p>
                  </a:txBody>
                  <a:tcPr/>
                </a:tc>
                <a:tc>
                  <a:txBody>
                    <a:bodyPr/>
                    <a:lstStyle/>
                    <a:p>
                      <a:pPr algn="ctr"/>
                      <a:r>
                        <a:rPr lang="it-IT" dirty="0" smtClean="0"/>
                        <a:t>Calcolo bonus sull’anno </a:t>
                      </a:r>
                      <a:endParaRPr lang="it-IT" dirty="0"/>
                    </a:p>
                  </a:txBody>
                  <a:tcPr/>
                </a:tc>
                <a:tc>
                  <a:txBody>
                    <a:bodyPr/>
                    <a:lstStyle/>
                    <a:p>
                      <a:pPr algn="ctr"/>
                      <a:r>
                        <a:rPr lang="it-IT" dirty="0" smtClean="0"/>
                        <a:t>Ripartizione nel mese di maggio</a:t>
                      </a:r>
                      <a:endParaRPr lang="it-IT" dirty="0"/>
                    </a:p>
                  </a:txBody>
                  <a:tcPr/>
                </a:tc>
              </a:tr>
              <a:tr h="370840">
                <a:tc>
                  <a:txBody>
                    <a:bodyPr/>
                    <a:lstStyle/>
                    <a:p>
                      <a:pPr algn="ctr"/>
                      <a:r>
                        <a:rPr lang="it-IT" dirty="0" smtClean="0"/>
                        <a:t>25.200,00 euro</a:t>
                      </a:r>
                      <a:endParaRPr lang="it-IT" dirty="0"/>
                    </a:p>
                  </a:txBody>
                  <a:tcPr/>
                </a:tc>
                <a:tc>
                  <a:txBody>
                    <a:bodyPr/>
                    <a:lstStyle/>
                    <a:p>
                      <a:pPr algn="ctr"/>
                      <a:r>
                        <a:rPr lang="it-IT" dirty="0" smtClean="0"/>
                        <a:t>365 annui</a:t>
                      </a:r>
                      <a:endParaRPr lang="it-IT" dirty="0"/>
                    </a:p>
                  </a:txBody>
                  <a:tcPr/>
                </a:tc>
                <a:tc>
                  <a:txBody>
                    <a:bodyPr/>
                    <a:lstStyle/>
                    <a:p>
                      <a:pPr lvl="0" algn="ctr" rtl="0"/>
                      <a:r>
                        <a:rPr lang="it-IT" b="1" dirty="0" smtClean="0"/>
                        <a:t>(640/365*gg di lavoro nell’anno)= 640 euro</a:t>
                      </a:r>
                      <a:endParaRPr lang="it-IT" dirty="0" smtClean="0"/>
                    </a:p>
                    <a:p>
                      <a:pPr algn="ctr"/>
                      <a:endParaRPr lang="it-IT" dirty="0"/>
                    </a:p>
                  </a:txBody>
                  <a:tcPr/>
                </a:tc>
                <a:tc>
                  <a:txBody>
                    <a:bodyPr/>
                    <a:lstStyle/>
                    <a:p>
                      <a:pPr algn="ctr"/>
                      <a:r>
                        <a:rPr lang="it-IT" dirty="0" smtClean="0"/>
                        <a:t>(640/365 *365)/245 *30 =78,37</a:t>
                      </a:r>
                      <a:endParaRPr lang="it-IT" dirty="0"/>
                    </a:p>
                  </a:txBody>
                  <a:tcPr/>
                </a:tc>
              </a:tr>
              <a:tr h="370840">
                <a:tc>
                  <a:txBody>
                    <a:bodyPr/>
                    <a:lstStyle/>
                    <a:p>
                      <a:pPr algn="ctr"/>
                      <a:r>
                        <a:rPr lang="it-IT" dirty="0" smtClean="0"/>
                        <a:t>22.000,00 euro</a:t>
                      </a:r>
                      <a:endParaRPr lang="it-IT" dirty="0"/>
                    </a:p>
                  </a:txBody>
                  <a:tcPr/>
                </a:tc>
                <a:tc>
                  <a:txBody>
                    <a:bodyPr/>
                    <a:lstStyle/>
                    <a:p>
                      <a:pPr algn="ctr"/>
                      <a:r>
                        <a:rPr lang="it-IT" dirty="0" smtClean="0"/>
                        <a:t>120 giorni</a:t>
                      </a:r>
                      <a:endParaRPr lang="it-IT"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b="1" dirty="0" smtClean="0"/>
                        <a:t>(640/365*120)=210,41</a:t>
                      </a:r>
                      <a:endParaRPr lang="it-IT" dirty="0" smtClean="0"/>
                    </a:p>
                    <a:p>
                      <a:pPr algn="ctr"/>
                      <a:endParaRPr lang="it-IT" dirty="0"/>
                    </a:p>
                  </a:txBody>
                  <a:tcPr/>
                </a:tc>
                <a:tc>
                  <a:txBody>
                    <a:bodyPr/>
                    <a:lstStyle/>
                    <a:p>
                      <a:pPr algn="ctr"/>
                      <a:r>
                        <a:rPr lang="it-IT" dirty="0" smtClean="0"/>
                        <a:t>(640/365*</a:t>
                      </a:r>
                    </a:p>
                    <a:p>
                      <a:pPr algn="ctr"/>
                      <a:r>
                        <a:rPr lang="it-IT" dirty="0" smtClean="0"/>
                        <a:t>120)/120*30=52,60 </a:t>
                      </a:r>
                      <a:endParaRPr lang="it-IT" dirty="0"/>
                    </a:p>
                  </a:txBody>
                  <a:tcPr/>
                </a:tc>
              </a:tr>
              <a:tr h="370840">
                <a:tc>
                  <a:txBody>
                    <a:bodyPr/>
                    <a:lstStyle/>
                    <a:p>
                      <a:pPr algn="ctr"/>
                      <a:r>
                        <a:rPr lang="it-IT" dirty="0" smtClean="0"/>
                        <a:t>23.000,00 euro</a:t>
                      </a:r>
                      <a:endParaRPr lang="it-IT" dirty="0"/>
                    </a:p>
                  </a:txBody>
                  <a:tcPr/>
                </a:tc>
                <a:tc>
                  <a:txBody>
                    <a:bodyPr/>
                    <a:lstStyle/>
                    <a:p>
                      <a:pPr algn="ctr"/>
                      <a:r>
                        <a:rPr lang="it-IT" dirty="0" smtClean="0"/>
                        <a:t>124 giorni dal 15 maggio 2014 al 15 settembre 2014</a:t>
                      </a:r>
                      <a:endParaRPr lang="it-IT" dirty="0"/>
                    </a:p>
                  </a:txBody>
                  <a:tcPr/>
                </a:tc>
                <a:tc>
                  <a:txBody>
                    <a:bodyPr/>
                    <a:lstStyle/>
                    <a:p>
                      <a:pPr algn="ctr"/>
                      <a:r>
                        <a:rPr lang="it-IT" dirty="0" smtClean="0"/>
                        <a:t>(640/365*124)=217,42 </a:t>
                      </a:r>
                      <a:endParaRPr lang="it-IT" dirty="0"/>
                    </a:p>
                  </a:txBody>
                  <a:tcPr/>
                </a:tc>
                <a:tc>
                  <a:txBody>
                    <a:bodyPr/>
                    <a:lstStyle/>
                    <a:p>
                      <a:pPr algn="ctr"/>
                      <a:r>
                        <a:rPr lang="it-IT" dirty="0" smtClean="0"/>
                        <a:t>(640/365*124)/124*17=29,80</a:t>
                      </a:r>
                      <a:endParaRPr lang="it-IT" dirty="0"/>
                    </a:p>
                  </a:txBody>
                  <a:tcPr/>
                </a:tc>
              </a:tr>
              <a:tr h="1483360">
                <a:tc gridSpan="4">
                  <a:txBody>
                    <a:bodyPr/>
                    <a:lstStyle/>
                    <a:p>
                      <a:pPr algn="ctr"/>
                      <a:r>
                        <a:rPr lang="it-IT" dirty="0" smtClean="0"/>
                        <a:t>E’ possibile utilizzare anche altri criteri  </a:t>
                      </a:r>
                      <a:r>
                        <a:rPr lang="it-IT" dirty="0" err="1" smtClean="0"/>
                        <a:t>purchè</a:t>
                      </a:r>
                      <a:r>
                        <a:rPr lang="it-IT" dirty="0" smtClean="0"/>
                        <a:t> oggettivi e coerenti.</a:t>
                      </a:r>
                    </a:p>
                    <a:p>
                      <a:pPr algn="ctr"/>
                      <a:r>
                        <a:rPr lang="it-IT" dirty="0" smtClean="0"/>
                        <a:t>Vietato solo erogare</a:t>
                      </a:r>
                      <a:r>
                        <a:rPr lang="it-IT" baseline="0" dirty="0" smtClean="0"/>
                        <a:t> 53,33 euro per ciascuno degli 8 mesi che vanno da maggio a dicembre 2014  (totale euro 426,67) erogando solo a conguaglio la differenza (euro 213,33) </a:t>
                      </a:r>
                      <a:endParaRPr lang="it-IT" dirty="0"/>
                    </a:p>
                  </a:txBody>
                  <a:tcPr/>
                </a:tc>
                <a:tc hMerge="1">
                  <a:txBody>
                    <a:bodyPr/>
                    <a:lstStyle/>
                    <a:p>
                      <a:endParaRPr lang="it-IT"/>
                    </a:p>
                  </a:txBody>
                  <a:tcPr/>
                </a:tc>
                <a:tc hMerge="1">
                  <a:txBody>
                    <a:bodyPr/>
                    <a:lstStyle/>
                    <a:p>
                      <a:endParaRPr lang="it-IT" dirty="0"/>
                    </a:p>
                  </a:txBody>
                  <a:tcPr/>
                </a:tc>
                <a:tc hMerge="1">
                  <a:txBody>
                    <a:bodyPr/>
                    <a:lstStyle/>
                    <a:p>
                      <a:endParaRPr lang="it-IT" dirty="0"/>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olo 1"/>
          <p:cNvSpPr>
            <a:spLocks noGrp="1"/>
          </p:cNvSpPr>
          <p:nvPr>
            <p:ph type="title"/>
          </p:nvPr>
        </p:nvSpPr>
        <p:spPr/>
        <p:txBody>
          <a:bodyPr/>
          <a:lstStyle/>
          <a:p>
            <a:r>
              <a:rPr lang="it-IT" smtClean="0"/>
              <a:t>Cosa bisogna evitare</a:t>
            </a:r>
          </a:p>
        </p:txBody>
      </p:sp>
      <p:sp>
        <p:nvSpPr>
          <p:cNvPr id="3" name="Segnaposto contenuto 2"/>
          <p:cNvSpPr>
            <a:spLocks noGrp="1"/>
          </p:cNvSpPr>
          <p:nvPr>
            <p:ph idx="1"/>
          </p:nvPr>
        </p:nvSpPr>
        <p:spPr/>
        <p:txBody>
          <a:bodyPr rtlCol="0">
            <a:normAutofit fontScale="47500" lnSpcReduction="20000"/>
          </a:bodyPr>
          <a:lstStyle/>
          <a:p>
            <a:pPr fontAlgn="auto">
              <a:spcAft>
                <a:spcPts val="0"/>
              </a:spcAft>
              <a:buFont typeface="Wingdings" pitchFamily="2" charset="2"/>
              <a:buChar char="q"/>
              <a:defRPr/>
            </a:pPr>
            <a:r>
              <a:rPr lang="it-IT" dirty="0" smtClean="0"/>
              <a:t>Bisogna possibilmente evitare che sia erogato un credito a chi poi non spetta:</a:t>
            </a:r>
          </a:p>
          <a:p>
            <a:pPr fontAlgn="auto">
              <a:spcAft>
                <a:spcPts val="0"/>
              </a:spcAft>
              <a:buFont typeface="Wingdings" pitchFamily="2" charset="2"/>
              <a:buChar char="q"/>
              <a:defRPr/>
            </a:pPr>
            <a:endParaRPr lang="it-IT" dirty="0" smtClean="0"/>
          </a:p>
          <a:p>
            <a:pPr marL="0" indent="0" algn="just" fontAlgn="auto">
              <a:spcAft>
                <a:spcPts val="0"/>
              </a:spcAft>
              <a:buFont typeface="Arial" pitchFamily="34" charset="0"/>
              <a:buNone/>
              <a:defRPr/>
            </a:pPr>
            <a:r>
              <a:rPr lang="it-IT" b="1" dirty="0"/>
              <a:t>6. IL CREDITO NON SPETTANTE </a:t>
            </a:r>
            <a:endParaRPr lang="it-IT" dirty="0"/>
          </a:p>
          <a:p>
            <a:pPr algn="just" fontAlgn="auto">
              <a:spcAft>
                <a:spcPts val="0"/>
              </a:spcAft>
              <a:buFont typeface="Wingdings" pitchFamily="2" charset="2"/>
              <a:buChar char="q"/>
              <a:defRPr/>
            </a:pPr>
            <a:r>
              <a:rPr lang="it-IT" dirty="0" smtClean="0"/>
              <a:t>«Fermo </a:t>
            </a:r>
            <a:r>
              <a:rPr lang="it-IT" dirty="0"/>
              <a:t>restando che i sostituti d’imposta devono riconoscere in via automatica il credito in base alle informazioni in loro possesso, i contribuenti che non hanno i presupposti per il riconoscimento del beneficio, ad esempio perché titolari di un reddito complessivo superiore a euro 26.000 derivante da redditi diversi da quelli erogati dal sostituto d’imposta, </a:t>
            </a:r>
            <a:r>
              <a:rPr lang="it-IT" b="1" u="sng" dirty="0"/>
              <a:t>sono tenuti a darne comunicazione al sostituto d’imposta</a:t>
            </a:r>
            <a:r>
              <a:rPr lang="it-IT" dirty="0"/>
              <a:t> il quale potrà recuperare il credito eventualmente erogato dagli emolumenti corrisposti nei periodi di paga successivi a quello nel quale è resa la comunicazione e, comunque, entro i termini di effettuazione delle operazioni di conguaglio di fine anno o di fine rapporto. </a:t>
            </a:r>
            <a:r>
              <a:rPr lang="it-IT" dirty="0" smtClean="0"/>
              <a:t>Si </a:t>
            </a:r>
            <a:r>
              <a:rPr lang="it-IT" dirty="0"/>
              <a:t>ricorda che il reddito complessivo ai sensi dell’articolo 13, comma 6-</a:t>
            </a:r>
            <a:r>
              <a:rPr lang="it-IT" i="1" dirty="0"/>
              <a:t>bis</a:t>
            </a:r>
            <a:r>
              <a:rPr lang="it-IT" dirty="0"/>
              <a:t>, del TUIR, va assunto al netto del reddito dell’unità immobiliare adibita ad 10 </a:t>
            </a:r>
            <a:r>
              <a:rPr lang="it-IT" dirty="0" smtClean="0"/>
              <a:t>abitazione </a:t>
            </a:r>
            <a:r>
              <a:rPr lang="it-IT" dirty="0"/>
              <a:t>principale e di quello delle relative pertinenze di cui all’articolo 10, comma 3-</a:t>
            </a:r>
            <a:r>
              <a:rPr lang="it-IT" i="1" dirty="0"/>
              <a:t>bis</a:t>
            </a:r>
            <a:r>
              <a:rPr lang="it-IT" dirty="0"/>
              <a:t>, dello stesso TUIR. </a:t>
            </a:r>
            <a:r>
              <a:rPr lang="it-IT" dirty="0" smtClean="0"/>
              <a:t>Il </a:t>
            </a:r>
            <a:r>
              <a:rPr lang="it-IT" dirty="0"/>
              <a:t>contribuente che abbia comunque percepito dal sostituto d’imposta un credito di cui al comma 1-</a:t>
            </a:r>
            <a:r>
              <a:rPr lang="it-IT" i="1" dirty="0"/>
              <a:t>bis </a:t>
            </a:r>
            <a:r>
              <a:rPr lang="it-IT" dirty="0"/>
              <a:t>dell’art. 13 del TUIR in tutto o in parte non spettante è tenuto alla restituzione dello stesso in sede di dichiarazione dei redditi. </a:t>
            </a:r>
            <a:r>
              <a:rPr lang="it-IT" dirty="0" smtClean="0"/>
              <a:t>(Circolare 8/E del 28 Aprile 2014)»</a:t>
            </a:r>
          </a:p>
          <a:p>
            <a:pPr marL="0" indent="0" algn="just" fontAlgn="auto">
              <a:spcAft>
                <a:spcPts val="0"/>
              </a:spcAft>
              <a:buFont typeface="Arial" pitchFamily="34" charset="0"/>
              <a:buNone/>
              <a:defRPr/>
            </a:pPr>
            <a:endParaRPr lang="it-IT" dirty="0"/>
          </a:p>
          <a:p>
            <a:pPr algn="just" fontAlgn="auto">
              <a:spcAft>
                <a:spcPts val="0"/>
              </a:spcAft>
              <a:buFont typeface="Wingdings" pitchFamily="2" charset="2"/>
              <a:buChar char="q"/>
              <a:defRPr/>
            </a:pPr>
            <a:r>
              <a:rPr lang="it-IT" b="1" dirty="0" smtClean="0"/>
              <a:t>Il problema si pone anche per coloro che hanno un reddito inferiore a 8.145,32 che poi sono moltissimi  di coloro a cui eroghiamo borse di studio e di approfondimento tassabili.</a:t>
            </a:r>
            <a:endParaRPr lang="it-IT"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346075"/>
          </a:xfrm>
        </p:spPr>
        <p:txBody>
          <a:bodyPr rtlCol="0">
            <a:normAutofit fontScale="90000"/>
          </a:bodyPr>
          <a:lstStyle/>
          <a:p>
            <a:pPr fontAlgn="auto">
              <a:spcAft>
                <a:spcPts val="0"/>
              </a:spcAft>
              <a:defRPr/>
            </a:pPr>
            <a:r>
              <a:rPr lang="it-IT" sz="2400" b="1" dirty="0" smtClean="0"/>
              <a:t>Comportamento suggerito a tal fine</a:t>
            </a:r>
            <a:endParaRPr lang="it-IT" sz="2400" b="1" dirty="0"/>
          </a:p>
        </p:txBody>
      </p:sp>
      <p:sp>
        <p:nvSpPr>
          <p:cNvPr id="3" name="Segnaposto contenuto 2"/>
          <p:cNvSpPr>
            <a:spLocks noGrp="1"/>
          </p:cNvSpPr>
          <p:nvPr>
            <p:ph idx="1"/>
          </p:nvPr>
        </p:nvSpPr>
        <p:spPr>
          <a:xfrm>
            <a:off x="457200" y="620688"/>
            <a:ext cx="8229600" cy="5505475"/>
          </a:xfrm>
        </p:spPr>
        <p:txBody>
          <a:bodyPr rtlCol="0">
            <a:normAutofit/>
          </a:bodyPr>
          <a:lstStyle/>
          <a:p>
            <a:pPr fontAlgn="auto">
              <a:spcAft>
                <a:spcPts val="0"/>
              </a:spcAft>
              <a:buFont typeface="Arial" pitchFamily="34" charset="0"/>
              <a:buChar char="•"/>
              <a:defRPr/>
            </a:pPr>
            <a:r>
              <a:rPr lang="it-IT" sz="1400" dirty="0" smtClean="0"/>
              <a:t>Per i meccanismi di funzionamento di UGOV succede che spesso emerge IRPEF anche per rapporti di breve durata. </a:t>
            </a:r>
          </a:p>
          <a:p>
            <a:pPr fontAlgn="auto">
              <a:spcAft>
                <a:spcPts val="0"/>
              </a:spcAft>
              <a:buFont typeface="Arial" pitchFamily="34" charset="0"/>
              <a:buChar char="•"/>
              <a:defRPr/>
            </a:pPr>
            <a:r>
              <a:rPr lang="it-IT" sz="1400" dirty="0" smtClean="0"/>
              <a:t>Facciamo l’esempio di una borsa imponibile di 3 mesi  (dal 1.3 al 31.5 2014) per un totale di euro 4.812,32.</a:t>
            </a:r>
          </a:p>
          <a:p>
            <a:pPr fontAlgn="auto">
              <a:spcAft>
                <a:spcPts val="0"/>
              </a:spcAft>
              <a:buFont typeface="Arial" pitchFamily="34" charset="0"/>
              <a:buChar char="•"/>
              <a:defRPr/>
            </a:pPr>
            <a:endParaRPr lang="it-IT" sz="1400" dirty="0"/>
          </a:p>
          <a:p>
            <a:pPr fontAlgn="auto">
              <a:spcAft>
                <a:spcPts val="0"/>
              </a:spcAft>
              <a:buFont typeface="Arial" pitchFamily="34" charset="0"/>
              <a:buChar char="•"/>
              <a:defRPr/>
            </a:pPr>
            <a:r>
              <a:rPr lang="it-IT" sz="1400" dirty="0" smtClean="0"/>
              <a:t>Se questa fosse l’unica erogazione nell’anno 2014 avremmo una tassazione IRPEF così articolata:</a:t>
            </a:r>
          </a:p>
          <a:p>
            <a:pPr fontAlgn="auto">
              <a:spcAft>
                <a:spcPts val="0"/>
              </a:spcAft>
              <a:buFont typeface="Arial" pitchFamily="34" charset="0"/>
              <a:buChar char="•"/>
              <a:defRPr/>
            </a:pPr>
            <a:endParaRPr lang="it-IT" sz="1400" dirty="0"/>
          </a:p>
          <a:p>
            <a:pPr fontAlgn="auto">
              <a:spcAft>
                <a:spcPts val="0"/>
              </a:spcAft>
              <a:buFont typeface="Arial" pitchFamily="34" charset="0"/>
              <a:buChar char="•"/>
              <a:defRPr/>
            </a:pPr>
            <a:r>
              <a:rPr lang="it-IT" sz="1400" dirty="0" smtClean="0"/>
              <a:t>4.812,32*23%= 1.106,83 euro </a:t>
            </a:r>
            <a:r>
              <a:rPr lang="it-IT" sz="1400" dirty="0" smtClean="0">
                <a:sym typeface="Wingdings" pitchFamily="2" charset="2"/>
              </a:rPr>
              <a:t>attribuendo le detrazioni art. 13 </a:t>
            </a:r>
          </a:p>
          <a:p>
            <a:pPr fontAlgn="auto">
              <a:spcAft>
                <a:spcPts val="0"/>
              </a:spcAft>
              <a:buFont typeface="Arial" pitchFamily="34" charset="0"/>
              <a:buChar char="•"/>
              <a:defRPr/>
            </a:pPr>
            <a:endParaRPr lang="it-IT" sz="1400" dirty="0" smtClean="0">
              <a:sym typeface="Wingdings" pitchFamily="2" charset="2"/>
            </a:endParaRPr>
          </a:p>
          <a:p>
            <a:pPr fontAlgn="auto">
              <a:spcAft>
                <a:spcPts val="0"/>
              </a:spcAft>
              <a:buFont typeface="Arial" pitchFamily="34" charset="0"/>
              <a:buChar char="•"/>
              <a:defRPr/>
            </a:pPr>
            <a:r>
              <a:rPr lang="it-IT" sz="1400" dirty="0" smtClean="0">
                <a:sym typeface="Wingdings" pitchFamily="2" charset="2"/>
              </a:rPr>
              <a:t>Detrazione minima obbligatoria per rapporti a </a:t>
            </a:r>
            <a:r>
              <a:rPr lang="it-IT" sz="1400" dirty="0" err="1" smtClean="0">
                <a:sym typeface="Wingdings" pitchFamily="2" charset="2"/>
              </a:rPr>
              <a:t>td</a:t>
            </a:r>
            <a:r>
              <a:rPr lang="it-IT" sz="1400" dirty="0" smtClean="0">
                <a:sym typeface="Wingdings" pitchFamily="2" charset="2"/>
              </a:rPr>
              <a:t> (come le borse)= 1.380,00</a:t>
            </a:r>
          </a:p>
          <a:p>
            <a:pPr fontAlgn="auto">
              <a:spcAft>
                <a:spcPts val="0"/>
              </a:spcAft>
              <a:buFont typeface="Arial" pitchFamily="34" charset="0"/>
              <a:buChar char="•"/>
              <a:defRPr/>
            </a:pPr>
            <a:endParaRPr lang="it-IT" sz="1400" dirty="0" smtClean="0">
              <a:sym typeface="Wingdings" pitchFamily="2" charset="2"/>
            </a:endParaRPr>
          </a:p>
          <a:p>
            <a:pPr fontAlgn="auto">
              <a:spcAft>
                <a:spcPts val="0"/>
              </a:spcAft>
              <a:buFont typeface="Arial" pitchFamily="34" charset="0"/>
              <a:buChar char="•"/>
              <a:defRPr/>
            </a:pPr>
            <a:r>
              <a:rPr lang="it-IT" sz="1400" dirty="0" smtClean="0">
                <a:sym typeface="Wingdings" pitchFamily="2" charset="2"/>
              </a:rPr>
              <a:t>Nel mese di marzo :    460,00</a:t>
            </a:r>
          </a:p>
          <a:p>
            <a:pPr fontAlgn="auto">
              <a:spcAft>
                <a:spcPts val="0"/>
              </a:spcAft>
              <a:buFont typeface="Arial" pitchFamily="34" charset="0"/>
              <a:buChar char="•"/>
              <a:defRPr/>
            </a:pPr>
            <a:r>
              <a:rPr lang="it-IT" sz="1400" dirty="0" smtClean="0">
                <a:sym typeface="Wingdings" pitchFamily="2" charset="2"/>
              </a:rPr>
              <a:t>Nel mese di aprile  :    460,00        </a:t>
            </a:r>
          </a:p>
          <a:p>
            <a:pPr fontAlgn="auto">
              <a:spcAft>
                <a:spcPts val="0"/>
              </a:spcAft>
              <a:buFont typeface="Arial" pitchFamily="34" charset="0"/>
              <a:buChar char="•"/>
              <a:defRPr/>
            </a:pPr>
            <a:r>
              <a:rPr lang="it-IT" sz="1400" dirty="0" smtClean="0">
                <a:sym typeface="Wingdings" pitchFamily="2" charset="2"/>
              </a:rPr>
              <a:t>Nel mese di maggio:   460,00</a:t>
            </a:r>
          </a:p>
          <a:p>
            <a:pPr fontAlgn="auto">
              <a:spcAft>
                <a:spcPts val="0"/>
              </a:spcAft>
              <a:buFont typeface="Arial" pitchFamily="34" charset="0"/>
              <a:buChar char="•"/>
              <a:defRPr/>
            </a:pPr>
            <a:r>
              <a:rPr lang="it-IT" sz="1400" dirty="0" smtClean="0">
                <a:sym typeface="Wingdings" pitchFamily="2" charset="2"/>
              </a:rPr>
              <a:t>Totale detrazioni   _________</a:t>
            </a:r>
          </a:p>
          <a:p>
            <a:pPr marL="3657600" lvl="8" indent="0">
              <a:buFont typeface="Arial" pitchFamily="34" charset="0"/>
              <a:buNone/>
              <a:defRPr/>
            </a:pPr>
            <a:endParaRPr lang="it-IT" sz="1400" dirty="0" smtClean="0"/>
          </a:p>
          <a:p>
            <a:pPr fontAlgn="auto">
              <a:spcAft>
                <a:spcPts val="0"/>
              </a:spcAft>
              <a:buFont typeface="Arial" pitchFamily="34" charset="0"/>
              <a:buChar char="•"/>
              <a:defRPr/>
            </a:pPr>
            <a:r>
              <a:rPr lang="it-IT" sz="1400" dirty="0" smtClean="0"/>
              <a:t>                                     1.380,00</a:t>
            </a:r>
          </a:p>
          <a:p>
            <a:pPr fontAlgn="auto">
              <a:spcAft>
                <a:spcPts val="0"/>
              </a:spcAft>
              <a:buFont typeface="Arial" pitchFamily="34" charset="0"/>
              <a:buChar char="•"/>
              <a:defRPr/>
            </a:pPr>
            <a:endParaRPr lang="it-IT" sz="1400" dirty="0"/>
          </a:p>
          <a:p>
            <a:pPr marL="0" indent="0" algn="just" fontAlgn="auto">
              <a:spcAft>
                <a:spcPts val="0"/>
              </a:spcAft>
              <a:buFont typeface="Arial" pitchFamily="34" charset="0"/>
              <a:buNone/>
              <a:defRPr/>
            </a:pPr>
            <a:r>
              <a:rPr lang="it-IT" sz="1400" dirty="0" smtClean="0"/>
              <a:t>Questa detrazione «mangerebbe» l’IRPEF anche con una proiezione annuale del reddito (come quella calcolata da UGOV nelle slide successive ) e realizzerebbe </a:t>
            </a:r>
            <a:r>
              <a:rPr lang="it-IT" sz="1400" b="1" dirty="0" smtClean="0"/>
              <a:t>la condizione per NON ATTRIBUIRE IL BONUS </a:t>
            </a:r>
            <a:r>
              <a:rPr lang="it-IT" sz="1400" dirty="0" smtClean="0"/>
              <a:t>che </a:t>
            </a:r>
            <a:r>
              <a:rPr lang="it-IT" sz="1400" u="sng" dirty="0" smtClean="0"/>
              <a:t>invece, come si vede dalle </a:t>
            </a:r>
            <a:r>
              <a:rPr lang="it-IT" sz="1400" u="sng" dirty="0" err="1" smtClean="0"/>
              <a:t>slides</a:t>
            </a:r>
            <a:r>
              <a:rPr lang="it-IT" sz="1400" u="sng" dirty="0" smtClean="0"/>
              <a:t> che seguono viene attribuito per le logiche di UGOV.</a:t>
            </a:r>
          </a:p>
          <a:p>
            <a:pPr fontAlgn="auto">
              <a:spcAft>
                <a:spcPts val="0"/>
              </a:spcAft>
              <a:buFont typeface="Arial" pitchFamily="34" charset="0"/>
              <a:buChar char="•"/>
              <a:defRPr/>
            </a:pPr>
            <a:endParaRPr lang="it-IT" sz="1800" dirty="0" smtClean="0"/>
          </a:p>
          <a:p>
            <a:pPr fontAlgn="auto">
              <a:spcAft>
                <a:spcPts val="0"/>
              </a:spcAft>
              <a:buFont typeface="Arial" pitchFamily="34" charset="0"/>
              <a:buChar char="•"/>
              <a:defRPr/>
            </a:pPr>
            <a:endParaRPr lang="it-IT" sz="1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715</TotalTime>
  <Words>962</Words>
  <Application>Microsoft Office PowerPoint</Application>
  <PresentationFormat>Presentazione su schermo (4:3)</PresentationFormat>
  <Paragraphs>75</Paragraphs>
  <Slides>16</Slides>
  <Notes>0</Notes>
  <HiddenSlides>0</HiddenSlides>
  <MMClips>0</MMClips>
  <ScaleCrop>false</ScaleCrop>
  <HeadingPairs>
    <vt:vector size="6" baseType="variant">
      <vt:variant>
        <vt:lpstr>Caratteri utilizzati</vt:lpstr>
      </vt:variant>
      <vt:variant>
        <vt:i4>3</vt:i4>
      </vt:variant>
      <vt:variant>
        <vt:lpstr>Modello struttura</vt:lpstr>
      </vt:variant>
      <vt:variant>
        <vt:i4>1</vt:i4>
      </vt:variant>
      <vt:variant>
        <vt:lpstr>Titoli diapositive</vt:lpstr>
      </vt:variant>
      <vt:variant>
        <vt:i4>16</vt:i4>
      </vt:variant>
    </vt:vector>
  </HeadingPairs>
  <TitlesOfParts>
    <vt:vector size="20" baseType="lpstr">
      <vt:lpstr>Calibri</vt:lpstr>
      <vt:lpstr>Arial</vt:lpstr>
      <vt:lpstr>Wingdings</vt:lpstr>
      <vt:lpstr>Tema di Office</vt:lpstr>
      <vt:lpstr>Il decreto 66/2014 – Bonus Renzi – aspetti applicativi in UGOV</vt:lpstr>
      <vt:lpstr>Il bonus del DL 66/2014 (importo annuo del bonus 640 euro)</vt:lpstr>
      <vt:lpstr>Concetto di reddito complessivo</vt:lpstr>
      <vt:lpstr>Gestione in UGOV compensi – stima del reddito</vt:lpstr>
      <vt:lpstr>Diapositiva 5</vt:lpstr>
      <vt:lpstr>Formula del calcolo del bonus mensile</vt:lpstr>
      <vt:lpstr>Esempi numerici (dalla circolare 9/2014)</vt:lpstr>
      <vt:lpstr>Cosa bisogna evitare</vt:lpstr>
      <vt:lpstr>Comportamento suggerito a tal fine</vt:lpstr>
      <vt:lpstr>Diapositiva 10</vt:lpstr>
      <vt:lpstr>Diapositiva 11</vt:lpstr>
      <vt:lpstr>Diapositiva 12</vt:lpstr>
      <vt:lpstr>Diapositiva 13</vt:lpstr>
      <vt:lpstr>Proposta operativa</vt:lpstr>
      <vt:lpstr>La proposta è coerente con la prassi dell’ Agenzia delle Entrate </vt:lpstr>
      <vt:lpstr>ATTENZIONE: OCCORRE FAR BARRARE TUTTE E TRE LE CASELLE RELATIVE AI RAPPORTI INFERIORI ALL’ANNO SE IL BORSISTA RITIENE DI NON SUPERARE NELL’ANNUALITA’ IL REDDITO DI 8.145,33 EURO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decreto 66/2014 – Bonus Renzi – aspetti applicativi in UGOV</dc:title>
  <dc:creator>vivaldi rolando</dc:creator>
  <cp:lastModifiedBy>Universita di Pisa</cp:lastModifiedBy>
  <cp:revision>29</cp:revision>
  <dcterms:created xsi:type="dcterms:W3CDTF">2014-06-09T11:34:14Z</dcterms:created>
  <dcterms:modified xsi:type="dcterms:W3CDTF">2014-06-12T10:47:16Z</dcterms:modified>
</cp:coreProperties>
</file>