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54"/>
  </p:notesMasterIdLst>
  <p:sldIdLst>
    <p:sldId id="256" r:id="rId2"/>
    <p:sldId id="257" r:id="rId3"/>
    <p:sldId id="281" r:id="rId4"/>
    <p:sldId id="298" r:id="rId5"/>
    <p:sldId id="307" r:id="rId6"/>
    <p:sldId id="308" r:id="rId7"/>
    <p:sldId id="309" r:id="rId8"/>
    <p:sldId id="310" r:id="rId9"/>
    <p:sldId id="282" r:id="rId10"/>
    <p:sldId id="258" r:id="rId11"/>
    <p:sldId id="302" r:id="rId12"/>
    <p:sldId id="288" r:id="rId13"/>
    <p:sldId id="289" r:id="rId14"/>
    <p:sldId id="290" r:id="rId15"/>
    <p:sldId id="295" r:id="rId16"/>
    <p:sldId id="291" r:id="rId17"/>
    <p:sldId id="292" r:id="rId18"/>
    <p:sldId id="293" r:id="rId19"/>
    <p:sldId id="294" r:id="rId20"/>
    <p:sldId id="287" r:id="rId21"/>
    <p:sldId id="303" r:id="rId22"/>
    <p:sldId id="296" r:id="rId23"/>
    <p:sldId id="297" r:id="rId24"/>
    <p:sldId id="262" r:id="rId25"/>
    <p:sldId id="263" r:id="rId26"/>
    <p:sldId id="265" r:id="rId27"/>
    <p:sldId id="261" r:id="rId28"/>
    <p:sldId id="266" r:id="rId29"/>
    <p:sldId id="267" r:id="rId30"/>
    <p:sldId id="270" r:id="rId31"/>
    <p:sldId id="271" r:id="rId32"/>
    <p:sldId id="269" r:id="rId33"/>
    <p:sldId id="305" r:id="rId34"/>
    <p:sldId id="272" r:id="rId35"/>
    <p:sldId id="264" r:id="rId36"/>
    <p:sldId id="259" r:id="rId37"/>
    <p:sldId id="268" r:id="rId38"/>
    <p:sldId id="260" r:id="rId39"/>
    <p:sldId id="273" r:id="rId40"/>
    <p:sldId id="275" r:id="rId41"/>
    <p:sldId id="274" r:id="rId42"/>
    <p:sldId id="276" r:id="rId43"/>
    <p:sldId id="300" r:id="rId44"/>
    <p:sldId id="301" r:id="rId45"/>
    <p:sldId id="278" r:id="rId46"/>
    <p:sldId id="279" r:id="rId47"/>
    <p:sldId id="280" r:id="rId48"/>
    <p:sldId id="283" r:id="rId49"/>
    <p:sldId id="285" r:id="rId50"/>
    <p:sldId id="284" r:id="rId51"/>
    <p:sldId id="299" r:id="rId52"/>
    <p:sldId id="306" r:id="rId53"/>
  </p:sldIdLst>
  <p:sldSz cx="9144000" cy="6858000" type="screen4x3"/>
  <p:notesSz cx="6797675" cy="9926638"/>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land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0" d="100"/>
          <a:sy n="80" d="100"/>
        </p:scale>
        <p:origin x="-1674" y="-288"/>
      </p:cViewPr>
      <p:guideLst>
        <p:guide orient="horz" pos="2160"/>
        <p:guide pos="2880"/>
      </p:guideLst>
    </p:cSldViewPr>
  </p:slideViewPr>
  <p:notesTextViewPr>
    <p:cViewPr>
      <p:scale>
        <a:sx n="100" d="100"/>
        <a:sy n="100" d="100"/>
      </p:scale>
      <p:origin x="0" y="0"/>
    </p:cViewPr>
  </p:notesTextViewPr>
  <p:sorterViewPr>
    <p:cViewPr>
      <p:scale>
        <a:sx n="152" d="100"/>
        <a:sy n="152"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_rels/data2.xml.rels><?xml version="1.0" encoding="UTF-8" standalone="yes"?>
<Relationships xmlns="http://schemas.openxmlformats.org/package/2006/relationships"><Relationship Id="rId1" Type="http://schemas.openxmlformats.org/officeDocument/2006/relationships/hyperlink" Target="http://elearning.u-gov.it/pluginfile.php/4742/mod_resource/content/0/MANUALE_VOCI_TRATTAMENTO_ECONOMICO_PER_RUOLO.pdf" TargetMode="Externa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A83339-61D2-4453-80A7-AB73CDB72A08}" type="doc">
      <dgm:prSet loTypeId="urn:microsoft.com/office/officeart/2005/8/layout/chevron2" loCatId="list" qsTypeId="urn:microsoft.com/office/officeart/2005/8/quickstyle/simple1#2" qsCatId="simple" csTypeId="urn:microsoft.com/office/officeart/2005/8/colors/accent1_2#2" csCatId="accent1" phldr="1"/>
      <dgm:spPr/>
      <dgm:t>
        <a:bodyPr/>
        <a:lstStyle/>
        <a:p>
          <a:endParaRPr lang="it-IT"/>
        </a:p>
      </dgm:t>
    </dgm:pt>
    <dgm:pt modelId="{E882201A-8022-4ED7-BA2E-90B07B62FEC9}">
      <dgm:prSet phldrT="[Testo]"/>
      <dgm:spPr/>
      <dgm:t>
        <a:bodyPr/>
        <a:lstStyle/>
        <a:p>
          <a:r>
            <a:rPr lang="it-IT" dirty="0" smtClean="0"/>
            <a:t>A</a:t>
          </a:r>
          <a:endParaRPr lang="it-IT" dirty="0"/>
        </a:p>
      </dgm:t>
    </dgm:pt>
    <dgm:pt modelId="{C372259A-82AA-449C-ADEA-65C0FF8482AC}" type="parTrans" cxnId="{A8D03BC3-3A90-4F98-9CBA-45F395BB5FCD}">
      <dgm:prSet/>
      <dgm:spPr/>
      <dgm:t>
        <a:bodyPr/>
        <a:lstStyle/>
        <a:p>
          <a:endParaRPr lang="it-IT"/>
        </a:p>
      </dgm:t>
    </dgm:pt>
    <dgm:pt modelId="{C997258F-70A5-441F-96FC-F944B4D90DC6}" type="sibTrans" cxnId="{A8D03BC3-3A90-4F98-9CBA-45F395BB5FCD}">
      <dgm:prSet/>
      <dgm:spPr/>
      <dgm:t>
        <a:bodyPr/>
        <a:lstStyle/>
        <a:p>
          <a:endParaRPr lang="it-IT"/>
        </a:p>
      </dgm:t>
    </dgm:pt>
    <dgm:pt modelId="{5E28401E-2B43-468B-AD73-1009D4FD2568}">
      <dgm:prSet phldrT="[Testo]"/>
      <dgm:spPr/>
      <dgm:t>
        <a:bodyPr/>
        <a:lstStyle/>
        <a:p>
          <a:pPr algn="l"/>
          <a:r>
            <a:rPr lang="it-IT" i="1" dirty="0" smtClean="0">
              <a:solidFill>
                <a:srgbClr val="00B0F0"/>
              </a:solidFill>
            </a:rPr>
            <a:t>Emolumento lordo</a:t>
          </a:r>
          <a:endParaRPr lang="it-IT" i="1" dirty="0">
            <a:solidFill>
              <a:srgbClr val="00B0F0"/>
            </a:solidFill>
          </a:endParaRPr>
        </a:p>
      </dgm:t>
    </dgm:pt>
    <dgm:pt modelId="{D8EFD2D7-9E1B-4CED-87B9-C2405207C3B0}" type="parTrans" cxnId="{A09563DC-6489-4D4B-9C02-FE0FA9361962}">
      <dgm:prSet/>
      <dgm:spPr/>
      <dgm:t>
        <a:bodyPr/>
        <a:lstStyle/>
        <a:p>
          <a:endParaRPr lang="it-IT"/>
        </a:p>
      </dgm:t>
    </dgm:pt>
    <dgm:pt modelId="{AF8C6242-3896-4336-B921-5FC10BABF534}" type="sibTrans" cxnId="{A09563DC-6489-4D4B-9C02-FE0FA9361962}">
      <dgm:prSet/>
      <dgm:spPr/>
      <dgm:t>
        <a:bodyPr/>
        <a:lstStyle/>
        <a:p>
          <a:endParaRPr lang="it-IT"/>
        </a:p>
      </dgm:t>
    </dgm:pt>
    <dgm:pt modelId="{57734E6D-8BA1-4D50-967B-46C22F299A20}">
      <dgm:prSet phldrT="[Testo]"/>
      <dgm:spPr/>
      <dgm:t>
        <a:bodyPr/>
        <a:lstStyle/>
        <a:p>
          <a:pPr algn="ctr"/>
          <a:r>
            <a:rPr lang="it-IT" dirty="0" smtClean="0"/>
            <a:t>meno deduzioni art. 10 TUIR</a:t>
          </a:r>
          <a:endParaRPr lang="it-IT" dirty="0"/>
        </a:p>
      </dgm:t>
    </dgm:pt>
    <dgm:pt modelId="{AD5CCF19-1963-4209-AE82-388E7C07ECBE}" type="parTrans" cxnId="{682EB292-5679-4563-82C8-0FE1C37B11D7}">
      <dgm:prSet/>
      <dgm:spPr/>
      <dgm:t>
        <a:bodyPr/>
        <a:lstStyle/>
        <a:p>
          <a:endParaRPr lang="it-IT"/>
        </a:p>
      </dgm:t>
    </dgm:pt>
    <dgm:pt modelId="{94A1CF83-8A10-45C9-B880-60CC2FF7FB0B}" type="sibTrans" cxnId="{682EB292-5679-4563-82C8-0FE1C37B11D7}">
      <dgm:prSet/>
      <dgm:spPr/>
      <dgm:t>
        <a:bodyPr/>
        <a:lstStyle/>
        <a:p>
          <a:endParaRPr lang="it-IT"/>
        </a:p>
      </dgm:t>
    </dgm:pt>
    <dgm:pt modelId="{7F510631-170C-4F3B-B833-4B88AD796AA0}">
      <dgm:prSet phldrT="[Testo]"/>
      <dgm:spPr/>
      <dgm:t>
        <a:bodyPr/>
        <a:lstStyle/>
        <a:p>
          <a:r>
            <a:rPr lang="it-IT" dirty="0" smtClean="0"/>
            <a:t>B</a:t>
          </a:r>
          <a:endParaRPr lang="it-IT" dirty="0"/>
        </a:p>
      </dgm:t>
    </dgm:pt>
    <dgm:pt modelId="{3A3FCC39-AF87-4534-B14B-7D9B2D38D69C}" type="parTrans" cxnId="{7D96370A-1FF4-4DC5-9AE2-85BEAA41DE1D}">
      <dgm:prSet/>
      <dgm:spPr/>
      <dgm:t>
        <a:bodyPr/>
        <a:lstStyle/>
        <a:p>
          <a:endParaRPr lang="it-IT"/>
        </a:p>
      </dgm:t>
    </dgm:pt>
    <dgm:pt modelId="{9BC652D4-4048-4D77-AB70-8361F20430E5}" type="sibTrans" cxnId="{7D96370A-1FF4-4DC5-9AE2-85BEAA41DE1D}">
      <dgm:prSet/>
      <dgm:spPr/>
      <dgm:t>
        <a:bodyPr/>
        <a:lstStyle/>
        <a:p>
          <a:endParaRPr lang="it-IT"/>
        </a:p>
      </dgm:t>
    </dgm:pt>
    <dgm:pt modelId="{95E9AA90-1F44-4317-B87C-8B8B1B17CFAA}">
      <dgm:prSet phldrT="[Testo]"/>
      <dgm:spPr/>
      <dgm:t>
        <a:bodyPr/>
        <a:lstStyle/>
        <a:p>
          <a:pPr algn="l"/>
          <a:r>
            <a:rPr lang="it-IT" dirty="0" err="1" smtClean="0"/>
            <a:t>=</a:t>
          </a:r>
          <a:r>
            <a:rPr lang="it-IT" b="1" i="1" dirty="0" err="1" smtClean="0">
              <a:solidFill>
                <a:srgbClr val="00B0F0"/>
              </a:solidFill>
            </a:rPr>
            <a:t>Base</a:t>
          </a:r>
          <a:r>
            <a:rPr lang="it-IT" b="1" i="1" dirty="0" smtClean="0">
              <a:solidFill>
                <a:srgbClr val="00B0F0"/>
              </a:solidFill>
            </a:rPr>
            <a:t> imponibile Fiscale</a:t>
          </a:r>
          <a:endParaRPr lang="it-IT" b="1" i="1" dirty="0">
            <a:solidFill>
              <a:srgbClr val="00B0F0"/>
            </a:solidFill>
          </a:endParaRPr>
        </a:p>
      </dgm:t>
    </dgm:pt>
    <dgm:pt modelId="{A4873458-7F2C-430C-9455-9875AE306103}" type="parTrans" cxnId="{3218588D-0B10-4C84-909F-7AF0245FDE97}">
      <dgm:prSet/>
      <dgm:spPr/>
      <dgm:t>
        <a:bodyPr/>
        <a:lstStyle/>
        <a:p>
          <a:endParaRPr lang="it-IT"/>
        </a:p>
      </dgm:t>
    </dgm:pt>
    <dgm:pt modelId="{E7BCD54E-2123-4C63-BF2B-100F77442160}" type="sibTrans" cxnId="{3218588D-0B10-4C84-909F-7AF0245FDE97}">
      <dgm:prSet/>
      <dgm:spPr/>
      <dgm:t>
        <a:bodyPr/>
        <a:lstStyle/>
        <a:p>
          <a:endParaRPr lang="it-IT"/>
        </a:p>
      </dgm:t>
    </dgm:pt>
    <dgm:pt modelId="{BD378157-5313-4069-B3D0-1D96A61E5256}">
      <dgm:prSet phldrT="[Testo]"/>
      <dgm:spPr/>
      <dgm:t>
        <a:bodyPr/>
        <a:lstStyle/>
        <a:p>
          <a:pPr algn="ctr"/>
          <a:r>
            <a:rPr lang="it-IT" dirty="0" smtClean="0"/>
            <a:t>applicazione aliquota IRPEF %</a:t>
          </a:r>
          <a:endParaRPr lang="it-IT" dirty="0"/>
        </a:p>
      </dgm:t>
    </dgm:pt>
    <dgm:pt modelId="{050AF335-2D02-4ED8-B78E-18E7E22773EA}" type="parTrans" cxnId="{6AC2D843-877B-4F45-A10E-1C1A480EDFDC}">
      <dgm:prSet/>
      <dgm:spPr/>
      <dgm:t>
        <a:bodyPr/>
        <a:lstStyle/>
        <a:p>
          <a:endParaRPr lang="it-IT"/>
        </a:p>
      </dgm:t>
    </dgm:pt>
    <dgm:pt modelId="{64B19DFC-5DC0-460A-BECD-49A31D88953F}" type="sibTrans" cxnId="{6AC2D843-877B-4F45-A10E-1C1A480EDFDC}">
      <dgm:prSet/>
      <dgm:spPr/>
      <dgm:t>
        <a:bodyPr/>
        <a:lstStyle/>
        <a:p>
          <a:endParaRPr lang="it-IT"/>
        </a:p>
      </dgm:t>
    </dgm:pt>
    <dgm:pt modelId="{4D25A9F9-0AE8-49ED-A936-69669DDE742B}">
      <dgm:prSet phldrT="[Testo]"/>
      <dgm:spPr/>
      <dgm:t>
        <a:bodyPr/>
        <a:lstStyle/>
        <a:p>
          <a:r>
            <a:rPr lang="it-IT" dirty="0" smtClean="0"/>
            <a:t>C</a:t>
          </a:r>
          <a:endParaRPr lang="it-IT" dirty="0"/>
        </a:p>
      </dgm:t>
    </dgm:pt>
    <dgm:pt modelId="{54B943CC-4989-47E2-87FB-4C18B5A8C7D5}" type="parTrans" cxnId="{C98583F3-85D5-4DC9-AF14-9555F9CB4DEC}">
      <dgm:prSet/>
      <dgm:spPr/>
      <dgm:t>
        <a:bodyPr/>
        <a:lstStyle/>
        <a:p>
          <a:endParaRPr lang="it-IT"/>
        </a:p>
      </dgm:t>
    </dgm:pt>
    <dgm:pt modelId="{4AFE0BBC-1E2D-4C80-AA12-CBE0B6AF9DB1}" type="sibTrans" cxnId="{C98583F3-85D5-4DC9-AF14-9555F9CB4DEC}">
      <dgm:prSet/>
      <dgm:spPr/>
      <dgm:t>
        <a:bodyPr/>
        <a:lstStyle/>
        <a:p>
          <a:endParaRPr lang="it-IT"/>
        </a:p>
      </dgm:t>
    </dgm:pt>
    <dgm:pt modelId="{164D7F59-6AB2-4808-872B-29530DCAB502}">
      <dgm:prSet phldrT="[Testo]"/>
      <dgm:spPr/>
      <dgm:t>
        <a:bodyPr/>
        <a:lstStyle/>
        <a:p>
          <a:pPr algn="l"/>
          <a:r>
            <a:rPr lang="it-IT" dirty="0" err="1" smtClean="0"/>
            <a:t>=</a:t>
          </a:r>
          <a:r>
            <a:rPr lang="it-IT" b="1" i="1" dirty="0" err="1" smtClean="0">
              <a:solidFill>
                <a:srgbClr val="00B0F0"/>
              </a:solidFill>
            </a:rPr>
            <a:t>Imposta</a:t>
          </a:r>
          <a:r>
            <a:rPr lang="it-IT" b="1" i="1" dirty="0" smtClean="0">
              <a:solidFill>
                <a:srgbClr val="00B0F0"/>
              </a:solidFill>
            </a:rPr>
            <a:t> lorda</a:t>
          </a:r>
          <a:endParaRPr lang="it-IT" b="1" i="1" dirty="0">
            <a:solidFill>
              <a:srgbClr val="00B0F0"/>
            </a:solidFill>
          </a:endParaRPr>
        </a:p>
      </dgm:t>
    </dgm:pt>
    <dgm:pt modelId="{1BA5E768-0513-4E02-926B-B9B513CC0279}" type="parTrans" cxnId="{7E5C569D-2531-4C69-B297-FE21D5299C4C}">
      <dgm:prSet/>
      <dgm:spPr/>
      <dgm:t>
        <a:bodyPr/>
        <a:lstStyle/>
        <a:p>
          <a:endParaRPr lang="it-IT"/>
        </a:p>
      </dgm:t>
    </dgm:pt>
    <dgm:pt modelId="{D54A1C4C-DF99-4B57-9414-B470ECA9DD2D}" type="sibTrans" cxnId="{7E5C569D-2531-4C69-B297-FE21D5299C4C}">
      <dgm:prSet/>
      <dgm:spPr/>
      <dgm:t>
        <a:bodyPr/>
        <a:lstStyle/>
        <a:p>
          <a:endParaRPr lang="it-IT"/>
        </a:p>
      </dgm:t>
    </dgm:pt>
    <dgm:pt modelId="{6247AFAD-A44A-4ABB-9870-D7C5EB004565}">
      <dgm:prSet phldrT="[Testo]"/>
      <dgm:spPr/>
      <dgm:t>
        <a:bodyPr/>
        <a:lstStyle/>
        <a:p>
          <a:pPr algn="ctr"/>
          <a:r>
            <a:rPr lang="it-IT" dirty="0" smtClean="0"/>
            <a:t>meno  Detrazioni artt.12 e 13 </a:t>
          </a:r>
          <a:r>
            <a:rPr lang="it-IT" dirty="0" err="1" smtClean="0"/>
            <a:t>TUIR</a:t>
          </a:r>
          <a:r>
            <a:rPr lang="it-IT" b="1" dirty="0" err="1" smtClean="0">
              <a:solidFill>
                <a:srgbClr val="FF0000"/>
              </a:solidFill>
            </a:rPr>
            <a:t>=</a:t>
          </a:r>
          <a:r>
            <a:rPr lang="it-IT" b="1" dirty="0" smtClean="0">
              <a:solidFill>
                <a:srgbClr val="FF0000"/>
              </a:solidFill>
            </a:rPr>
            <a:t> IMPOSTA NETTA</a:t>
          </a:r>
          <a:endParaRPr lang="it-IT" b="1" dirty="0">
            <a:solidFill>
              <a:srgbClr val="FF0000"/>
            </a:solidFill>
          </a:endParaRPr>
        </a:p>
      </dgm:t>
    </dgm:pt>
    <dgm:pt modelId="{2827C8DD-B47A-41EB-B596-B50D030A4B1E}" type="parTrans" cxnId="{6F685C11-7985-431A-B2CF-99FCBDB1FAF3}">
      <dgm:prSet/>
      <dgm:spPr/>
      <dgm:t>
        <a:bodyPr/>
        <a:lstStyle/>
        <a:p>
          <a:endParaRPr lang="it-IT"/>
        </a:p>
      </dgm:t>
    </dgm:pt>
    <dgm:pt modelId="{347A8E80-9FF5-4294-8279-E82E6352CBFE}" type="sibTrans" cxnId="{6F685C11-7985-431A-B2CF-99FCBDB1FAF3}">
      <dgm:prSet/>
      <dgm:spPr/>
      <dgm:t>
        <a:bodyPr/>
        <a:lstStyle/>
        <a:p>
          <a:endParaRPr lang="it-IT"/>
        </a:p>
      </dgm:t>
    </dgm:pt>
    <dgm:pt modelId="{76E070BA-8585-4506-9733-37F092E65A3C}" type="pres">
      <dgm:prSet presAssocID="{75A83339-61D2-4453-80A7-AB73CDB72A08}" presName="linearFlow" presStyleCnt="0">
        <dgm:presLayoutVars>
          <dgm:dir/>
          <dgm:animLvl val="lvl"/>
          <dgm:resizeHandles val="exact"/>
        </dgm:presLayoutVars>
      </dgm:prSet>
      <dgm:spPr/>
      <dgm:t>
        <a:bodyPr/>
        <a:lstStyle/>
        <a:p>
          <a:endParaRPr lang="it-IT"/>
        </a:p>
      </dgm:t>
    </dgm:pt>
    <dgm:pt modelId="{CEF5BD9F-84BC-4DF8-9D2E-2F7F57C61E90}" type="pres">
      <dgm:prSet presAssocID="{E882201A-8022-4ED7-BA2E-90B07B62FEC9}" presName="composite" presStyleCnt="0"/>
      <dgm:spPr/>
    </dgm:pt>
    <dgm:pt modelId="{F8368B5E-BF53-4622-B5C3-27627F008683}" type="pres">
      <dgm:prSet presAssocID="{E882201A-8022-4ED7-BA2E-90B07B62FEC9}" presName="parentText" presStyleLbl="alignNode1" presStyleIdx="0" presStyleCnt="3">
        <dgm:presLayoutVars>
          <dgm:chMax val="1"/>
          <dgm:bulletEnabled val="1"/>
        </dgm:presLayoutVars>
      </dgm:prSet>
      <dgm:spPr/>
      <dgm:t>
        <a:bodyPr/>
        <a:lstStyle/>
        <a:p>
          <a:endParaRPr lang="it-IT"/>
        </a:p>
      </dgm:t>
    </dgm:pt>
    <dgm:pt modelId="{7102FEDD-7C9C-4702-A621-5E1DD3AB468F}" type="pres">
      <dgm:prSet presAssocID="{E882201A-8022-4ED7-BA2E-90B07B62FEC9}" presName="descendantText" presStyleLbl="alignAcc1" presStyleIdx="0" presStyleCnt="3">
        <dgm:presLayoutVars>
          <dgm:bulletEnabled val="1"/>
        </dgm:presLayoutVars>
      </dgm:prSet>
      <dgm:spPr/>
      <dgm:t>
        <a:bodyPr/>
        <a:lstStyle/>
        <a:p>
          <a:endParaRPr lang="it-IT"/>
        </a:p>
      </dgm:t>
    </dgm:pt>
    <dgm:pt modelId="{6916DA60-6BC8-436D-B363-1EFB6B8C7DA5}" type="pres">
      <dgm:prSet presAssocID="{C997258F-70A5-441F-96FC-F944B4D90DC6}" presName="sp" presStyleCnt="0"/>
      <dgm:spPr/>
    </dgm:pt>
    <dgm:pt modelId="{59D54EC8-16B8-462E-AEA0-4DFDBC7FBBCC}" type="pres">
      <dgm:prSet presAssocID="{7F510631-170C-4F3B-B833-4B88AD796AA0}" presName="composite" presStyleCnt="0"/>
      <dgm:spPr/>
    </dgm:pt>
    <dgm:pt modelId="{06137DD1-057F-4B92-93ED-9AEE19F4F298}" type="pres">
      <dgm:prSet presAssocID="{7F510631-170C-4F3B-B833-4B88AD796AA0}" presName="parentText" presStyleLbl="alignNode1" presStyleIdx="1" presStyleCnt="3">
        <dgm:presLayoutVars>
          <dgm:chMax val="1"/>
          <dgm:bulletEnabled val="1"/>
        </dgm:presLayoutVars>
      </dgm:prSet>
      <dgm:spPr/>
      <dgm:t>
        <a:bodyPr/>
        <a:lstStyle/>
        <a:p>
          <a:endParaRPr lang="it-IT"/>
        </a:p>
      </dgm:t>
    </dgm:pt>
    <dgm:pt modelId="{BB05584E-E52E-47EC-A73E-AC78A24674B7}" type="pres">
      <dgm:prSet presAssocID="{7F510631-170C-4F3B-B833-4B88AD796AA0}" presName="descendantText" presStyleLbl="alignAcc1" presStyleIdx="1" presStyleCnt="3">
        <dgm:presLayoutVars>
          <dgm:bulletEnabled val="1"/>
        </dgm:presLayoutVars>
      </dgm:prSet>
      <dgm:spPr/>
      <dgm:t>
        <a:bodyPr/>
        <a:lstStyle/>
        <a:p>
          <a:endParaRPr lang="it-IT"/>
        </a:p>
      </dgm:t>
    </dgm:pt>
    <dgm:pt modelId="{23EEB1C7-CA1A-48F4-9630-ED35E63F5006}" type="pres">
      <dgm:prSet presAssocID="{9BC652D4-4048-4D77-AB70-8361F20430E5}" presName="sp" presStyleCnt="0"/>
      <dgm:spPr/>
    </dgm:pt>
    <dgm:pt modelId="{2651B022-6332-47D5-AB5B-C34FC0EFEB73}" type="pres">
      <dgm:prSet presAssocID="{4D25A9F9-0AE8-49ED-A936-69669DDE742B}" presName="composite" presStyleCnt="0"/>
      <dgm:spPr/>
    </dgm:pt>
    <dgm:pt modelId="{D0996154-7DDE-46FF-A68B-A7751EAFFE0E}" type="pres">
      <dgm:prSet presAssocID="{4D25A9F9-0AE8-49ED-A936-69669DDE742B}" presName="parentText" presStyleLbl="alignNode1" presStyleIdx="2" presStyleCnt="3" custScaleX="92421">
        <dgm:presLayoutVars>
          <dgm:chMax val="1"/>
          <dgm:bulletEnabled val="1"/>
        </dgm:presLayoutVars>
      </dgm:prSet>
      <dgm:spPr/>
      <dgm:t>
        <a:bodyPr/>
        <a:lstStyle/>
        <a:p>
          <a:endParaRPr lang="it-IT"/>
        </a:p>
      </dgm:t>
    </dgm:pt>
    <dgm:pt modelId="{C50E9B05-1AE6-4E9A-8C37-4F4AFC789E34}" type="pres">
      <dgm:prSet presAssocID="{4D25A9F9-0AE8-49ED-A936-69669DDE742B}" presName="descendantText" presStyleLbl="alignAcc1" presStyleIdx="2" presStyleCnt="3">
        <dgm:presLayoutVars>
          <dgm:bulletEnabled val="1"/>
        </dgm:presLayoutVars>
      </dgm:prSet>
      <dgm:spPr/>
      <dgm:t>
        <a:bodyPr/>
        <a:lstStyle/>
        <a:p>
          <a:endParaRPr lang="it-IT"/>
        </a:p>
      </dgm:t>
    </dgm:pt>
  </dgm:ptLst>
  <dgm:cxnLst>
    <dgm:cxn modelId="{A8D03BC3-3A90-4F98-9CBA-45F395BB5FCD}" srcId="{75A83339-61D2-4453-80A7-AB73CDB72A08}" destId="{E882201A-8022-4ED7-BA2E-90B07B62FEC9}" srcOrd="0" destOrd="0" parTransId="{C372259A-82AA-449C-ADEA-65C0FF8482AC}" sibTransId="{C997258F-70A5-441F-96FC-F944B4D90DC6}"/>
    <dgm:cxn modelId="{698FC989-48A1-4C17-8E50-AB7E37D0E058}" type="presOf" srcId="{7F510631-170C-4F3B-B833-4B88AD796AA0}" destId="{06137DD1-057F-4B92-93ED-9AEE19F4F298}" srcOrd="0" destOrd="0" presId="urn:microsoft.com/office/officeart/2005/8/layout/chevron2"/>
    <dgm:cxn modelId="{7D96370A-1FF4-4DC5-9AE2-85BEAA41DE1D}" srcId="{75A83339-61D2-4453-80A7-AB73CDB72A08}" destId="{7F510631-170C-4F3B-B833-4B88AD796AA0}" srcOrd="1" destOrd="0" parTransId="{3A3FCC39-AF87-4534-B14B-7D9B2D38D69C}" sibTransId="{9BC652D4-4048-4D77-AB70-8361F20430E5}"/>
    <dgm:cxn modelId="{F306A876-E48C-45D9-9C2C-805F00A3898A}" type="presOf" srcId="{75A83339-61D2-4453-80A7-AB73CDB72A08}" destId="{76E070BA-8585-4506-9733-37F092E65A3C}" srcOrd="0" destOrd="0" presId="urn:microsoft.com/office/officeart/2005/8/layout/chevron2"/>
    <dgm:cxn modelId="{A09563DC-6489-4D4B-9C02-FE0FA9361962}" srcId="{E882201A-8022-4ED7-BA2E-90B07B62FEC9}" destId="{5E28401E-2B43-468B-AD73-1009D4FD2568}" srcOrd="0" destOrd="0" parTransId="{D8EFD2D7-9E1B-4CED-87B9-C2405207C3B0}" sibTransId="{AF8C6242-3896-4336-B921-5FC10BABF534}"/>
    <dgm:cxn modelId="{7E5C569D-2531-4C69-B297-FE21D5299C4C}" srcId="{4D25A9F9-0AE8-49ED-A936-69669DDE742B}" destId="{164D7F59-6AB2-4808-872B-29530DCAB502}" srcOrd="0" destOrd="0" parTransId="{1BA5E768-0513-4E02-926B-B9B513CC0279}" sibTransId="{D54A1C4C-DF99-4B57-9414-B470ECA9DD2D}"/>
    <dgm:cxn modelId="{A6313E50-59C7-4CD2-A250-E2E3CFFD5119}" type="presOf" srcId="{5E28401E-2B43-468B-AD73-1009D4FD2568}" destId="{7102FEDD-7C9C-4702-A621-5E1DD3AB468F}" srcOrd="0" destOrd="0" presId="urn:microsoft.com/office/officeart/2005/8/layout/chevron2"/>
    <dgm:cxn modelId="{AFB33823-0B92-4FF4-B151-FE8C13048154}" type="presOf" srcId="{164D7F59-6AB2-4808-872B-29530DCAB502}" destId="{C50E9B05-1AE6-4E9A-8C37-4F4AFC789E34}" srcOrd="0" destOrd="0" presId="urn:microsoft.com/office/officeart/2005/8/layout/chevron2"/>
    <dgm:cxn modelId="{DED18BA9-03D8-4E04-B5D3-B3FC4B63ABD7}" type="presOf" srcId="{95E9AA90-1F44-4317-B87C-8B8B1B17CFAA}" destId="{BB05584E-E52E-47EC-A73E-AC78A24674B7}" srcOrd="0" destOrd="0" presId="urn:microsoft.com/office/officeart/2005/8/layout/chevron2"/>
    <dgm:cxn modelId="{F0EB53B7-7F9E-4295-AEC5-ACBA026C1C93}" type="presOf" srcId="{6247AFAD-A44A-4ABB-9870-D7C5EB004565}" destId="{C50E9B05-1AE6-4E9A-8C37-4F4AFC789E34}" srcOrd="0" destOrd="1" presId="urn:microsoft.com/office/officeart/2005/8/layout/chevron2"/>
    <dgm:cxn modelId="{C98583F3-85D5-4DC9-AF14-9555F9CB4DEC}" srcId="{75A83339-61D2-4453-80A7-AB73CDB72A08}" destId="{4D25A9F9-0AE8-49ED-A936-69669DDE742B}" srcOrd="2" destOrd="0" parTransId="{54B943CC-4989-47E2-87FB-4C18B5A8C7D5}" sibTransId="{4AFE0BBC-1E2D-4C80-AA12-CBE0B6AF9DB1}"/>
    <dgm:cxn modelId="{496BA2C3-C862-4EE2-A382-83969C37D987}" type="presOf" srcId="{4D25A9F9-0AE8-49ED-A936-69669DDE742B}" destId="{D0996154-7DDE-46FF-A68B-A7751EAFFE0E}" srcOrd="0" destOrd="0" presId="urn:microsoft.com/office/officeart/2005/8/layout/chevron2"/>
    <dgm:cxn modelId="{682EB292-5679-4563-82C8-0FE1C37B11D7}" srcId="{E882201A-8022-4ED7-BA2E-90B07B62FEC9}" destId="{57734E6D-8BA1-4D50-967B-46C22F299A20}" srcOrd="1" destOrd="0" parTransId="{AD5CCF19-1963-4209-AE82-388E7C07ECBE}" sibTransId="{94A1CF83-8A10-45C9-B880-60CC2FF7FB0B}"/>
    <dgm:cxn modelId="{971798C0-F46E-4A2B-AA88-C8F2DAB11356}" type="presOf" srcId="{E882201A-8022-4ED7-BA2E-90B07B62FEC9}" destId="{F8368B5E-BF53-4622-B5C3-27627F008683}" srcOrd="0" destOrd="0" presId="urn:microsoft.com/office/officeart/2005/8/layout/chevron2"/>
    <dgm:cxn modelId="{8714A154-8F03-490B-A606-7F130D7FD3E9}" type="presOf" srcId="{57734E6D-8BA1-4D50-967B-46C22F299A20}" destId="{7102FEDD-7C9C-4702-A621-5E1DD3AB468F}" srcOrd="0" destOrd="1" presId="urn:microsoft.com/office/officeart/2005/8/layout/chevron2"/>
    <dgm:cxn modelId="{847C230C-7C74-4ECE-A05B-7EDB3CBC4565}" type="presOf" srcId="{BD378157-5313-4069-B3D0-1D96A61E5256}" destId="{BB05584E-E52E-47EC-A73E-AC78A24674B7}" srcOrd="0" destOrd="1" presId="urn:microsoft.com/office/officeart/2005/8/layout/chevron2"/>
    <dgm:cxn modelId="{6F685C11-7985-431A-B2CF-99FCBDB1FAF3}" srcId="{4D25A9F9-0AE8-49ED-A936-69669DDE742B}" destId="{6247AFAD-A44A-4ABB-9870-D7C5EB004565}" srcOrd="1" destOrd="0" parTransId="{2827C8DD-B47A-41EB-B596-B50D030A4B1E}" sibTransId="{347A8E80-9FF5-4294-8279-E82E6352CBFE}"/>
    <dgm:cxn modelId="{6AC2D843-877B-4F45-A10E-1C1A480EDFDC}" srcId="{7F510631-170C-4F3B-B833-4B88AD796AA0}" destId="{BD378157-5313-4069-B3D0-1D96A61E5256}" srcOrd="1" destOrd="0" parTransId="{050AF335-2D02-4ED8-B78E-18E7E22773EA}" sibTransId="{64B19DFC-5DC0-460A-BECD-49A31D88953F}"/>
    <dgm:cxn modelId="{3218588D-0B10-4C84-909F-7AF0245FDE97}" srcId="{7F510631-170C-4F3B-B833-4B88AD796AA0}" destId="{95E9AA90-1F44-4317-B87C-8B8B1B17CFAA}" srcOrd="0" destOrd="0" parTransId="{A4873458-7F2C-430C-9455-9875AE306103}" sibTransId="{E7BCD54E-2123-4C63-BF2B-100F77442160}"/>
    <dgm:cxn modelId="{6F3BFE2C-6C78-4A58-8C81-701C93E3C786}" type="presParOf" srcId="{76E070BA-8585-4506-9733-37F092E65A3C}" destId="{CEF5BD9F-84BC-4DF8-9D2E-2F7F57C61E90}" srcOrd="0" destOrd="0" presId="urn:microsoft.com/office/officeart/2005/8/layout/chevron2"/>
    <dgm:cxn modelId="{D2454AD5-BDAB-4378-812C-2CC9A1C0D444}" type="presParOf" srcId="{CEF5BD9F-84BC-4DF8-9D2E-2F7F57C61E90}" destId="{F8368B5E-BF53-4622-B5C3-27627F008683}" srcOrd="0" destOrd="0" presId="urn:microsoft.com/office/officeart/2005/8/layout/chevron2"/>
    <dgm:cxn modelId="{B5564879-A327-49F7-B78C-F6356B13AE07}" type="presParOf" srcId="{CEF5BD9F-84BC-4DF8-9D2E-2F7F57C61E90}" destId="{7102FEDD-7C9C-4702-A621-5E1DD3AB468F}" srcOrd="1" destOrd="0" presId="urn:microsoft.com/office/officeart/2005/8/layout/chevron2"/>
    <dgm:cxn modelId="{2865CF81-8B1C-4E23-A409-37898DE6B288}" type="presParOf" srcId="{76E070BA-8585-4506-9733-37F092E65A3C}" destId="{6916DA60-6BC8-436D-B363-1EFB6B8C7DA5}" srcOrd="1" destOrd="0" presId="urn:microsoft.com/office/officeart/2005/8/layout/chevron2"/>
    <dgm:cxn modelId="{7595DBE7-F70F-435E-BBF5-62ECDA7EF125}" type="presParOf" srcId="{76E070BA-8585-4506-9733-37F092E65A3C}" destId="{59D54EC8-16B8-462E-AEA0-4DFDBC7FBBCC}" srcOrd="2" destOrd="0" presId="urn:microsoft.com/office/officeart/2005/8/layout/chevron2"/>
    <dgm:cxn modelId="{68284873-8F5D-4973-B416-758E3B9B9FE4}" type="presParOf" srcId="{59D54EC8-16B8-462E-AEA0-4DFDBC7FBBCC}" destId="{06137DD1-057F-4B92-93ED-9AEE19F4F298}" srcOrd="0" destOrd="0" presId="urn:microsoft.com/office/officeart/2005/8/layout/chevron2"/>
    <dgm:cxn modelId="{AB1F9C7E-76F0-4A4D-B28E-80112901FDEB}" type="presParOf" srcId="{59D54EC8-16B8-462E-AEA0-4DFDBC7FBBCC}" destId="{BB05584E-E52E-47EC-A73E-AC78A24674B7}" srcOrd="1" destOrd="0" presId="urn:microsoft.com/office/officeart/2005/8/layout/chevron2"/>
    <dgm:cxn modelId="{F626D3D0-C95C-454C-B87F-36BA4A83C556}" type="presParOf" srcId="{76E070BA-8585-4506-9733-37F092E65A3C}" destId="{23EEB1C7-CA1A-48F4-9630-ED35E63F5006}" srcOrd="3" destOrd="0" presId="urn:microsoft.com/office/officeart/2005/8/layout/chevron2"/>
    <dgm:cxn modelId="{26EBFDEE-B6A9-44C2-89B8-EBECB0CEFBE0}" type="presParOf" srcId="{76E070BA-8585-4506-9733-37F092E65A3C}" destId="{2651B022-6332-47D5-AB5B-C34FC0EFEB73}" srcOrd="4" destOrd="0" presId="urn:microsoft.com/office/officeart/2005/8/layout/chevron2"/>
    <dgm:cxn modelId="{E005C734-9226-4831-8676-1EA48F82C3CF}" type="presParOf" srcId="{2651B022-6332-47D5-AB5B-C34FC0EFEB73}" destId="{D0996154-7DDE-46FF-A68B-A7751EAFFE0E}" srcOrd="0" destOrd="0" presId="urn:microsoft.com/office/officeart/2005/8/layout/chevron2"/>
    <dgm:cxn modelId="{36A1078F-6DDE-49BA-9DC3-EBBE6812BED2}" type="presParOf" srcId="{2651B022-6332-47D5-AB5B-C34FC0EFEB73}" destId="{C50E9B05-1AE6-4E9A-8C37-4F4AFC789E34}" srcOrd="1" destOrd="0" presId="urn:microsoft.com/office/officeart/2005/8/layout/chevron2"/>
  </dgm:cxnLst>
  <dgm:bg/>
  <dgm:whole/>
  <dgm:extLst>
    <a:ext uri="http://schemas.microsoft.com/office/drawing/2008/diagram"/>
  </dgm:extLst>
</dgm:dataModel>
</file>

<file path=ppt/diagrams/data2.xml><?xml version="1.0" encoding="utf-8"?>
<dgm:dataModel xmlns:dgm="http://schemas.openxmlformats.org/drawingml/2006/diagram" xmlns:a="http://schemas.openxmlformats.org/drawingml/2006/main">
  <dgm:ptLst>
    <dgm:pt modelId="{6ADCCECD-51BB-4E7E-B702-B616FE6E945E}" type="doc">
      <dgm:prSet loTypeId="urn:microsoft.com/office/officeart/2005/8/layout/hProcess11" loCatId="process" qsTypeId="urn:microsoft.com/office/officeart/2005/8/quickstyle/simple1#3" qsCatId="simple" csTypeId="urn:microsoft.com/office/officeart/2005/8/colors/accent1_2#3" csCatId="accent1" phldr="1"/>
      <dgm:spPr/>
      <dgm:t>
        <a:bodyPr/>
        <a:lstStyle/>
        <a:p>
          <a:endParaRPr lang="it-IT"/>
        </a:p>
      </dgm:t>
    </dgm:pt>
    <dgm:pt modelId="{8972E03E-A254-41EB-99E9-66E05D726E23}">
      <dgm:prSet/>
      <dgm:spPr/>
      <dgm:t>
        <a:bodyPr/>
        <a:lstStyle/>
        <a:p>
          <a:pPr rtl="0"/>
          <a:r>
            <a:rPr lang="it-IT" dirty="0" smtClean="0">
              <a:hlinkClick xmlns:r="http://schemas.openxmlformats.org/officeDocument/2006/relationships" r:id="rId1"/>
            </a:rPr>
            <a:t>http://elearning.u-gov.it/pluginfile.php/4742/mod_resource/content/0/MANUALE_VOCI_TRATTAMENTO_ECONOMICO_PER_RUOLO.pdf</a:t>
          </a:r>
          <a:endParaRPr lang="it-IT" dirty="0"/>
        </a:p>
      </dgm:t>
    </dgm:pt>
    <dgm:pt modelId="{56C8BA1D-DC45-48CA-B64A-3D9E498B33AD}" type="parTrans" cxnId="{7FC2D0F3-A3DB-4112-89A4-4375CE132857}">
      <dgm:prSet/>
      <dgm:spPr/>
      <dgm:t>
        <a:bodyPr/>
        <a:lstStyle/>
        <a:p>
          <a:endParaRPr lang="it-IT"/>
        </a:p>
      </dgm:t>
    </dgm:pt>
    <dgm:pt modelId="{19C271EE-DD11-45D2-B759-A6DEF168B75E}" type="sibTrans" cxnId="{7FC2D0F3-A3DB-4112-89A4-4375CE132857}">
      <dgm:prSet/>
      <dgm:spPr/>
      <dgm:t>
        <a:bodyPr/>
        <a:lstStyle/>
        <a:p>
          <a:endParaRPr lang="it-IT"/>
        </a:p>
      </dgm:t>
    </dgm:pt>
    <dgm:pt modelId="{8B7B65E8-6E15-48D4-ACEE-B94C1F9E4C1B}" type="pres">
      <dgm:prSet presAssocID="{6ADCCECD-51BB-4E7E-B702-B616FE6E945E}" presName="Name0" presStyleCnt="0">
        <dgm:presLayoutVars>
          <dgm:dir/>
          <dgm:resizeHandles val="exact"/>
        </dgm:presLayoutVars>
      </dgm:prSet>
      <dgm:spPr/>
      <dgm:t>
        <a:bodyPr/>
        <a:lstStyle/>
        <a:p>
          <a:endParaRPr lang="it-IT"/>
        </a:p>
      </dgm:t>
    </dgm:pt>
    <dgm:pt modelId="{739A683F-4618-4B94-9E11-61A5AF14274C}" type="pres">
      <dgm:prSet presAssocID="{6ADCCECD-51BB-4E7E-B702-B616FE6E945E}" presName="arrow" presStyleLbl="bgShp" presStyleIdx="0" presStyleCnt="1" custLinFactNeighborY="2273"/>
      <dgm:spPr/>
    </dgm:pt>
    <dgm:pt modelId="{F2E047CC-ED91-4928-9C13-EDC698BE2FA1}" type="pres">
      <dgm:prSet presAssocID="{6ADCCECD-51BB-4E7E-B702-B616FE6E945E}" presName="points" presStyleCnt="0"/>
      <dgm:spPr/>
    </dgm:pt>
    <dgm:pt modelId="{BD70C074-824C-48E6-9A03-27D9D9439410}" type="pres">
      <dgm:prSet presAssocID="{8972E03E-A254-41EB-99E9-66E05D726E23}" presName="compositeA" presStyleCnt="0"/>
      <dgm:spPr/>
    </dgm:pt>
    <dgm:pt modelId="{90045077-3158-44ED-AFCD-2B59B4B4D230}" type="pres">
      <dgm:prSet presAssocID="{8972E03E-A254-41EB-99E9-66E05D726E23}" presName="textA" presStyleLbl="revTx" presStyleIdx="0" presStyleCnt="1">
        <dgm:presLayoutVars>
          <dgm:bulletEnabled val="1"/>
        </dgm:presLayoutVars>
      </dgm:prSet>
      <dgm:spPr/>
      <dgm:t>
        <a:bodyPr/>
        <a:lstStyle/>
        <a:p>
          <a:endParaRPr lang="it-IT"/>
        </a:p>
      </dgm:t>
    </dgm:pt>
    <dgm:pt modelId="{6762C7F2-B36E-4817-9903-A150F3469F5D}" type="pres">
      <dgm:prSet presAssocID="{8972E03E-A254-41EB-99E9-66E05D726E23}" presName="circleA" presStyleLbl="node1" presStyleIdx="0" presStyleCnt="1" custScaleX="407282" custScaleY="190910" custLinFactNeighborX="30508" custLinFactNeighborY="4545"/>
      <dgm:spPr/>
    </dgm:pt>
    <dgm:pt modelId="{5C8ACB43-CB31-4CE0-A162-B52B1BC735E1}" type="pres">
      <dgm:prSet presAssocID="{8972E03E-A254-41EB-99E9-66E05D726E23}" presName="spaceA" presStyleCnt="0"/>
      <dgm:spPr/>
    </dgm:pt>
  </dgm:ptLst>
  <dgm:cxnLst>
    <dgm:cxn modelId="{7FC2D0F3-A3DB-4112-89A4-4375CE132857}" srcId="{6ADCCECD-51BB-4E7E-B702-B616FE6E945E}" destId="{8972E03E-A254-41EB-99E9-66E05D726E23}" srcOrd="0" destOrd="0" parTransId="{56C8BA1D-DC45-48CA-B64A-3D9E498B33AD}" sibTransId="{19C271EE-DD11-45D2-B759-A6DEF168B75E}"/>
    <dgm:cxn modelId="{5405DA12-C944-48CC-A66C-554211E74044}" type="presOf" srcId="{6ADCCECD-51BB-4E7E-B702-B616FE6E945E}" destId="{8B7B65E8-6E15-48D4-ACEE-B94C1F9E4C1B}" srcOrd="0" destOrd="0" presId="urn:microsoft.com/office/officeart/2005/8/layout/hProcess11"/>
    <dgm:cxn modelId="{090DB50A-1ECE-483F-8081-24742C1BDEFD}" type="presOf" srcId="{8972E03E-A254-41EB-99E9-66E05D726E23}" destId="{90045077-3158-44ED-AFCD-2B59B4B4D230}" srcOrd="0" destOrd="0" presId="urn:microsoft.com/office/officeart/2005/8/layout/hProcess11"/>
    <dgm:cxn modelId="{827EE286-C00B-4AFD-93D7-19DF8EC50824}" type="presParOf" srcId="{8B7B65E8-6E15-48D4-ACEE-B94C1F9E4C1B}" destId="{739A683F-4618-4B94-9E11-61A5AF14274C}" srcOrd="0" destOrd="0" presId="urn:microsoft.com/office/officeart/2005/8/layout/hProcess11"/>
    <dgm:cxn modelId="{BA916727-161E-471A-A682-DBC8AB480DA1}" type="presParOf" srcId="{8B7B65E8-6E15-48D4-ACEE-B94C1F9E4C1B}" destId="{F2E047CC-ED91-4928-9C13-EDC698BE2FA1}" srcOrd="1" destOrd="0" presId="urn:microsoft.com/office/officeart/2005/8/layout/hProcess11"/>
    <dgm:cxn modelId="{1A7A6EA3-DA5F-42FC-BF0F-76B2C0D6FD8E}" type="presParOf" srcId="{F2E047CC-ED91-4928-9C13-EDC698BE2FA1}" destId="{BD70C074-824C-48E6-9A03-27D9D9439410}" srcOrd="0" destOrd="0" presId="urn:microsoft.com/office/officeart/2005/8/layout/hProcess11"/>
    <dgm:cxn modelId="{D4981615-8CCC-41D1-BFBD-0453EE19BDC9}" type="presParOf" srcId="{BD70C074-824C-48E6-9A03-27D9D9439410}" destId="{90045077-3158-44ED-AFCD-2B59B4B4D230}" srcOrd="0" destOrd="0" presId="urn:microsoft.com/office/officeart/2005/8/layout/hProcess11"/>
    <dgm:cxn modelId="{9C27544D-321D-44FA-AB3B-E6F7B64BA743}" type="presParOf" srcId="{BD70C074-824C-48E6-9A03-27D9D9439410}" destId="{6762C7F2-B36E-4817-9903-A150F3469F5D}" srcOrd="1" destOrd="0" presId="urn:microsoft.com/office/officeart/2005/8/layout/hProcess11"/>
    <dgm:cxn modelId="{DE9AE596-68DC-4901-B1B3-D39288B5198B}" type="presParOf" srcId="{BD70C074-824C-48E6-9A03-27D9D9439410}" destId="{5C8ACB43-CB31-4CE0-A162-B52B1BC735E1}" srcOrd="2" destOrd="0" presId="urn:microsoft.com/office/officeart/2005/8/layout/hProcess11"/>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t-IT"/>
          </a:p>
        </p:txBody>
      </p:sp>
      <p:sp>
        <p:nvSpPr>
          <p:cNvPr id="3" name="Segnaposto data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0F89D465-3C8A-400D-86F0-020635B3EAF6}" type="datetimeFigureOut">
              <a:rPr lang="it-IT"/>
              <a:pPr>
                <a:defRPr/>
              </a:pPr>
              <a:t>12/06/2014</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t-IT"/>
          </a:p>
        </p:txBody>
      </p:sp>
      <p:sp>
        <p:nvSpPr>
          <p:cNvPr id="7" name="Segnaposto numero diapositiva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9CD26456-A261-4171-92B4-76C4A33AA488}"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6F013B83-0210-41FC-9016-C8B3C828B8BF}" type="datetime1">
              <a:rPr lang="it-IT"/>
              <a:pPr>
                <a:defRPr/>
              </a:pPr>
              <a:t>12/06/2014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3E4D498-222F-47D7-AEC7-78704E2F9924}"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B6DE4B66-4532-4625-93E7-0D35B9B383E0}" type="datetime1">
              <a:rPr lang="it-IT"/>
              <a:pPr>
                <a:defRPr/>
              </a:pPr>
              <a:t>12/06/2014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3E9F0E5-BE2F-4BF4-B115-89AF8CEDFBA2}"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92F3C1C6-A07F-4B58-9A69-82BE0840BC3B}" type="datetime1">
              <a:rPr lang="it-IT"/>
              <a:pPr>
                <a:defRPr/>
              </a:pPr>
              <a:t>12/06/2014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5B2AA3B-A3E5-41C6-8061-047740594157}"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E72785F-36CE-48EB-AB5A-4827691249C4}" type="datetime1">
              <a:rPr lang="it-IT"/>
              <a:pPr>
                <a:defRPr/>
              </a:pPr>
              <a:t>12/06/2014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F3F2932-3300-4643-BD97-F9D9421A3217}"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D33C343C-D798-4EB1-9DDF-8A7B3ECBE1DA}" type="datetime1">
              <a:rPr lang="it-IT"/>
              <a:pPr>
                <a:defRPr/>
              </a:pPr>
              <a:t>12/06/2014</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1732AC8-C90A-40DA-9D53-069A981CEA38}"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31378FA7-C568-4286-B40B-30A07C71F2B7}" type="datetime1">
              <a:rPr lang="it-IT"/>
              <a:pPr>
                <a:defRPr/>
              </a:pPr>
              <a:t>12/06/2014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92F53233-CE62-4DDF-BD71-AB64CC72B1A9}"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0C84F62B-A672-4E34-813F-5E45B009E948}" type="datetime1">
              <a:rPr lang="it-IT"/>
              <a:pPr>
                <a:defRPr/>
              </a:pPr>
              <a:t>12/06/2014</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D78EC43E-B67A-4DE4-89D7-064A5BA49FC7}"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1C0AF2C8-488B-41D6-88FC-ED3E833CD012}" type="datetime1">
              <a:rPr lang="it-IT"/>
              <a:pPr>
                <a:defRPr/>
              </a:pPr>
              <a:t>12/06/2014</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8B742BFD-1E72-424A-B48F-384A300C82D4}"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AB73B30B-CD4D-4527-B941-C2C5378058A7}" type="datetime1">
              <a:rPr lang="it-IT"/>
              <a:pPr>
                <a:defRPr/>
              </a:pPr>
              <a:t>12/06/2014</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ADDF1DC0-7D14-42AE-895E-6F9FEA56A581}"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BCB88301-24FA-493B-A4B1-B5F6C7444CA9}" type="datetime1">
              <a:rPr lang="it-IT"/>
              <a:pPr>
                <a:defRPr/>
              </a:pPr>
              <a:t>12/06/2014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FF6A938F-6891-4226-A8D0-637D4CB7ADDA}"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08CBCE52-8971-42FC-B8A6-2B409AFDC760}" type="datetime1">
              <a:rPr lang="it-IT"/>
              <a:pPr>
                <a:defRPr/>
              </a:pPr>
              <a:t>12/06/2014</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3EDDA8BA-DA24-462E-92DC-E1C7FE6253D1}"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BC09FF0-1B8C-42C4-B701-3F5EF52BF6D8}" type="datetime1">
              <a:rPr lang="it-IT"/>
              <a:pPr>
                <a:defRPr/>
              </a:pPr>
              <a:t>12/06/2014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E6D3072-7518-4C8F-BBA3-2832AD958D92}"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779" r:id="rId1"/>
    <p:sldLayoutId id="2147483778" r:id="rId2"/>
    <p:sldLayoutId id="2147483777" r:id="rId3"/>
    <p:sldLayoutId id="2147483776" r:id="rId4"/>
    <p:sldLayoutId id="2147483775" r:id="rId5"/>
    <p:sldLayoutId id="2147483774" r:id="rId6"/>
    <p:sldLayoutId id="2147483773" r:id="rId7"/>
    <p:sldLayoutId id="2147483772" r:id="rId8"/>
    <p:sldLayoutId id="2147483771" r:id="rId9"/>
    <p:sldLayoutId id="2147483770" r:id="rId10"/>
    <p:sldLayoutId id="2147483769"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5650" y="2205038"/>
            <a:ext cx="7772400" cy="792162"/>
          </a:xfrm>
        </p:spPr>
        <p:txBody>
          <a:bodyPr rtlCol="0">
            <a:normAutofit fontScale="90000"/>
          </a:bodyPr>
          <a:lstStyle/>
          <a:p>
            <a:pPr fontAlgn="auto">
              <a:spcAft>
                <a:spcPts val="0"/>
              </a:spcAft>
              <a:defRPr/>
            </a:pPr>
            <a:r>
              <a:rPr lang="it-IT" sz="2800" dirty="0" smtClean="0"/>
              <a:t>Gestione compensi lavoro autonomo e assimilato in U-GOV (borse imponibili e compensi di lavoro autonomo)</a:t>
            </a:r>
            <a:endParaRPr lang="it-IT" sz="2800" dirty="0"/>
          </a:p>
        </p:txBody>
      </p:sp>
      <p:sp>
        <p:nvSpPr>
          <p:cNvPr id="3" name="Sottotitolo 2"/>
          <p:cNvSpPr>
            <a:spLocks noGrp="1"/>
          </p:cNvSpPr>
          <p:nvPr>
            <p:ph type="subTitle" idx="1"/>
          </p:nvPr>
        </p:nvSpPr>
        <p:spPr/>
        <p:txBody>
          <a:bodyPr rtlCol="0">
            <a:normAutofit/>
          </a:bodyPr>
          <a:lstStyle/>
          <a:p>
            <a:pPr fontAlgn="auto">
              <a:spcAft>
                <a:spcPts val="0"/>
              </a:spcAft>
              <a:buFont typeface="Arial" pitchFamily="34" charset="0"/>
              <a:buNone/>
              <a:defRPr/>
            </a:pPr>
            <a:r>
              <a:rPr lang="it-IT" dirty="0" smtClean="0"/>
              <a:t>Pisa, 11 Giugno 2014</a:t>
            </a:r>
            <a:endParaRPr lang="it-IT" dirty="0"/>
          </a:p>
        </p:txBody>
      </p:sp>
      <p:sp>
        <p:nvSpPr>
          <p:cNvPr id="4" name="Segnaposto numero diapositiva 3"/>
          <p:cNvSpPr>
            <a:spLocks noGrp="1"/>
          </p:cNvSpPr>
          <p:nvPr>
            <p:ph type="sldNum" sz="quarter" idx="12"/>
          </p:nvPr>
        </p:nvSpPr>
        <p:spPr/>
        <p:txBody>
          <a:bodyPr/>
          <a:lstStyle/>
          <a:p>
            <a:pPr>
              <a:defRPr/>
            </a:pPr>
            <a:fld id="{6B53F641-0670-4626-A3F7-5A153F8F61B2}" type="slidenum">
              <a:rPr lang="it-IT"/>
              <a:pPr>
                <a:defRPr/>
              </a:pPr>
              <a:t>1</a:t>
            </a:fld>
            <a:endParaRPr lang="it-IT"/>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olo 1"/>
          <p:cNvSpPr>
            <a:spLocks noGrp="1"/>
          </p:cNvSpPr>
          <p:nvPr>
            <p:ph type="title"/>
          </p:nvPr>
        </p:nvSpPr>
        <p:spPr>
          <a:xfrm>
            <a:off x="457200" y="0"/>
            <a:ext cx="8229600" cy="476250"/>
          </a:xfrm>
        </p:spPr>
        <p:txBody>
          <a:bodyPr/>
          <a:lstStyle/>
          <a:p>
            <a:r>
              <a:rPr lang="it-IT" sz="1600" b="1" smtClean="0"/>
              <a:t>I RUOLI DA USARE – soggetti fiscalmente residenti</a:t>
            </a:r>
          </a:p>
        </p:txBody>
      </p:sp>
      <p:graphicFrame>
        <p:nvGraphicFramePr>
          <p:cNvPr id="4" name="Segnaposto contenuto 3"/>
          <p:cNvGraphicFramePr>
            <a:graphicFrameLocks noGrp="1"/>
          </p:cNvGraphicFramePr>
          <p:nvPr>
            <p:ph idx="1"/>
          </p:nvPr>
        </p:nvGraphicFramePr>
        <p:xfrm>
          <a:off x="323850" y="414338"/>
          <a:ext cx="8496300" cy="6399212"/>
        </p:xfrm>
        <a:graphic>
          <a:graphicData uri="http://schemas.openxmlformats.org/drawingml/2006/table">
            <a:tbl>
              <a:tblPr firstRow="1" bandRow="1">
                <a:tableStyleId>{5C22544A-7EE6-4342-B048-85BDC9FD1C3A}</a:tableStyleId>
              </a:tblPr>
              <a:tblGrid>
                <a:gridCol w="2615542"/>
                <a:gridCol w="1072457"/>
                <a:gridCol w="1604284"/>
                <a:gridCol w="1764094"/>
                <a:gridCol w="1440567"/>
              </a:tblGrid>
              <a:tr h="547012">
                <a:tc>
                  <a:txBody>
                    <a:bodyPr/>
                    <a:lstStyle/>
                    <a:p>
                      <a:pPr algn="ctr"/>
                      <a:r>
                        <a:rPr lang="it-IT" sz="1300" dirty="0" smtClean="0"/>
                        <a:t>CLASSIFICAZIONE FISCALE</a:t>
                      </a:r>
                      <a:endParaRPr lang="it-IT" sz="1300" dirty="0"/>
                    </a:p>
                  </a:txBody>
                  <a:tcPr/>
                </a:tc>
                <a:tc>
                  <a:txBody>
                    <a:bodyPr/>
                    <a:lstStyle/>
                    <a:p>
                      <a:pPr algn="ctr"/>
                      <a:r>
                        <a:rPr lang="it-IT" sz="1300" dirty="0" smtClean="0"/>
                        <a:t>RUOLO</a:t>
                      </a:r>
                      <a:endParaRPr lang="it-IT" sz="1300" dirty="0"/>
                    </a:p>
                  </a:txBody>
                  <a:tcPr/>
                </a:tc>
                <a:tc>
                  <a:txBody>
                    <a:bodyPr/>
                    <a:lstStyle/>
                    <a:p>
                      <a:pPr algn="ctr"/>
                      <a:r>
                        <a:rPr lang="it-IT" sz="1300" dirty="0" smtClean="0"/>
                        <a:t>DETRAZIONI</a:t>
                      </a:r>
                      <a:r>
                        <a:rPr lang="it-IT" sz="1300" baseline="0" dirty="0" smtClean="0"/>
                        <a:t> ARTICOLO 13</a:t>
                      </a:r>
                      <a:endParaRPr lang="it-IT" sz="1300" dirty="0"/>
                    </a:p>
                  </a:txBody>
                  <a:tcPr/>
                </a:tc>
                <a:tc>
                  <a:txBody>
                    <a:bodyPr/>
                    <a:lstStyle/>
                    <a:p>
                      <a:pPr algn="ctr"/>
                      <a:r>
                        <a:rPr lang="it-IT" sz="1300" dirty="0" smtClean="0"/>
                        <a:t>Voce Di Compenso</a:t>
                      </a:r>
                      <a:endParaRPr lang="it-IT" sz="1300" dirty="0"/>
                    </a:p>
                  </a:txBody>
                  <a:tcPr/>
                </a:tc>
                <a:tc>
                  <a:txBody>
                    <a:bodyPr/>
                    <a:lstStyle/>
                    <a:p>
                      <a:pPr algn="ctr"/>
                      <a:r>
                        <a:rPr lang="it-IT" sz="1300" dirty="0" smtClean="0"/>
                        <a:t>Altre voci da inserire</a:t>
                      </a:r>
                      <a:endParaRPr lang="it-IT" sz="1300" dirty="0"/>
                    </a:p>
                  </a:txBody>
                  <a:tcPr/>
                </a:tc>
              </a:tr>
              <a:tr h="1201832">
                <a:tc>
                  <a:txBody>
                    <a:bodyPr/>
                    <a:lstStyle/>
                    <a:p>
                      <a:pPr algn="ctr"/>
                      <a:r>
                        <a:rPr lang="it-IT" sz="1200" dirty="0" smtClean="0"/>
                        <a:t>Reddito</a:t>
                      </a:r>
                      <a:r>
                        <a:rPr lang="it-IT" sz="1200" baseline="0" dirty="0" smtClean="0"/>
                        <a:t> di lavoro assimilato – borsa di studio – art. 50 primo comma lettera c) TUIR</a:t>
                      </a:r>
                      <a:endParaRPr lang="it-IT" sz="1200" dirty="0"/>
                    </a:p>
                  </a:txBody>
                  <a:tcPr/>
                </a:tc>
                <a:tc>
                  <a:txBody>
                    <a:bodyPr/>
                    <a:lstStyle/>
                    <a:p>
                      <a:pPr algn="ctr"/>
                      <a:r>
                        <a:rPr lang="it-IT" sz="1200" dirty="0" smtClean="0"/>
                        <a:t>BS</a:t>
                      </a:r>
                      <a:endParaRPr lang="it-IT" sz="1200" dirty="0"/>
                    </a:p>
                  </a:txBody>
                  <a:tcPr/>
                </a:tc>
                <a:tc>
                  <a:txBody>
                    <a:bodyPr/>
                    <a:lstStyle/>
                    <a:p>
                      <a:pPr algn="ctr"/>
                      <a:r>
                        <a:rPr lang="it-IT" sz="1200" dirty="0" smtClean="0"/>
                        <a:t>SI</a:t>
                      </a:r>
                      <a:r>
                        <a:rPr lang="it-IT" sz="1200" baseline="0" dirty="0" smtClean="0"/>
                        <a:t>  </a:t>
                      </a:r>
                    </a:p>
                    <a:p>
                      <a:pPr algn="ctr"/>
                      <a:endParaRPr lang="it-IT" sz="1200" baseline="0" dirty="0" smtClean="0"/>
                    </a:p>
                  </a:txBody>
                  <a:tcPr/>
                </a:tc>
                <a:tc>
                  <a:txBody>
                    <a:bodyPr/>
                    <a:lstStyle/>
                    <a:p>
                      <a:pPr algn="ctr"/>
                      <a:r>
                        <a:rPr lang="it-IT" sz="1200" dirty="0" smtClean="0"/>
                        <a:t>09947 – Borse di studio (</a:t>
                      </a:r>
                      <a:r>
                        <a:rPr lang="it-IT" sz="1200" dirty="0" err="1" smtClean="0"/>
                        <a:t>tass.IRPEF</a:t>
                      </a:r>
                      <a:r>
                        <a:rPr lang="it-IT" sz="1200" dirty="0" smtClean="0"/>
                        <a:t>) – </a:t>
                      </a:r>
                      <a:r>
                        <a:rPr lang="it-IT" sz="1200" dirty="0" err="1" smtClean="0"/>
                        <a:t>irap</a:t>
                      </a:r>
                      <a:r>
                        <a:rPr lang="it-IT" sz="1200" dirty="0" smtClean="0"/>
                        <a:t> </a:t>
                      </a:r>
                      <a:r>
                        <a:rPr lang="it-IT" sz="1200" dirty="0" err="1" smtClean="0"/>
                        <a:t>ist.le</a:t>
                      </a:r>
                      <a:endParaRPr lang="it-IT" sz="1200" dirty="0" smtClean="0"/>
                    </a:p>
                    <a:p>
                      <a:pPr algn="ctr"/>
                      <a:endParaRPr lang="it-IT" sz="1200" dirty="0" smtClean="0"/>
                    </a:p>
                    <a:p>
                      <a:pPr algn="ctr"/>
                      <a:r>
                        <a:rPr lang="it-IT" sz="1200" dirty="0" smtClean="0"/>
                        <a:t>09776_</a:t>
                      </a:r>
                      <a:r>
                        <a:rPr lang="it-IT" sz="1200" baseline="0" dirty="0" smtClean="0"/>
                        <a:t> Borse di studio </a:t>
                      </a:r>
                      <a:r>
                        <a:rPr lang="it-IT" sz="1200" baseline="0" dirty="0" err="1" smtClean="0"/>
                        <a:t>tass.IRPEF</a:t>
                      </a:r>
                      <a:r>
                        <a:rPr lang="it-IT" sz="1200" baseline="0" dirty="0" smtClean="0"/>
                        <a:t> – Irap </a:t>
                      </a:r>
                      <a:r>
                        <a:rPr lang="it-IT" sz="1200" baseline="0" dirty="0" err="1" smtClean="0"/>
                        <a:t>comm.le</a:t>
                      </a:r>
                      <a:endParaRPr lang="it-IT" sz="1200" dirty="0"/>
                    </a:p>
                  </a:txBody>
                  <a:tcPr/>
                </a:tc>
                <a:tc>
                  <a:txBody>
                    <a:bodyPr/>
                    <a:lstStyle/>
                    <a:p>
                      <a:pPr algn="ctr"/>
                      <a:endParaRPr lang="it-IT" sz="1200" dirty="0"/>
                    </a:p>
                  </a:txBody>
                  <a:tcPr/>
                </a:tc>
              </a:tr>
              <a:tr h="483405">
                <a:tc>
                  <a:txBody>
                    <a:bodyPr/>
                    <a:lstStyle/>
                    <a:p>
                      <a:pPr algn="ctr"/>
                      <a:r>
                        <a:rPr lang="it-IT" sz="1200" dirty="0" smtClean="0"/>
                        <a:t>Borse</a:t>
                      </a:r>
                      <a:r>
                        <a:rPr lang="it-IT" sz="1200" baseline="0" dirty="0" smtClean="0"/>
                        <a:t> di studio esenti – LEGGI SPECIALI</a:t>
                      </a:r>
                      <a:endParaRPr lang="it-IT" sz="1200" dirty="0"/>
                    </a:p>
                  </a:txBody>
                  <a:tcPr/>
                </a:tc>
                <a:tc>
                  <a:txBody>
                    <a:bodyPr/>
                    <a:lstStyle/>
                    <a:p>
                      <a:pPr algn="ctr"/>
                      <a:r>
                        <a:rPr lang="it-IT" sz="1200" dirty="0" smtClean="0"/>
                        <a:t>BE</a:t>
                      </a:r>
                      <a:endParaRPr lang="it-IT" sz="1200" dirty="0"/>
                    </a:p>
                  </a:txBody>
                  <a:tcPr/>
                </a:tc>
                <a:tc>
                  <a:txBody>
                    <a:bodyPr/>
                    <a:lstStyle/>
                    <a:p>
                      <a:pPr algn="ctr"/>
                      <a:r>
                        <a:rPr lang="it-IT" sz="1200" dirty="0" smtClean="0"/>
                        <a:t>NO</a:t>
                      </a:r>
                      <a:endParaRPr lang="it-IT" sz="1200" dirty="0"/>
                    </a:p>
                  </a:txBody>
                  <a:tcPr/>
                </a:tc>
                <a:tc>
                  <a:txBody>
                    <a:bodyPr/>
                    <a:lstStyle/>
                    <a:p>
                      <a:pPr algn="ctr"/>
                      <a:r>
                        <a:rPr lang="it-IT" sz="1200" dirty="0" smtClean="0"/>
                        <a:t>09941 – Borsa di studio (</a:t>
                      </a:r>
                      <a:r>
                        <a:rPr lang="it-IT" sz="1200" dirty="0" err="1" smtClean="0"/>
                        <a:t>tot.esente</a:t>
                      </a:r>
                      <a:r>
                        <a:rPr lang="it-IT" sz="1200" dirty="0" smtClean="0"/>
                        <a:t>)</a:t>
                      </a:r>
                      <a:endParaRPr lang="it-IT" sz="1200" dirty="0"/>
                    </a:p>
                  </a:txBody>
                  <a:tcPr/>
                </a:tc>
                <a:tc>
                  <a:txBody>
                    <a:bodyPr/>
                    <a:lstStyle/>
                    <a:p>
                      <a:pPr algn="ctr"/>
                      <a:endParaRPr lang="it-IT" sz="1200" dirty="0"/>
                    </a:p>
                  </a:txBody>
                  <a:tcPr/>
                </a:tc>
              </a:tr>
              <a:tr h="1042084">
                <a:tc>
                  <a:txBody>
                    <a:bodyPr/>
                    <a:lstStyle/>
                    <a:p>
                      <a:pPr algn="ctr"/>
                      <a:r>
                        <a:rPr lang="it-IT" sz="1200" dirty="0" smtClean="0"/>
                        <a:t>Reddito di</a:t>
                      </a:r>
                      <a:r>
                        <a:rPr lang="it-IT" sz="1200" baseline="0" dirty="0" smtClean="0"/>
                        <a:t> lavoro assimilato – art. 50 1 comma lettera b) TUIR</a:t>
                      </a:r>
                      <a:endParaRPr lang="it-IT" sz="1200" dirty="0"/>
                    </a:p>
                  </a:txBody>
                  <a:tcPr/>
                </a:tc>
                <a:tc>
                  <a:txBody>
                    <a:bodyPr/>
                    <a:lstStyle/>
                    <a:p>
                      <a:pPr algn="ctr"/>
                      <a:r>
                        <a:rPr lang="it-IT" sz="1200" dirty="0" smtClean="0"/>
                        <a:t>PE</a:t>
                      </a:r>
                      <a:endParaRPr lang="it-IT" sz="1200" dirty="0"/>
                    </a:p>
                  </a:txBody>
                  <a:tcPr/>
                </a:tc>
                <a:tc>
                  <a:txBody>
                    <a:bodyPr/>
                    <a:lstStyle/>
                    <a:p>
                      <a:pPr algn="ctr"/>
                      <a:r>
                        <a:rPr lang="it-IT" sz="1200" dirty="0" smtClean="0"/>
                        <a:t>NO</a:t>
                      </a:r>
                    </a:p>
                    <a:p>
                      <a:pPr algn="ctr"/>
                      <a:endParaRPr lang="it-IT" sz="1200" dirty="0" smtClean="0"/>
                    </a:p>
                    <a:p>
                      <a:pPr algn="ctr"/>
                      <a:r>
                        <a:rPr lang="it-IT" sz="1200" dirty="0" smtClean="0"/>
                        <a:t>ALIQUOTA</a:t>
                      </a:r>
                      <a:r>
                        <a:rPr lang="it-IT" sz="1200" baseline="0" dirty="0" smtClean="0"/>
                        <a:t> MARGINALE</a:t>
                      </a:r>
                      <a:endParaRPr lang="it-IT" sz="1200" dirty="0"/>
                    </a:p>
                  </a:txBody>
                  <a:tcPr/>
                </a:tc>
                <a:tc>
                  <a:txBody>
                    <a:bodyPr/>
                    <a:lstStyle/>
                    <a:p>
                      <a:pPr algn="ctr"/>
                      <a:r>
                        <a:rPr lang="it-IT" sz="1200" dirty="0" smtClean="0"/>
                        <a:t>09953 – Compensi vari</a:t>
                      </a:r>
                    </a:p>
                    <a:p>
                      <a:pPr algn="ctr"/>
                      <a:endParaRPr lang="it-IT" sz="1200" dirty="0" smtClean="0"/>
                    </a:p>
                    <a:p>
                      <a:pPr algn="ctr"/>
                      <a:endParaRPr lang="it-IT" sz="1200" dirty="0" smtClean="0"/>
                    </a:p>
                    <a:p>
                      <a:pPr algn="ctr"/>
                      <a:endParaRPr lang="it-IT" sz="1200" dirty="0"/>
                    </a:p>
                  </a:txBody>
                  <a:tcPr/>
                </a:tc>
                <a:tc>
                  <a:txBody>
                    <a:bodyPr/>
                    <a:lstStyle/>
                    <a:p>
                      <a:pPr algn="ctr"/>
                      <a:r>
                        <a:rPr lang="it-IT" sz="1200" dirty="0" smtClean="0"/>
                        <a:t>4350</a:t>
                      </a:r>
                    </a:p>
                    <a:p>
                      <a:pPr algn="ctr"/>
                      <a:endParaRPr lang="it-IT" sz="1200" dirty="0" smtClean="0"/>
                    </a:p>
                    <a:p>
                      <a:pPr algn="ctr"/>
                      <a:r>
                        <a:rPr lang="it-IT" sz="1200" dirty="0" smtClean="0"/>
                        <a:t>Aliquota marginale (da inserire in scheda dati fiscali)</a:t>
                      </a:r>
                      <a:endParaRPr lang="it-IT" sz="1200" dirty="0"/>
                    </a:p>
                  </a:txBody>
                  <a:tcPr/>
                </a:tc>
              </a:tr>
              <a:tr h="1386729">
                <a:tc>
                  <a:txBody>
                    <a:bodyPr/>
                    <a:lstStyle/>
                    <a:p>
                      <a:pPr algn="ctr"/>
                      <a:r>
                        <a:rPr lang="it-IT" sz="1200" dirty="0" smtClean="0"/>
                        <a:t>Reddito</a:t>
                      </a:r>
                      <a:r>
                        <a:rPr lang="it-IT" sz="1200" baseline="0" dirty="0" smtClean="0"/>
                        <a:t> di lavoro autonomo professionale art. 53 TUIR</a:t>
                      </a:r>
                      <a:endParaRPr lang="it-IT" sz="1200" dirty="0"/>
                    </a:p>
                  </a:txBody>
                  <a:tcPr/>
                </a:tc>
                <a:tc>
                  <a:txBody>
                    <a:bodyPr/>
                    <a:lstStyle/>
                    <a:p>
                      <a:pPr algn="ctr"/>
                      <a:r>
                        <a:rPr lang="it-IT" sz="1200" dirty="0" smtClean="0"/>
                        <a:t>PR</a:t>
                      </a:r>
                      <a:endParaRPr lang="it-IT" sz="1200" dirty="0"/>
                    </a:p>
                  </a:txBody>
                  <a:tcPr/>
                </a:tc>
                <a:tc>
                  <a:txBody>
                    <a:bodyPr/>
                    <a:lstStyle/>
                    <a:p>
                      <a:pPr algn="ctr"/>
                      <a:r>
                        <a:rPr lang="it-IT" sz="1200" dirty="0" smtClean="0"/>
                        <a:t>NO</a:t>
                      </a:r>
                      <a:endParaRPr lang="it-IT" sz="1200" dirty="0"/>
                    </a:p>
                  </a:txBody>
                  <a:tcPr/>
                </a:tc>
                <a:tc>
                  <a:txBody>
                    <a:bodyPr/>
                    <a:lstStyle/>
                    <a:p>
                      <a:pPr algn="ctr"/>
                      <a:r>
                        <a:rPr lang="it-IT" sz="1200" dirty="0" smtClean="0"/>
                        <a:t>09867 – Compenso in ritenuta d’acconto</a:t>
                      </a:r>
                      <a:endParaRPr lang="it-IT" sz="1200" dirty="0"/>
                    </a:p>
                  </a:txBody>
                  <a:tcPr/>
                </a:tc>
                <a:tc>
                  <a:txBody>
                    <a:bodyPr/>
                    <a:lstStyle/>
                    <a:p>
                      <a:pPr algn="ctr"/>
                      <a:r>
                        <a:rPr lang="it-IT" sz="1200" dirty="0" smtClean="0"/>
                        <a:t>04413-IVA</a:t>
                      </a:r>
                    </a:p>
                    <a:p>
                      <a:pPr algn="ctr"/>
                      <a:r>
                        <a:rPr lang="it-IT" sz="1200" dirty="0" smtClean="0"/>
                        <a:t>04415</a:t>
                      </a:r>
                      <a:r>
                        <a:rPr lang="it-IT" sz="1200" baseline="0" dirty="0" smtClean="0"/>
                        <a:t> – Rivalsa a cassa</a:t>
                      </a:r>
                    </a:p>
                    <a:p>
                      <a:pPr algn="ctr"/>
                      <a:r>
                        <a:rPr lang="it-IT" sz="1200" baseline="0" dirty="0" smtClean="0"/>
                        <a:t>04417 – Rivalsa INPS</a:t>
                      </a:r>
                    </a:p>
                    <a:p>
                      <a:pPr algn="ctr"/>
                      <a:r>
                        <a:rPr lang="it-IT" sz="1200" baseline="0" dirty="0" smtClean="0"/>
                        <a:t>9759 –Rimborso spese imponibili</a:t>
                      </a:r>
                      <a:endParaRPr lang="it-IT" sz="1200" dirty="0"/>
                    </a:p>
                  </a:txBody>
                  <a:tcPr/>
                </a:tc>
              </a:tr>
              <a:tr h="1675643">
                <a:tc>
                  <a:txBody>
                    <a:bodyPr/>
                    <a:lstStyle/>
                    <a:p>
                      <a:pPr algn="ctr"/>
                      <a:r>
                        <a:rPr lang="it-IT" sz="1200" dirty="0" smtClean="0"/>
                        <a:t>Reddito di lavoro autonomo occasionale</a:t>
                      </a:r>
                      <a:endParaRPr lang="it-IT" sz="1200" dirty="0"/>
                    </a:p>
                  </a:txBody>
                  <a:tcPr/>
                </a:tc>
                <a:tc>
                  <a:txBody>
                    <a:bodyPr/>
                    <a:lstStyle/>
                    <a:p>
                      <a:pPr algn="ctr"/>
                      <a:r>
                        <a:rPr lang="it-IT" sz="1200" dirty="0" smtClean="0"/>
                        <a:t>AU</a:t>
                      </a:r>
                      <a:endParaRPr lang="it-IT" sz="1200" dirty="0"/>
                    </a:p>
                  </a:txBody>
                  <a:tcPr/>
                </a:tc>
                <a:tc>
                  <a:txBody>
                    <a:bodyPr/>
                    <a:lstStyle/>
                    <a:p>
                      <a:pPr algn="ctr"/>
                      <a:r>
                        <a:rPr lang="it-IT" sz="1200" dirty="0" smtClean="0"/>
                        <a:t>NO</a:t>
                      </a:r>
                      <a:endParaRPr lang="it-IT" sz="1200" dirty="0"/>
                    </a:p>
                  </a:txBody>
                  <a:tcPr/>
                </a:tc>
                <a:tc>
                  <a:txBody>
                    <a:bodyPr/>
                    <a:lstStyle/>
                    <a:p>
                      <a:pPr algn="ctr"/>
                      <a:r>
                        <a:rPr lang="it-IT" sz="1200" dirty="0" smtClean="0"/>
                        <a:t>09955 -  Compenso in ritenuta d’acconto</a:t>
                      </a:r>
                    </a:p>
                    <a:p>
                      <a:pPr algn="ctr"/>
                      <a:endParaRPr lang="it-IT" sz="1200" dirty="0" smtClean="0"/>
                    </a:p>
                    <a:p>
                      <a:pPr algn="ctr"/>
                      <a:r>
                        <a:rPr lang="it-IT" sz="1200" dirty="0" smtClean="0"/>
                        <a:t>09970</a:t>
                      </a:r>
                      <a:r>
                        <a:rPr lang="it-IT" sz="1200" baseline="0" dirty="0" smtClean="0"/>
                        <a:t> – Compenso in ritenuta d’acconto – </a:t>
                      </a:r>
                      <a:r>
                        <a:rPr lang="it-IT" sz="1200" baseline="0" dirty="0" err="1" smtClean="0"/>
                        <a:t>irap</a:t>
                      </a:r>
                      <a:r>
                        <a:rPr lang="it-IT" sz="1200" baseline="0" dirty="0" smtClean="0"/>
                        <a:t> commerciale</a:t>
                      </a:r>
                      <a:endParaRPr lang="it-IT" sz="1200" dirty="0"/>
                    </a:p>
                  </a:txBody>
                  <a:tcPr/>
                </a:tc>
                <a:tc>
                  <a:txBody>
                    <a:bodyPr/>
                    <a:lstStyle/>
                    <a:p>
                      <a:pPr algn="ctr"/>
                      <a:r>
                        <a:rPr lang="it-IT" sz="1200" b="0" kern="1200" baseline="0" dirty="0" smtClean="0">
                          <a:solidFill>
                            <a:schemeClr val="dk1"/>
                          </a:solidFill>
                          <a:latin typeface="+mn-lt"/>
                          <a:ea typeface="+mn-ea"/>
                          <a:cs typeface="+mn-cs"/>
                        </a:rPr>
                        <a:t>09728 – </a:t>
                      </a:r>
                      <a:r>
                        <a:rPr lang="it-IT" sz="1200" b="0" i="1" kern="1200" baseline="0" dirty="0" smtClean="0">
                          <a:solidFill>
                            <a:schemeClr val="dk1"/>
                          </a:solidFill>
                          <a:latin typeface="+mn-lt"/>
                          <a:ea typeface="+mn-ea"/>
                          <a:cs typeface="+mn-cs"/>
                        </a:rPr>
                        <a:t>Rimborso spese (si </a:t>
                      </a:r>
                      <a:r>
                        <a:rPr lang="it-IT" sz="1200" b="0" i="1" kern="1200" baseline="0" dirty="0" err="1" smtClean="0">
                          <a:solidFill>
                            <a:schemeClr val="dk1"/>
                          </a:solidFill>
                          <a:latin typeface="+mn-lt"/>
                          <a:ea typeface="+mn-ea"/>
                          <a:cs typeface="+mn-cs"/>
                        </a:rPr>
                        <a:t>rit</a:t>
                      </a:r>
                      <a:r>
                        <a:rPr lang="it-IT" sz="1200" b="0" i="1" kern="1200" baseline="0" dirty="0" smtClean="0">
                          <a:solidFill>
                            <a:schemeClr val="dk1"/>
                          </a:solidFill>
                          <a:latin typeface="+mn-lt"/>
                          <a:ea typeface="+mn-ea"/>
                          <a:cs typeface="+mn-cs"/>
                        </a:rPr>
                        <a:t>. Acconto, si IRAP, no INPS</a:t>
                      </a:r>
                    </a:p>
                    <a:p>
                      <a:pPr algn="ctr"/>
                      <a:r>
                        <a:rPr lang="it-IT" sz="1200" b="1" i="1" kern="1200" baseline="0" dirty="0" smtClean="0">
                          <a:solidFill>
                            <a:schemeClr val="dk1"/>
                          </a:solidFill>
                          <a:latin typeface="+mn-lt"/>
                          <a:ea typeface="+mn-ea"/>
                          <a:cs typeface="+mn-cs"/>
                        </a:rPr>
                        <a:t>9786- Rimborso </a:t>
                      </a:r>
                      <a:r>
                        <a:rPr lang="it-IT" sz="1200" b="1" i="1" kern="1200" baseline="0" dirty="0" err="1" smtClean="0">
                          <a:solidFill>
                            <a:schemeClr val="dk1"/>
                          </a:solidFill>
                          <a:latin typeface="+mn-lt"/>
                          <a:ea typeface="+mn-ea"/>
                          <a:cs typeface="+mn-cs"/>
                        </a:rPr>
                        <a:t>irap</a:t>
                      </a:r>
                      <a:r>
                        <a:rPr lang="it-IT" sz="1200" b="1" i="1" kern="1200" baseline="0" dirty="0" smtClean="0">
                          <a:solidFill>
                            <a:schemeClr val="dk1"/>
                          </a:solidFill>
                          <a:latin typeface="+mn-lt"/>
                          <a:ea typeface="+mn-ea"/>
                          <a:cs typeface="+mn-cs"/>
                        </a:rPr>
                        <a:t> </a:t>
                      </a:r>
                      <a:r>
                        <a:rPr lang="it-IT" sz="1200" b="1" i="1" kern="1200" baseline="0" dirty="0" err="1" smtClean="0">
                          <a:solidFill>
                            <a:schemeClr val="dk1"/>
                          </a:solidFill>
                          <a:latin typeface="+mn-lt"/>
                          <a:ea typeface="+mn-ea"/>
                          <a:cs typeface="+mn-cs"/>
                        </a:rPr>
                        <a:t>comm.le</a:t>
                      </a:r>
                      <a:endParaRPr lang="it-IT" sz="1200" b="1" i="1" kern="1200" baseline="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200" dirty="0" smtClean="0"/>
                        <a:t>09651</a:t>
                      </a:r>
                    </a:p>
                    <a:p>
                      <a:pPr algn="ctr"/>
                      <a:r>
                        <a:rPr lang="it-IT" sz="1200" dirty="0" smtClean="0"/>
                        <a:t>Rimborso spese</a:t>
                      </a:r>
                      <a:r>
                        <a:rPr lang="it-IT" sz="1200" baseline="0" dirty="0" smtClean="0"/>
                        <a:t> esenti</a:t>
                      </a:r>
                      <a:endParaRPr lang="it-IT" sz="1200" dirty="0"/>
                    </a:p>
                  </a:txBody>
                  <a:tcPr/>
                </a:tc>
              </a:tr>
            </a:tbl>
          </a:graphicData>
        </a:graphic>
      </p:graphicFrame>
      <p:sp>
        <p:nvSpPr>
          <p:cNvPr id="3" name="Segnaposto numero diapositiva 2"/>
          <p:cNvSpPr>
            <a:spLocks noGrp="1"/>
          </p:cNvSpPr>
          <p:nvPr>
            <p:ph type="sldNum" sz="quarter" idx="12"/>
          </p:nvPr>
        </p:nvSpPr>
        <p:spPr/>
        <p:txBody>
          <a:bodyPr/>
          <a:lstStyle/>
          <a:p>
            <a:pPr>
              <a:defRPr/>
            </a:pPr>
            <a:fld id="{525EAC8B-8944-43C3-9D88-E882DA2BFE8F}" type="slidenum">
              <a:rPr lang="it-IT"/>
              <a:pPr>
                <a:defRPr/>
              </a:pPr>
              <a:t>10</a:t>
            </a:fld>
            <a:endParaRPr lang="it-IT"/>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Immagine 3" descr="U-GOV - Windows Internet Explorer"/>
          <p:cNvPicPr>
            <a:picLocks noChangeAspect="1"/>
          </p:cNvPicPr>
          <p:nvPr/>
        </p:nvPicPr>
        <p:blipFill>
          <a:blip r:embed="rId2"/>
          <a:srcRect/>
          <a:stretch>
            <a:fillRect/>
          </a:stretch>
        </p:blipFill>
        <p:spPr bwMode="auto">
          <a:xfrm>
            <a:off x="0" y="476250"/>
            <a:ext cx="9144000" cy="5832475"/>
          </a:xfrm>
          <a:prstGeom prst="rect">
            <a:avLst/>
          </a:prstGeom>
          <a:noFill/>
          <a:ln w="9525">
            <a:noFill/>
            <a:miter lim="800000"/>
            <a:headEnd/>
            <a:tailEnd/>
          </a:ln>
        </p:spPr>
      </p:pic>
      <p:sp>
        <p:nvSpPr>
          <p:cNvPr id="24578" name="CasellaDiTesto 4"/>
          <p:cNvSpPr txBox="1">
            <a:spLocks noChangeArrowheads="1"/>
          </p:cNvSpPr>
          <p:nvPr/>
        </p:nvSpPr>
        <p:spPr bwMode="auto">
          <a:xfrm>
            <a:off x="3843338" y="1855788"/>
            <a:ext cx="1089025" cy="369887"/>
          </a:xfrm>
          <a:prstGeom prst="rect">
            <a:avLst/>
          </a:prstGeom>
          <a:noFill/>
          <a:ln w="9525">
            <a:noFill/>
            <a:miter lim="800000"/>
            <a:headEnd/>
            <a:tailEnd/>
          </a:ln>
        </p:spPr>
        <p:txBody>
          <a:bodyPr>
            <a:spAutoFit/>
          </a:bodyPr>
          <a:lstStyle/>
          <a:p>
            <a:r>
              <a:rPr lang="it-IT">
                <a:latin typeface="Calibri" pitchFamily="34" charset="0"/>
              </a:rPr>
              <a:t>Ruolo AU</a:t>
            </a:r>
          </a:p>
        </p:txBody>
      </p:sp>
      <p:sp>
        <p:nvSpPr>
          <p:cNvPr id="2" name="Segnaposto numero diapositiva 1"/>
          <p:cNvSpPr>
            <a:spLocks noGrp="1"/>
          </p:cNvSpPr>
          <p:nvPr>
            <p:ph type="sldNum" sz="quarter" idx="12"/>
          </p:nvPr>
        </p:nvSpPr>
        <p:spPr/>
        <p:txBody>
          <a:bodyPr/>
          <a:lstStyle/>
          <a:p>
            <a:pPr>
              <a:defRPr/>
            </a:pPr>
            <a:fld id="{EC913225-EF92-490F-81FC-62D073D49602}" type="slidenum">
              <a:rPr lang="it-IT"/>
              <a:pPr>
                <a:defRPr/>
              </a:pPr>
              <a:t>11</a:t>
            </a:fld>
            <a:endParaRPr lang="it-IT"/>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71600" y="1295400"/>
            <a:ext cx="6400800" cy="333375"/>
          </a:xfrm>
        </p:spPr>
        <p:txBody>
          <a:bodyPr rtlCol="0">
            <a:normAutofit fontScale="90000"/>
          </a:bodyPr>
          <a:lstStyle/>
          <a:p>
            <a:pPr fontAlgn="auto">
              <a:spcAft>
                <a:spcPts val="0"/>
              </a:spcAft>
              <a:defRPr/>
            </a:pPr>
            <a:r>
              <a:rPr lang="it-IT" sz="1800" b="1" dirty="0" smtClean="0"/>
              <a:t>Soggetti residenti e non residenti fiscalmente</a:t>
            </a:r>
            <a:endParaRPr lang="it-IT" sz="1800" b="1" dirty="0"/>
          </a:p>
        </p:txBody>
      </p:sp>
      <p:sp>
        <p:nvSpPr>
          <p:cNvPr id="25602" name="Segnaposto contenuto 2"/>
          <p:cNvSpPr>
            <a:spLocks noGrp="1"/>
          </p:cNvSpPr>
          <p:nvPr>
            <p:ph idx="1"/>
          </p:nvPr>
        </p:nvSpPr>
        <p:spPr/>
        <p:txBody>
          <a:bodyPr/>
          <a:lstStyle/>
          <a:p>
            <a:pPr algn="just">
              <a:buFont typeface="Wingdings" pitchFamily="2" charset="2"/>
              <a:buChar char="q"/>
            </a:pPr>
            <a:r>
              <a:rPr lang="it-IT" sz="2000" smtClean="0"/>
              <a:t>Il TUIR all’art. 2 comma 2 definisce non residenti le persone fisiche che per la maggior parte del periodo di imposta sono iscritte nelle anagrafi o hanno la residenza o il domicilio (ai sensi del cc) nel territorio dello Stato.</a:t>
            </a:r>
          </a:p>
          <a:p>
            <a:pPr algn="just">
              <a:buFont typeface="Wingdings" pitchFamily="2" charset="2"/>
              <a:buChar char="q"/>
            </a:pPr>
            <a:r>
              <a:rPr lang="it-IT" sz="2000" smtClean="0"/>
              <a:t>Basta si realizzi una di quelle condizioni e la persona risulta residente e tassata in Italia per tutti i suoi redditi, altrimenti è non residente e tassata in Italia solo per i redditi ivi prodotti.</a:t>
            </a:r>
          </a:p>
        </p:txBody>
      </p:sp>
      <p:sp>
        <p:nvSpPr>
          <p:cNvPr id="4" name="Segnaposto numero diapositiva 3"/>
          <p:cNvSpPr>
            <a:spLocks noGrp="1"/>
          </p:cNvSpPr>
          <p:nvPr>
            <p:ph type="sldNum" sz="quarter" idx="12"/>
          </p:nvPr>
        </p:nvSpPr>
        <p:spPr/>
        <p:txBody>
          <a:bodyPr/>
          <a:lstStyle/>
          <a:p>
            <a:pPr>
              <a:defRPr/>
            </a:pPr>
            <a:fld id="{030208B3-7F3B-4F24-8E83-212915D89633}" type="slidenum">
              <a:rPr lang="it-IT"/>
              <a:pPr>
                <a:defRPr/>
              </a:pPr>
              <a:t>12</a:t>
            </a:fld>
            <a:endParaRPr lang="it-IT"/>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olo 1"/>
          <p:cNvSpPr>
            <a:spLocks noGrp="1"/>
          </p:cNvSpPr>
          <p:nvPr>
            <p:ph type="title"/>
          </p:nvPr>
        </p:nvSpPr>
        <p:spPr>
          <a:xfrm>
            <a:off x="1371600" y="765175"/>
            <a:ext cx="6400800" cy="792163"/>
          </a:xfrm>
        </p:spPr>
        <p:txBody>
          <a:bodyPr/>
          <a:lstStyle/>
          <a:p>
            <a:r>
              <a:rPr lang="it-IT" sz="1600" b="1" smtClean="0"/>
              <a:t>Alcuni redditi si considerano «italiani» a prescindere</a:t>
            </a:r>
          </a:p>
        </p:txBody>
      </p:sp>
      <p:sp>
        <p:nvSpPr>
          <p:cNvPr id="3" name="Segnaposto contenuto 2"/>
          <p:cNvSpPr>
            <a:spLocks noGrp="1"/>
          </p:cNvSpPr>
          <p:nvPr>
            <p:ph idx="1"/>
          </p:nvPr>
        </p:nvSpPr>
        <p:spPr>
          <a:xfrm>
            <a:off x="971550" y="1484313"/>
            <a:ext cx="7129463" cy="4105275"/>
          </a:xfrm>
        </p:spPr>
        <p:txBody>
          <a:bodyPr rtlCol="0">
            <a:normAutofit/>
          </a:bodyPr>
          <a:lstStyle/>
          <a:p>
            <a:pPr marL="0" indent="0" algn="just" fontAlgn="auto">
              <a:spcAft>
                <a:spcPts val="0"/>
              </a:spcAft>
              <a:buFont typeface="Arial" pitchFamily="34" charset="0"/>
              <a:buNone/>
              <a:defRPr/>
            </a:pPr>
            <a:r>
              <a:rPr lang="it-IT" sz="1600" dirty="0" smtClean="0"/>
              <a:t>L’art. 23 del TUIR al comma 2 </a:t>
            </a:r>
            <a:r>
              <a:rPr lang="it-IT" sz="1600" dirty="0" err="1" smtClean="0"/>
              <a:t>lett</a:t>
            </a:r>
            <a:r>
              <a:rPr lang="it-IT" sz="1600" dirty="0" smtClean="0"/>
              <a:t>. b) dispone che si considerano prodotti nel territorio dello Stato, se corrisposti da sostituto di imposta italiano (come è l’Ateneo) , tra gli altri:</a:t>
            </a:r>
          </a:p>
          <a:p>
            <a:pPr algn="just" fontAlgn="auto">
              <a:spcAft>
                <a:spcPts val="0"/>
              </a:spcAft>
              <a:buFont typeface="Arial" pitchFamily="34" charset="0"/>
              <a:buChar char="•"/>
              <a:defRPr/>
            </a:pPr>
            <a:endParaRPr lang="it-IT" sz="1600" dirty="0" smtClean="0"/>
          </a:p>
          <a:p>
            <a:pPr algn="just" fontAlgn="auto">
              <a:spcAft>
                <a:spcPts val="0"/>
              </a:spcAft>
              <a:buFont typeface="Wingdings" pitchFamily="2" charset="2"/>
              <a:buChar char="q"/>
              <a:defRPr/>
            </a:pPr>
            <a:r>
              <a:rPr lang="it-IT" sz="1600" dirty="0" smtClean="0"/>
              <a:t>- i redditi di cui alla lettera c del comma 1 dell’articolo 50 </a:t>
            </a:r>
            <a:r>
              <a:rPr lang="it-IT" sz="1600" dirty="0" smtClean="0">
                <a:sym typeface="Wingdings" pitchFamily="2" charset="2"/>
              </a:rPr>
              <a:t> </a:t>
            </a:r>
            <a:r>
              <a:rPr lang="it-IT" sz="1600" b="1" u="sng" dirty="0" smtClean="0">
                <a:solidFill>
                  <a:srgbClr val="C00000"/>
                </a:solidFill>
                <a:sym typeface="Wingdings" pitchFamily="2" charset="2"/>
              </a:rPr>
              <a:t>le borse di studio e approfondimento</a:t>
            </a:r>
          </a:p>
          <a:p>
            <a:pPr algn="just" fontAlgn="auto">
              <a:spcAft>
                <a:spcPts val="0"/>
              </a:spcAft>
              <a:buFont typeface="Wingdings" pitchFamily="2" charset="2"/>
              <a:buChar char="q"/>
              <a:defRPr/>
            </a:pPr>
            <a:r>
              <a:rPr lang="it-IT" sz="1600" dirty="0" smtClean="0">
                <a:sym typeface="Wingdings" pitchFamily="2" charset="2"/>
              </a:rPr>
              <a:t>- </a:t>
            </a:r>
            <a:r>
              <a:rPr lang="it-IT" sz="1600" b="1" dirty="0" smtClean="0">
                <a:solidFill>
                  <a:srgbClr val="C00000"/>
                </a:solidFill>
                <a:sym typeface="Wingdings" pitchFamily="2" charset="2"/>
              </a:rPr>
              <a:t>le co.co.co</a:t>
            </a:r>
          </a:p>
          <a:p>
            <a:pPr algn="just" fontAlgn="auto">
              <a:spcAft>
                <a:spcPts val="0"/>
              </a:spcAft>
              <a:buFont typeface="Arial" pitchFamily="34" charset="0"/>
              <a:buChar char="•"/>
              <a:defRPr/>
            </a:pPr>
            <a:endParaRPr lang="it-IT" sz="1600" dirty="0" smtClean="0">
              <a:sym typeface="Wingdings" pitchFamily="2" charset="2"/>
            </a:endParaRPr>
          </a:p>
          <a:p>
            <a:pPr algn="just" fontAlgn="auto">
              <a:spcAft>
                <a:spcPts val="0"/>
              </a:spcAft>
              <a:buFont typeface="Wingdings" pitchFamily="2" charset="2"/>
              <a:buChar char="ü"/>
              <a:defRPr/>
            </a:pPr>
            <a:r>
              <a:rPr lang="it-IT" sz="1600" dirty="0" smtClean="0">
                <a:sym typeface="Wingdings" pitchFamily="2" charset="2"/>
              </a:rPr>
              <a:t>Teoricamente questi redditi andrebbero sempre tassati  a scaglioni IRPEF come un </a:t>
            </a:r>
            <a:r>
              <a:rPr lang="it-IT" sz="1600" u="sng" dirty="0" smtClean="0">
                <a:sym typeface="Wingdings" pitchFamily="2" charset="2"/>
              </a:rPr>
              <a:t>qualsiasi soggetto italiano anche nel confronti dei non residenti</a:t>
            </a:r>
          </a:p>
          <a:p>
            <a:pPr algn="just" fontAlgn="auto">
              <a:spcAft>
                <a:spcPts val="0"/>
              </a:spcAft>
              <a:buFont typeface="Wingdings" pitchFamily="2" charset="2"/>
              <a:buChar char="ü"/>
              <a:defRPr/>
            </a:pPr>
            <a:endParaRPr lang="it-IT" sz="1600" u="sng" dirty="0">
              <a:sym typeface="Wingdings" pitchFamily="2" charset="2"/>
            </a:endParaRPr>
          </a:p>
          <a:p>
            <a:pPr algn="just" fontAlgn="auto">
              <a:spcAft>
                <a:spcPts val="0"/>
              </a:spcAft>
              <a:buFont typeface="Wingdings" pitchFamily="2" charset="2"/>
              <a:buChar char="ü"/>
              <a:defRPr/>
            </a:pPr>
            <a:r>
              <a:rPr lang="it-IT" sz="1600" u="sng" dirty="0" smtClean="0">
                <a:sym typeface="Wingdings" pitchFamily="2" charset="2"/>
              </a:rPr>
              <a:t>Per le borse è esattamente </a:t>
            </a:r>
            <a:r>
              <a:rPr lang="it-IT" sz="1600" u="sng" dirty="0" err="1" smtClean="0">
                <a:sym typeface="Wingdings" pitchFamily="2" charset="2"/>
              </a:rPr>
              <a:t>cosi’</a:t>
            </a:r>
            <a:r>
              <a:rPr lang="it-IT" sz="1600" u="sng" dirty="0" smtClean="0">
                <a:sym typeface="Wingdings" pitchFamily="2" charset="2"/>
              </a:rPr>
              <a:t>. Per le co.co.co. A non residenti – sol perché esiste specifica disposizione all’ articolo 24 comma 1-ter del DPR 600/72 si applica una ritenuta del 30%</a:t>
            </a:r>
            <a:endParaRPr lang="it-IT" sz="1600" u="sng" dirty="0"/>
          </a:p>
        </p:txBody>
      </p:sp>
      <p:sp>
        <p:nvSpPr>
          <p:cNvPr id="4" name="Segnaposto numero diapositiva 3"/>
          <p:cNvSpPr>
            <a:spLocks noGrp="1"/>
          </p:cNvSpPr>
          <p:nvPr>
            <p:ph type="sldNum" sz="quarter" idx="12"/>
          </p:nvPr>
        </p:nvSpPr>
        <p:spPr/>
        <p:txBody>
          <a:bodyPr/>
          <a:lstStyle/>
          <a:p>
            <a:pPr>
              <a:defRPr/>
            </a:pPr>
            <a:fld id="{D93111F5-E882-458A-9BCC-4C42AE466576}" type="slidenum">
              <a:rPr lang="it-IT"/>
              <a:pPr>
                <a:defRPr/>
              </a:pPr>
              <a:t>13</a:t>
            </a:fld>
            <a:endParaRPr lang="it-IT"/>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olo 1"/>
          <p:cNvSpPr>
            <a:spLocks noGrp="1"/>
          </p:cNvSpPr>
          <p:nvPr>
            <p:ph type="title"/>
          </p:nvPr>
        </p:nvSpPr>
        <p:spPr/>
        <p:txBody>
          <a:bodyPr/>
          <a:lstStyle/>
          <a:p>
            <a:r>
              <a:rPr lang="it-IT" sz="2400" b="1" smtClean="0"/>
              <a:t>Redditi di lavoro autonomo percepiti da non residenti</a:t>
            </a:r>
          </a:p>
        </p:txBody>
      </p:sp>
      <p:sp>
        <p:nvSpPr>
          <p:cNvPr id="27650" name="Segnaposto contenuto 2"/>
          <p:cNvSpPr>
            <a:spLocks noGrp="1"/>
          </p:cNvSpPr>
          <p:nvPr>
            <p:ph idx="1"/>
          </p:nvPr>
        </p:nvSpPr>
        <p:spPr/>
        <p:txBody>
          <a:bodyPr/>
          <a:lstStyle/>
          <a:p>
            <a:pPr algn="just">
              <a:buFont typeface="Wingdings" pitchFamily="2" charset="2"/>
              <a:buChar char="q"/>
            </a:pPr>
            <a:r>
              <a:rPr lang="it-IT" sz="2400" smtClean="0"/>
              <a:t>L’articolo 25 del DPR 600/72 dispone al 1^ comma seconda alinea che i redditi di lavoro autonomo corrisposti a soggetti non residenti devono subire dal sostituto di imposta una ritenuta pari al 30%.</a:t>
            </a:r>
          </a:p>
          <a:p>
            <a:pPr algn="just">
              <a:buFont typeface="Wingdings" pitchFamily="2" charset="2"/>
              <a:buChar char="q"/>
            </a:pPr>
            <a:endParaRPr lang="it-IT" sz="2400" smtClean="0"/>
          </a:p>
          <a:p>
            <a:pPr algn="just">
              <a:buFont typeface="Wingdings" pitchFamily="2" charset="2"/>
              <a:buChar char="q"/>
            </a:pPr>
            <a:r>
              <a:rPr lang="it-IT" sz="2400" smtClean="0"/>
              <a:t>Solo se il prestatore svolge all’estero la prestazione non c’è bisogno di operare alcuna ritenuta</a:t>
            </a:r>
          </a:p>
          <a:p>
            <a:pPr algn="just">
              <a:buFont typeface="Wingdings" pitchFamily="2" charset="2"/>
              <a:buChar char="q"/>
            </a:pPr>
            <a:endParaRPr lang="it-IT" sz="2400" smtClean="0"/>
          </a:p>
          <a:p>
            <a:pPr algn="just">
              <a:buFont typeface="Wingdings" pitchFamily="2" charset="2"/>
              <a:buChar char="q"/>
            </a:pPr>
            <a:r>
              <a:rPr lang="it-IT" sz="2400" b="1" smtClean="0">
                <a:solidFill>
                  <a:srgbClr val="002060"/>
                </a:solidFill>
              </a:rPr>
              <a:t>ATTENZIONE: la prestazione all’estero effettuata nei confronti dell’ Ateneo da un professionista munito di VAT fa sorgere però problemi di territorialità IVA.</a:t>
            </a:r>
          </a:p>
        </p:txBody>
      </p:sp>
      <p:sp>
        <p:nvSpPr>
          <p:cNvPr id="4" name="Segnaposto numero diapositiva 3"/>
          <p:cNvSpPr>
            <a:spLocks noGrp="1"/>
          </p:cNvSpPr>
          <p:nvPr>
            <p:ph type="sldNum" sz="quarter" idx="12"/>
          </p:nvPr>
        </p:nvSpPr>
        <p:spPr/>
        <p:txBody>
          <a:bodyPr/>
          <a:lstStyle/>
          <a:p>
            <a:pPr>
              <a:defRPr/>
            </a:pPr>
            <a:fld id="{8A9A9EA8-7B46-48FE-957B-1D90EA7B80F0}" type="slidenum">
              <a:rPr lang="it-IT"/>
              <a:pPr>
                <a:defRPr/>
              </a:pPr>
              <a:t>14</a:t>
            </a:fld>
            <a:endParaRPr lang="it-IT"/>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olo 1"/>
          <p:cNvSpPr>
            <a:spLocks noGrp="1"/>
          </p:cNvSpPr>
          <p:nvPr>
            <p:ph type="title"/>
          </p:nvPr>
        </p:nvSpPr>
        <p:spPr/>
        <p:txBody>
          <a:bodyPr/>
          <a:lstStyle/>
          <a:p>
            <a:r>
              <a:rPr lang="it-IT" sz="2000" b="1" smtClean="0"/>
              <a:t>Applicazione delle convenzioni internazionali contro le doppie imposizioni</a:t>
            </a:r>
          </a:p>
        </p:txBody>
      </p:sp>
      <p:sp>
        <p:nvSpPr>
          <p:cNvPr id="28674" name="Segnaposto contenuto 2"/>
          <p:cNvSpPr>
            <a:spLocks noGrp="1"/>
          </p:cNvSpPr>
          <p:nvPr>
            <p:ph idx="1"/>
          </p:nvPr>
        </p:nvSpPr>
        <p:spPr/>
        <p:txBody>
          <a:bodyPr/>
          <a:lstStyle/>
          <a:p>
            <a:pPr algn="just"/>
            <a:r>
              <a:rPr lang="it-IT" sz="2000" smtClean="0"/>
              <a:t>Un soggetto non residente , per non subire il prelievo del 30%, può chiedere l’attribuzione dei benefici derivanti dall’applicazione delle convenzioni internazionali contro le doppie imposizioni tra Italia e quel paese che di solito prevedono – per i redditi di lavoro autonomo – la tassazione nel paese di residenza.</a:t>
            </a:r>
          </a:p>
          <a:p>
            <a:pPr algn="just"/>
            <a:endParaRPr lang="it-IT" sz="2000" smtClean="0"/>
          </a:p>
          <a:p>
            <a:pPr algn="just"/>
            <a:r>
              <a:rPr lang="it-IT" sz="2000" smtClean="0"/>
              <a:t>Occorre però:</a:t>
            </a:r>
          </a:p>
          <a:p>
            <a:pPr lvl="1" algn="just">
              <a:buFont typeface="Wingdings" pitchFamily="2" charset="2"/>
              <a:buChar char="q"/>
            </a:pPr>
            <a:r>
              <a:rPr lang="it-IT" sz="1600" smtClean="0"/>
              <a:t>Che il percipiente ci chieda direttamente l’applicazione della specifica convenzione</a:t>
            </a:r>
          </a:p>
          <a:p>
            <a:pPr lvl="1" algn="just">
              <a:buFont typeface="Wingdings" pitchFamily="2" charset="2"/>
              <a:buChar char="q"/>
            </a:pPr>
            <a:r>
              <a:rPr lang="it-IT" sz="1600" smtClean="0"/>
              <a:t>Presenti la dichiarazione della sua autorità fiscale competente o del modello D recentemente approvato debitamente sottoscritto dalla medesima dove sia accertato lo status di contribuente del paese di riferimento</a:t>
            </a:r>
          </a:p>
          <a:p>
            <a:pPr lvl="1" algn="just">
              <a:buFont typeface="Wingdings" pitchFamily="2" charset="2"/>
              <a:buChar char="q"/>
            </a:pPr>
            <a:r>
              <a:rPr lang="it-IT" sz="1600" smtClean="0"/>
              <a:t>Dichiari l’ inesistenza di una sede fissa in Italia. </a:t>
            </a:r>
          </a:p>
          <a:p>
            <a:pPr lvl="1" algn="just">
              <a:buFont typeface="Wingdings" pitchFamily="2" charset="2"/>
              <a:buChar char="q"/>
            </a:pPr>
            <a:endParaRPr lang="it-IT" sz="1600" smtClean="0"/>
          </a:p>
          <a:p>
            <a:pPr lvl="1" algn="just">
              <a:buFont typeface="Wingdings" pitchFamily="2" charset="2"/>
              <a:buChar char="q"/>
            </a:pPr>
            <a:r>
              <a:rPr lang="it-IT" sz="1600" smtClean="0"/>
              <a:t>In assenza di questi presupposti va applicato il 30%.</a:t>
            </a:r>
          </a:p>
        </p:txBody>
      </p:sp>
      <p:sp>
        <p:nvSpPr>
          <p:cNvPr id="4" name="Segnaposto numero diapositiva 3"/>
          <p:cNvSpPr>
            <a:spLocks noGrp="1"/>
          </p:cNvSpPr>
          <p:nvPr>
            <p:ph type="sldNum" sz="quarter" idx="12"/>
          </p:nvPr>
        </p:nvSpPr>
        <p:spPr/>
        <p:txBody>
          <a:bodyPr/>
          <a:lstStyle/>
          <a:p>
            <a:pPr>
              <a:defRPr/>
            </a:pPr>
            <a:fld id="{FE9A4775-A372-4605-A1F3-2F881D68C927}" type="slidenum">
              <a:rPr lang="it-IT"/>
              <a:pPr>
                <a:defRPr/>
              </a:pPr>
              <a:t>15</a:t>
            </a:fld>
            <a:endParaRPr lang="it-IT"/>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olo 1"/>
          <p:cNvSpPr>
            <a:spLocks noGrp="1"/>
          </p:cNvSpPr>
          <p:nvPr>
            <p:ph type="title"/>
          </p:nvPr>
        </p:nvSpPr>
        <p:spPr/>
        <p:txBody>
          <a:bodyPr/>
          <a:lstStyle/>
          <a:p>
            <a:r>
              <a:rPr lang="it-IT" sz="2000" b="1" smtClean="0"/>
              <a:t>Applicazione delle convenzioni internazionali contro le doppie imposizioni – modello D </a:t>
            </a:r>
          </a:p>
        </p:txBody>
      </p:sp>
      <p:pic>
        <p:nvPicPr>
          <p:cNvPr id="29698" name="Segnaposto contenuto 3" descr="http://www.agenziaentrate.gov.it/wps/file/Nsilib/Nsi/Documentazione/Fiscalita+internazionale/Mo - Windows Internet Explorer"/>
          <p:cNvPicPr>
            <a:picLocks noGrp="1" noChangeAspect="1"/>
          </p:cNvPicPr>
          <p:nvPr>
            <p:ph idx="1"/>
          </p:nvPr>
        </p:nvPicPr>
        <p:blipFill>
          <a:blip r:embed="rId2"/>
          <a:srcRect/>
          <a:stretch>
            <a:fillRect/>
          </a:stretch>
        </p:blipFill>
        <p:spPr>
          <a:xfrm>
            <a:off x="457200" y="1619250"/>
            <a:ext cx="8229600" cy="4487863"/>
          </a:xfrm>
        </p:spPr>
      </p:pic>
      <p:sp>
        <p:nvSpPr>
          <p:cNvPr id="3" name="Segnaposto numero diapositiva 2"/>
          <p:cNvSpPr>
            <a:spLocks noGrp="1"/>
          </p:cNvSpPr>
          <p:nvPr>
            <p:ph type="sldNum" sz="quarter" idx="12"/>
          </p:nvPr>
        </p:nvSpPr>
        <p:spPr/>
        <p:txBody>
          <a:bodyPr/>
          <a:lstStyle/>
          <a:p>
            <a:pPr>
              <a:defRPr/>
            </a:pPr>
            <a:fld id="{1455C7F9-5A1A-4C6B-9A16-87BC0AAE483D}" type="slidenum">
              <a:rPr lang="it-IT"/>
              <a:pPr>
                <a:defRPr/>
              </a:pPr>
              <a:t>16</a:t>
            </a:fld>
            <a:endParaRPr lang="it-IT"/>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olo 1"/>
          <p:cNvSpPr>
            <a:spLocks noGrp="1"/>
          </p:cNvSpPr>
          <p:nvPr>
            <p:ph type="title"/>
          </p:nvPr>
        </p:nvSpPr>
        <p:spPr/>
        <p:txBody>
          <a:bodyPr/>
          <a:lstStyle/>
          <a:p>
            <a:r>
              <a:rPr lang="it-IT" smtClean="0"/>
              <a:t>Modello D/1</a:t>
            </a:r>
          </a:p>
        </p:txBody>
      </p:sp>
      <p:pic>
        <p:nvPicPr>
          <p:cNvPr id="30722" name="Segnaposto contenuto 3" descr="http://www.agenziaentrate.gov.it/wps/file/Nsilib/Nsi/Documentazione/Fiscalita+internazionale/Mo - Windows Internet Explorer"/>
          <p:cNvPicPr>
            <a:picLocks noGrp="1" noChangeAspect="1"/>
          </p:cNvPicPr>
          <p:nvPr>
            <p:ph idx="1"/>
          </p:nvPr>
        </p:nvPicPr>
        <p:blipFill>
          <a:blip r:embed="rId2"/>
          <a:srcRect/>
          <a:stretch>
            <a:fillRect/>
          </a:stretch>
        </p:blipFill>
        <p:spPr>
          <a:xfrm>
            <a:off x="457200" y="1619250"/>
            <a:ext cx="8229600" cy="4487863"/>
          </a:xfrm>
        </p:spPr>
      </p:pic>
      <p:sp>
        <p:nvSpPr>
          <p:cNvPr id="3" name="Segnaposto numero diapositiva 2"/>
          <p:cNvSpPr>
            <a:spLocks noGrp="1"/>
          </p:cNvSpPr>
          <p:nvPr>
            <p:ph type="sldNum" sz="quarter" idx="12"/>
          </p:nvPr>
        </p:nvSpPr>
        <p:spPr/>
        <p:txBody>
          <a:bodyPr/>
          <a:lstStyle/>
          <a:p>
            <a:pPr>
              <a:defRPr/>
            </a:pPr>
            <a:fld id="{BB22BD6D-06AC-4AF8-887F-2DBFB99EAC7B}" type="slidenum">
              <a:rPr lang="it-IT"/>
              <a:pPr>
                <a:defRPr/>
              </a:pPr>
              <a:t>17</a:t>
            </a:fld>
            <a:endParaRPr lang="it-IT"/>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olo 1"/>
          <p:cNvSpPr>
            <a:spLocks noGrp="1"/>
          </p:cNvSpPr>
          <p:nvPr>
            <p:ph type="title"/>
          </p:nvPr>
        </p:nvSpPr>
        <p:spPr/>
        <p:txBody>
          <a:bodyPr/>
          <a:lstStyle/>
          <a:p>
            <a:r>
              <a:rPr lang="it-IT" smtClean="0"/>
              <a:t>Modello D/2</a:t>
            </a:r>
          </a:p>
        </p:txBody>
      </p:sp>
      <p:pic>
        <p:nvPicPr>
          <p:cNvPr id="31746" name="Segnaposto contenuto 3" descr="http://www.agenziaentrate.gov.it/wps/file/Nsilib/Nsi/Documentazione/Fiscalita+internazionale/Mo - Windows Internet Explorer"/>
          <p:cNvPicPr>
            <a:picLocks noGrp="1" noChangeAspect="1"/>
          </p:cNvPicPr>
          <p:nvPr>
            <p:ph idx="1"/>
          </p:nvPr>
        </p:nvPicPr>
        <p:blipFill>
          <a:blip r:embed="rId2"/>
          <a:srcRect/>
          <a:stretch>
            <a:fillRect/>
          </a:stretch>
        </p:blipFill>
        <p:spPr>
          <a:xfrm>
            <a:off x="457200" y="1619250"/>
            <a:ext cx="8229600" cy="4487863"/>
          </a:xfrm>
        </p:spPr>
      </p:pic>
      <p:sp>
        <p:nvSpPr>
          <p:cNvPr id="3" name="Segnaposto numero diapositiva 2"/>
          <p:cNvSpPr>
            <a:spLocks noGrp="1"/>
          </p:cNvSpPr>
          <p:nvPr>
            <p:ph type="sldNum" sz="quarter" idx="12"/>
          </p:nvPr>
        </p:nvSpPr>
        <p:spPr/>
        <p:txBody>
          <a:bodyPr/>
          <a:lstStyle/>
          <a:p>
            <a:pPr>
              <a:defRPr/>
            </a:pPr>
            <a:fld id="{3B343CE8-3A55-49D4-8EE5-39D6869CA68E}" type="slidenum">
              <a:rPr lang="it-IT"/>
              <a:pPr>
                <a:defRPr/>
              </a:pPr>
              <a:t>18</a:t>
            </a:fld>
            <a:endParaRPr lang="it-IT"/>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olo 1"/>
          <p:cNvSpPr>
            <a:spLocks noGrp="1"/>
          </p:cNvSpPr>
          <p:nvPr>
            <p:ph type="title"/>
          </p:nvPr>
        </p:nvSpPr>
        <p:spPr/>
        <p:txBody>
          <a:bodyPr/>
          <a:lstStyle/>
          <a:p>
            <a:r>
              <a:rPr lang="it-IT" smtClean="0"/>
              <a:t>Modello D/3</a:t>
            </a:r>
          </a:p>
        </p:txBody>
      </p:sp>
      <p:pic>
        <p:nvPicPr>
          <p:cNvPr id="32770" name="Segnaposto contenuto 3" descr="http://www.agenziaentrate.gov.it/wps/file/Nsilib/Nsi/Documentazione/Fiscalita+internazionale/Mo - Windows Internet Explorer"/>
          <p:cNvPicPr>
            <a:picLocks noGrp="1" noChangeAspect="1"/>
          </p:cNvPicPr>
          <p:nvPr>
            <p:ph idx="1"/>
          </p:nvPr>
        </p:nvPicPr>
        <p:blipFill>
          <a:blip r:embed="rId2"/>
          <a:srcRect/>
          <a:stretch>
            <a:fillRect/>
          </a:stretch>
        </p:blipFill>
        <p:spPr>
          <a:xfrm>
            <a:off x="457200" y="1619250"/>
            <a:ext cx="8229600" cy="4487863"/>
          </a:xfrm>
        </p:spPr>
      </p:pic>
      <p:sp>
        <p:nvSpPr>
          <p:cNvPr id="3" name="Segnaposto numero diapositiva 2"/>
          <p:cNvSpPr>
            <a:spLocks noGrp="1"/>
          </p:cNvSpPr>
          <p:nvPr>
            <p:ph type="sldNum" sz="quarter" idx="12"/>
          </p:nvPr>
        </p:nvSpPr>
        <p:spPr/>
        <p:txBody>
          <a:bodyPr/>
          <a:lstStyle/>
          <a:p>
            <a:pPr>
              <a:defRPr/>
            </a:pPr>
            <a:fld id="{C6A48874-CFCD-4655-9E95-F4E8A7CD5937}" type="slidenum">
              <a:rPr lang="it-IT"/>
              <a:pPr>
                <a:defRPr/>
              </a:pPr>
              <a:t>19</a:t>
            </a:fld>
            <a:endParaRPr lang="it-IT"/>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olo 1"/>
          <p:cNvSpPr>
            <a:spLocks noGrp="1"/>
          </p:cNvSpPr>
          <p:nvPr>
            <p:ph type="title"/>
          </p:nvPr>
        </p:nvSpPr>
        <p:spPr/>
        <p:txBody>
          <a:bodyPr/>
          <a:lstStyle/>
          <a:p>
            <a:r>
              <a:rPr lang="it-IT" smtClean="0"/>
              <a:t>Scopi e metodo dell’incontro</a:t>
            </a:r>
          </a:p>
        </p:txBody>
      </p:sp>
      <p:sp>
        <p:nvSpPr>
          <p:cNvPr id="3" name="Segnaposto contenuto 2"/>
          <p:cNvSpPr>
            <a:spLocks noGrp="1"/>
          </p:cNvSpPr>
          <p:nvPr>
            <p:ph idx="1"/>
          </p:nvPr>
        </p:nvSpPr>
        <p:spPr/>
        <p:txBody>
          <a:bodyPr rtlCol="0">
            <a:normAutofit fontScale="77500" lnSpcReduction="20000"/>
          </a:bodyPr>
          <a:lstStyle/>
          <a:p>
            <a:pPr algn="just" fontAlgn="auto">
              <a:spcAft>
                <a:spcPts val="0"/>
              </a:spcAft>
              <a:buFont typeface="Wingdings" pitchFamily="2" charset="2"/>
              <a:buChar char="q"/>
              <a:defRPr/>
            </a:pPr>
            <a:r>
              <a:rPr lang="it-IT" dirty="0" smtClean="0"/>
              <a:t>Capire che la gestione dei compensi non può essere affidata interamente al software </a:t>
            </a:r>
          </a:p>
          <a:p>
            <a:pPr algn="just" fontAlgn="auto">
              <a:spcAft>
                <a:spcPts val="0"/>
              </a:spcAft>
              <a:buFont typeface="Wingdings" pitchFamily="2" charset="2"/>
              <a:buChar char="q"/>
              <a:defRPr/>
            </a:pPr>
            <a:r>
              <a:rPr lang="it-IT" dirty="0" smtClean="0"/>
              <a:t>I concetti di carattere fiscale e previdenziale sono essenziali perché l’operatore operi su UGOV scelte consapevoli</a:t>
            </a:r>
          </a:p>
          <a:p>
            <a:pPr algn="just" fontAlgn="auto">
              <a:spcAft>
                <a:spcPts val="0"/>
              </a:spcAft>
              <a:buFont typeface="Wingdings" pitchFamily="2" charset="2"/>
              <a:buChar char="q"/>
              <a:defRPr/>
            </a:pPr>
            <a:r>
              <a:rPr lang="it-IT" dirty="0" smtClean="0"/>
              <a:t>Non si ripercorreranno i concetti base , se non a richiesta, soffermandoci solo sugli aspetti più problematici in quanto è più di un anno che stiamo usando UGOV compensi</a:t>
            </a:r>
          </a:p>
          <a:p>
            <a:pPr algn="just" fontAlgn="auto">
              <a:spcAft>
                <a:spcPts val="0"/>
              </a:spcAft>
              <a:buFont typeface="Wingdings" pitchFamily="2" charset="2"/>
              <a:buChar char="q"/>
              <a:defRPr/>
            </a:pPr>
            <a:r>
              <a:rPr lang="it-IT" dirty="0" smtClean="0"/>
              <a:t>Il taglio sarà eminentemente gestionale e presupporrà la corretta implementazione delle fasi a «monte» (budget, progetti) le cui criticità son di competenza deli colleghi delle apposite Unità</a:t>
            </a:r>
          </a:p>
          <a:p>
            <a:pPr algn="just" fontAlgn="auto">
              <a:spcAft>
                <a:spcPts val="0"/>
              </a:spcAft>
              <a:buFont typeface="Arial" pitchFamily="34" charset="0"/>
              <a:buChar char="•"/>
              <a:defRPr/>
            </a:pPr>
            <a:endParaRPr lang="it-IT" dirty="0" smtClean="0"/>
          </a:p>
          <a:p>
            <a:pPr fontAlgn="auto">
              <a:spcAft>
                <a:spcPts val="0"/>
              </a:spcAft>
              <a:buFont typeface="Arial" pitchFamily="34" charset="0"/>
              <a:buNone/>
              <a:defRPr/>
            </a:pPr>
            <a:endParaRPr lang="it-IT" dirty="0"/>
          </a:p>
        </p:txBody>
      </p:sp>
      <p:sp>
        <p:nvSpPr>
          <p:cNvPr id="4" name="Segnaposto numero diapositiva 3"/>
          <p:cNvSpPr>
            <a:spLocks noGrp="1"/>
          </p:cNvSpPr>
          <p:nvPr>
            <p:ph type="sldNum" sz="quarter" idx="12"/>
          </p:nvPr>
        </p:nvSpPr>
        <p:spPr/>
        <p:txBody>
          <a:bodyPr/>
          <a:lstStyle/>
          <a:p>
            <a:pPr>
              <a:defRPr/>
            </a:pPr>
            <a:fld id="{C65B610B-97CF-4186-86BF-FCB40CD3CC68}" type="slidenum">
              <a:rPr lang="it-IT"/>
              <a:pPr>
                <a:defRPr/>
              </a:pPr>
              <a:t>2</a:t>
            </a:fld>
            <a:endParaRPr lang="it-IT"/>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a 3"/>
          <p:cNvGraphicFramePr>
            <a:graphicFrameLocks noGrp="1"/>
          </p:cNvGraphicFramePr>
          <p:nvPr/>
        </p:nvGraphicFramePr>
        <p:xfrm>
          <a:off x="457200" y="549275"/>
          <a:ext cx="8496300" cy="6272213"/>
        </p:xfrm>
        <a:graphic>
          <a:graphicData uri="http://schemas.openxmlformats.org/drawingml/2006/table">
            <a:tbl>
              <a:tblPr firstRow="1" bandRow="1">
                <a:tableStyleId>{5C22544A-7EE6-4342-B048-85BDC9FD1C3A}</a:tableStyleId>
              </a:tblPr>
              <a:tblGrid>
                <a:gridCol w="2615542"/>
                <a:gridCol w="1072457"/>
                <a:gridCol w="1604284"/>
                <a:gridCol w="1764094"/>
                <a:gridCol w="1440567"/>
              </a:tblGrid>
              <a:tr h="576064">
                <a:tc gridSpan="5">
                  <a:txBody>
                    <a:bodyPr/>
                    <a:lstStyle/>
                    <a:p>
                      <a:pPr algn="ctr"/>
                      <a:r>
                        <a:rPr lang="it-IT" sz="1400" b="1" dirty="0" smtClean="0">
                          <a:solidFill>
                            <a:schemeClr val="bg1"/>
                          </a:solidFill>
                        </a:rPr>
                        <a:t>I RUOLI DA USARE – soggetti fiscalmente non residenti</a:t>
                      </a:r>
                      <a:endParaRPr lang="it-IT" sz="1300" dirty="0">
                        <a:solidFill>
                          <a:schemeClr val="bg1"/>
                        </a:solidFill>
                      </a:endParaRPr>
                    </a:p>
                  </a:txBody>
                  <a:tcPr/>
                </a:tc>
                <a:tc hMerge="1">
                  <a:txBody>
                    <a:bodyPr/>
                    <a:lstStyle/>
                    <a:p>
                      <a:pPr algn="ctr"/>
                      <a:endParaRPr lang="it-IT" sz="1300" dirty="0"/>
                    </a:p>
                  </a:txBody>
                  <a:tcPr/>
                </a:tc>
                <a:tc hMerge="1">
                  <a:txBody>
                    <a:bodyPr/>
                    <a:lstStyle/>
                    <a:p>
                      <a:pPr algn="ctr"/>
                      <a:endParaRPr lang="it-IT" sz="1300" dirty="0"/>
                    </a:p>
                  </a:txBody>
                  <a:tcPr/>
                </a:tc>
                <a:tc hMerge="1">
                  <a:txBody>
                    <a:bodyPr/>
                    <a:lstStyle/>
                    <a:p>
                      <a:pPr algn="ctr"/>
                      <a:endParaRPr lang="it-IT" sz="1300" dirty="0"/>
                    </a:p>
                  </a:txBody>
                  <a:tcPr/>
                </a:tc>
                <a:tc hMerge="1">
                  <a:txBody>
                    <a:bodyPr/>
                    <a:lstStyle/>
                    <a:p>
                      <a:pPr algn="ctr"/>
                      <a:endParaRPr lang="it-IT" sz="1300" dirty="0"/>
                    </a:p>
                  </a:txBody>
                  <a:tcPr/>
                </a:tc>
              </a:tr>
              <a:tr h="576064">
                <a:tc>
                  <a:txBody>
                    <a:bodyPr/>
                    <a:lstStyle/>
                    <a:p>
                      <a:pPr algn="ctr"/>
                      <a:r>
                        <a:rPr lang="it-IT" sz="1300" b="1" dirty="0" smtClean="0"/>
                        <a:t>CLASSIFICAZIONE FISCALE</a:t>
                      </a:r>
                      <a:endParaRPr lang="it-IT" sz="1300" b="1" dirty="0"/>
                    </a:p>
                  </a:txBody>
                  <a:tcPr/>
                </a:tc>
                <a:tc>
                  <a:txBody>
                    <a:bodyPr/>
                    <a:lstStyle/>
                    <a:p>
                      <a:pPr algn="ctr"/>
                      <a:r>
                        <a:rPr lang="it-IT" sz="1300" b="1" dirty="0" smtClean="0"/>
                        <a:t>RUOLO</a:t>
                      </a:r>
                      <a:endParaRPr lang="it-IT" sz="1300" b="1" dirty="0"/>
                    </a:p>
                  </a:txBody>
                  <a:tcPr/>
                </a:tc>
                <a:tc>
                  <a:txBody>
                    <a:bodyPr/>
                    <a:lstStyle/>
                    <a:p>
                      <a:pPr algn="ctr"/>
                      <a:r>
                        <a:rPr lang="it-IT" sz="1300" b="1" dirty="0" smtClean="0"/>
                        <a:t>DETRAZIONI</a:t>
                      </a:r>
                      <a:r>
                        <a:rPr lang="it-IT" sz="1300" b="1" baseline="0" dirty="0" smtClean="0"/>
                        <a:t> ARTICOLO 13</a:t>
                      </a:r>
                      <a:endParaRPr lang="it-IT" sz="1300" b="1" dirty="0"/>
                    </a:p>
                  </a:txBody>
                  <a:tcPr/>
                </a:tc>
                <a:tc>
                  <a:txBody>
                    <a:bodyPr/>
                    <a:lstStyle/>
                    <a:p>
                      <a:pPr algn="ctr"/>
                      <a:r>
                        <a:rPr lang="it-IT" sz="1300" b="1" dirty="0" smtClean="0"/>
                        <a:t>Voce Di Compenso</a:t>
                      </a:r>
                      <a:endParaRPr lang="it-IT" sz="1300" b="1" dirty="0"/>
                    </a:p>
                  </a:txBody>
                  <a:tcPr/>
                </a:tc>
                <a:tc>
                  <a:txBody>
                    <a:bodyPr/>
                    <a:lstStyle/>
                    <a:p>
                      <a:pPr algn="ctr"/>
                      <a:r>
                        <a:rPr lang="it-IT" sz="1300" b="1" dirty="0" smtClean="0"/>
                        <a:t>Altre voci da inserire</a:t>
                      </a:r>
                      <a:endParaRPr lang="it-IT" sz="1300" b="1" dirty="0"/>
                    </a:p>
                  </a:txBody>
                  <a:tcPr/>
                </a:tc>
              </a:tr>
              <a:tr h="741172">
                <a:tc>
                  <a:txBody>
                    <a:bodyPr/>
                    <a:lstStyle/>
                    <a:p>
                      <a:pPr algn="ctr"/>
                      <a:r>
                        <a:rPr lang="it-IT" sz="1200" dirty="0" smtClean="0"/>
                        <a:t>Reddito</a:t>
                      </a:r>
                      <a:r>
                        <a:rPr lang="it-IT" sz="1200" baseline="0" dirty="0" smtClean="0"/>
                        <a:t> di lavoro assimilato – borsa di studio – art. 50 primo comma lettera c) TUIR</a:t>
                      </a:r>
                      <a:endParaRPr lang="it-IT" sz="1200" dirty="0"/>
                    </a:p>
                  </a:txBody>
                  <a:tcPr/>
                </a:tc>
                <a:tc>
                  <a:txBody>
                    <a:bodyPr/>
                    <a:lstStyle/>
                    <a:p>
                      <a:pPr algn="ctr"/>
                      <a:r>
                        <a:rPr lang="it-IT" sz="1200" dirty="0" smtClean="0"/>
                        <a:t>BS</a:t>
                      </a:r>
                      <a:endParaRPr lang="it-IT" sz="1200" dirty="0"/>
                    </a:p>
                  </a:txBody>
                  <a:tcPr/>
                </a:tc>
                <a:tc>
                  <a:txBody>
                    <a:bodyPr/>
                    <a:lstStyle/>
                    <a:p>
                      <a:pPr algn="ctr"/>
                      <a:r>
                        <a:rPr lang="it-IT" sz="1200" dirty="0" smtClean="0"/>
                        <a:t>SI</a:t>
                      </a:r>
                      <a:r>
                        <a:rPr lang="it-IT" sz="1200" baseline="0" dirty="0" smtClean="0"/>
                        <a:t>  </a:t>
                      </a:r>
                    </a:p>
                    <a:p>
                      <a:pPr algn="ctr"/>
                      <a:endParaRPr lang="it-IT" sz="1200" baseline="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1200" dirty="0" smtClean="0"/>
                        <a:t>09947 – Borse di studio (</a:t>
                      </a:r>
                      <a:r>
                        <a:rPr lang="it-IT" sz="1200" dirty="0" err="1" smtClean="0"/>
                        <a:t>tass.IRPEF</a:t>
                      </a:r>
                      <a:r>
                        <a:rPr lang="it-IT" sz="1200" dirty="0" smtClean="0"/>
                        <a:t>)</a:t>
                      </a:r>
                    </a:p>
                    <a:p>
                      <a:pPr algn="ctr"/>
                      <a:r>
                        <a:rPr lang="it-IT" sz="1200" i="1" dirty="0" smtClean="0"/>
                        <a:t>Come per gli italiani residenti fiscali</a:t>
                      </a:r>
                    </a:p>
                    <a:p>
                      <a:pPr algn="ctr"/>
                      <a:r>
                        <a:rPr lang="it-IT" sz="1200" i="1" dirty="0" smtClean="0"/>
                        <a:t>09776</a:t>
                      </a:r>
                      <a:r>
                        <a:rPr lang="it-IT" sz="1200" i="1" baseline="0" dirty="0" smtClean="0"/>
                        <a:t> (IRAP </a:t>
                      </a:r>
                      <a:r>
                        <a:rPr lang="it-IT" sz="1200" i="1" baseline="0" dirty="0" err="1" smtClean="0"/>
                        <a:t>comm.le</a:t>
                      </a:r>
                      <a:r>
                        <a:rPr lang="it-IT" sz="1200" i="1" baseline="0" dirty="0" smtClean="0"/>
                        <a:t>)</a:t>
                      </a:r>
                      <a:endParaRPr lang="it-IT" sz="1200" i="1" dirty="0"/>
                    </a:p>
                  </a:txBody>
                  <a:tcPr/>
                </a:tc>
                <a:tc>
                  <a:txBody>
                    <a:bodyPr/>
                    <a:lstStyle/>
                    <a:p>
                      <a:pPr algn="ctr"/>
                      <a:endParaRPr lang="it-IT" sz="1200" dirty="0"/>
                    </a:p>
                  </a:txBody>
                  <a:tcPr/>
                </a:tc>
              </a:tr>
              <a:tr h="590456">
                <a:tc>
                  <a:txBody>
                    <a:bodyPr/>
                    <a:lstStyle/>
                    <a:p>
                      <a:pPr algn="ctr"/>
                      <a:r>
                        <a:rPr lang="it-IT" sz="1200" dirty="0" smtClean="0"/>
                        <a:t>Borse</a:t>
                      </a:r>
                      <a:r>
                        <a:rPr lang="it-IT" sz="1200" baseline="0" dirty="0" smtClean="0"/>
                        <a:t> di studio esenti – LEGGI SPECIALI</a:t>
                      </a:r>
                      <a:endParaRPr lang="it-IT" sz="1200" dirty="0"/>
                    </a:p>
                  </a:txBody>
                  <a:tcPr/>
                </a:tc>
                <a:tc>
                  <a:txBody>
                    <a:bodyPr/>
                    <a:lstStyle/>
                    <a:p>
                      <a:pPr algn="ctr"/>
                      <a:r>
                        <a:rPr lang="it-IT" sz="1200" dirty="0" smtClean="0"/>
                        <a:t>BE</a:t>
                      </a:r>
                      <a:endParaRPr lang="it-IT" sz="1200" dirty="0"/>
                    </a:p>
                  </a:txBody>
                  <a:tcPr/>
                </a:tc>
                <a:tc>
                  <a:txBody>
                    <a:bodyPr/>
                    <a:lstStyle/>
                    <a:p>
                      <a:pPr algn="ctr"/>
                      <a:r>
                        <a:rPr lang="it-IT" sz="1200" dirty="0" smtClean="0"/>
                        <a:t>NO</a:t>
                      </a:r>
                      <a:endParaRPr lang="it-IT" sz="1200" dirty="0"/>
                    </a:p>
                  </a:txBody>
                  <a:tcPr/>
                </a:tc>
                <a:tc>
                  <a:txBody>
                    <a:bodyPr/>
                    <a:lstStyle/>
                    <a:p>
                      <a:pPr algn="ctr"/>
                      <a:r>
                        <a:rPr lang="it-IT" sz="1200" dirty="0" smtClean="0"/>
                        <a:t>09941 – Borsa di studio (</a:t>
                      </a:r>
                      <a:r>
                        <a:rPr lang="it-IT" sz="1200" dirty="0" err="1" smtClean="0"/>
                        <a:t>tot.esente</a:t>
                      </a:r>
                      <a:r>
                        <a:rPr lang="it-IT" sz="1200" dirty="0" smtClean="0"/>
                        <a:t>)</a:t>
                      </a:r>
                    </a:p>
                    <a:p>
                      <a:pPr algn="ctr"/>
                      <a:r>
                        <a:rPr lang="it-IT" sz="1200" i="1" dirty="0" smtClean="0"/>
                        <a:t>Come per gli italiani  residenti fiscali</a:t>
                      </a:r>
                      <a:endParaRPr lang="it-IT" sz="1200" i="1" dirty="0"/>
                    </a:p>
                  </a:txBody>
                  <a:tcPr/>
                </a:tc>
                <a:tc>
                  <a:txBody>
                    <a:bodyPr/>
                    <a:lstStyle/>
                    <a:p>
                      <a:pPr algn="ctr"/>
                      <a:endParaRPr lang="it-IT" sz="1200" dirty="0"/>
                    </a:p>
                  </a:txBody>
                  <a:tcPr/>
                </a:tc>
              </a:tr>
              <a:tr h="901336">
                <a:tc>
                  <a:txBody>
                    <a:bodyPr/>
                    <a:lstStyle/>
                    <a:p>
                      <a:pPr algn="ctr"/>
                      <a:r>
                        <a:rPr lang="it-IT" sz="1200" dirty="0" smtClean="0"/>
                        <a:t>Reddito</a:t>
                      </a:r>
                      <a:r>
                        <a:rPr lang="it-IT" sz="1200" baseline="0" dirty="0" smtClean="0"/>
                        <a:t> di lavoro autonomo professionale art. 53 TUIR</a:t>
                      </a:r>
                      <a:endParaRPr lang="it-IT" sz="1200" dirty="0"/>
                    </a:p>
                  </a:txBody>
                  <a:tcPr/>
                </a:tc>
                <a:tc>
                  <a:txBody>
                    <a:bodyPr/>
                    <a:lstStyle/>
                    <a:p>
                      <a:pPr algn="ctr"/>
                      <a:r>
                        <a:rPr lang="it-IT" sz="1200" dirty="0" smtClean="0"/>
                        <a:t>PR</a:t>
                      </a:r>
                      <a:endParaRPr lang="it-IT" sz="1200" dirty="0"/>
                    </a:p>
                  </a:txBody>
                  <a:tcPr/>
                </a:tc>
                <a:tc>
                  <a:txBody>
                    <a:bodyPr/>
                    <a:lstStyle/>
                    <a:p>
                      <a:pPr algn="ctr"/>
                      <a:r>
                        <a:rPr lang="it-IT" sz="1200" dirty="0" smtClean="0"/>
                        <a:t>NO</a:t>
                      </a:r>
                      <a:endParaRPr lang="it-IT" sz="1200" dirty="0"/>
                    </a:p>
                  </a:txBody>
                  <a:tcPr/>
                </a:tc>
                <a:tc>
                  <a:txBody>
                    <a:bodyPr/>
                    <a:lstStyle/>
                    <a:p>
                      <a:pPr marL="171450" indent="-171450" algn="ctr">
                        <a:buFont typeface="Wingdings" pitchFamily="2" charset="2"/>
                        <a:buChar char="q"/>
                      </a:pPr>
                      <a:r>
                        <a:rPr lang="it-IT" sz="1200" dirty="0" smtClean="0"/>
                        <a:t>09638 – Compenso in ritenuta d’acconto (non residenti – 30%)</a:t>
                      </a:r>
                    </a:p>
                    <a:p>
                      <a:pPr marL="171450" indent="-171450" algn="ctr">
                        <a:buFont typeface="Wingdings" pitchFamily="2" charset="2"/>
                        <a:buChar char="q"/>
                      </a:pPr>
                      <a:endParaRPr lang="it-IT" sz="1200" dirty="0" smtClean="0"/>
                    </a:p>
                    <a:p>
                      <a:pPr marL="171450" indent="-171450" algn="ctr">
                        <a:buFont typeface="Wingdings" pitchFamily="2" charset="2"/>
                        <a:buChar char="q"/>
                      </a:pPr>
                      <a:r>
                        <a:rPr lang="it-IT" sz="1200" i="1" dirty="0" smtClean="0"/>
                        <a:t>Con convenzione: 09637 – Compenso in ritenuta d’acconto (non residenti –no </a:t>
                      </a:r>
                      <a:r>
                        <a:rPr lang="it-IT" sz="1200" i="1" dirty="0" err="1" smtClean="0"/>
                        <a:t>fisc</a:t>
                      </a:r>
                      <a:r>
                        <a:rPr lang="it-IT" sz="1200" i="1" dirty="0" smtClean="0"/>
                        <a:t>)</a:t>
                      </a:r>
                      <a:endParaRPr lang="it-IT" sz="1200" i="1" dirty="0"/>
                    </a:p>
                  </a:txBody>
                  <a:tcPr/>
                </a:tc>
                <a:tc>
                  <a:txBody>
                    <a:bodyPr/>
                    <a:lstStyle/>
                    <a:p>
                      <a:pPr algn="ctr"/>
                      <a:r>
                        <a:rPr lang="it-IT" sz="1200" dirty="0" smtClean="0"/>
                        <a:t>09759 – Rimborso spese tassate (per i professionisti anche senza compenso)</a:t>
                      </a:r>
                      <a:endParaRPr lang="it-IT" sz="1200" dirty="0"/>
                    </a:p>
                  </a:txBody>
                  <a:tcPr/>
                </a:tc>
              </a:tr>
              <a:tr h="1392973">
                <a:tc>
                  <a:txBody>
                    <a:bodyPr/>
                    <a:lstStyle/>
                    <a:p>
                      <a:pPr algn="ctr"/>
                      <a:r>
                        <a:rPr lang="it-IT" sz="1200" dirty="0" smtClean="0"/>
                        <a:t>Reddito di lavoro autonomo occasionale</a:t>
                      </a:r>
                    </a:p>
                    <a:p>
                      <a:pPr algn="ctr"/>
                      <a:r>
                        <a:rPr lang="it-IT" sz="1200" dirty="0" smtClean="0"/>
                        <a:t>(vedi esempio</a:t>
                      </a:r>
                      <a:r>
                        <a:rPr lang="it-IT" sz="1200" baseline="0" dirty="0" smtClean="0"/>
                        <a:t> gestione in UGOV slide successiva)</a:t>
                      </a:r>
                      <a:endParaRPr lang="it-IT" sz="1200" dirty="0"/>
                    </a:p>
                  </a:txBody>
                  <a:tcPr/>
                </a:tc>
                <a:tc>
                  <a:txBody>
                    <a:bodyPr/>
                    <a:lstStyle/>
                    <a:p>
                      <a:pPr algn="ctr"/>
                      <a:r>
                        <a:rPr lang="it-IT" sz="1200" dirty="0" smtClean="0"/>
                        <a:t>AU</a:t>
                      </a:r>
                      <a:endParaRPr lang="it-IT" sz="1200" dirty="0"/>
                    </a:p>
                  </a:txBody>
                  <a:tcPr/>
                </a:tc>
                <a:tc>
                  <a:txBody>
                    <a:bodyPr/>
                    <a:lstStyle/>
                    <a:p>
                      <a:pPr algn="ctr"/>
                      <a:r>
                        <a:rPr lang="it-IT" sz="1200" dirty="0" smtClean="0"/>
                        <a:t>NO</a:t>
                      </a:r>
                      <a:endParaRPr lang="it-IT" sz="1200" dirty="0"/>
                    </a:p>
                  </a:txBody>
                  <a:tcPr/>
                </a:tc>
                <a:tc>
                  <a:txBody>
                    <a:bodyPr/>
                    <a:lstStyle/>
                    <a:p>
                      <a:pPr marL="171450" indent="-171450" algn="ctr">
                        <a:buFont typeface="Wingdings" pitchFamily="2" charset="2"/>
                        <a:buChar char="q"/>
                      </a:pPr>
                      <a:r>
                        <a:rPr lang="it-IT" sz="1200" dirty="0" smtClean="0"/>
                        <a:t>09638 – Compenso in ritenuta d’acconto (non residenti 30%)</a:t>
                      </a:r>
                    </a:p>
                    <a:p>
                      <a:pPr marL="171450" indent="-171450" algn="ctr">
                        <a:buFont typeface="Wingdings" pitchFamily="2" charset="2"/>
                        <a:buChar char="q"/>
                      </a:pPr>
                      <a:endParaRPr lang="it-IT" sz="1200" dirty="0" smtClean="0"/>
                    </a:p>
                    <a:p>
                      <a:pPr marL="171450" marR="0" indent="-171450" algn="ctr" defTabSz="914400" rtl="0" eaLnBrk="1" fontAlgn="auto" latinLnBrk="0" hangingPunct="1">
                        <a:lnSpc>
                          <a:spcPct val="100000"/>
                        </a:lnSpc>
                        <a:spcBef>
                          <a:spcPts val="0"/>
                        </a:spcBef>
                        <a:spcAft>
                          <a:spcPts val="0"/>
                        </a:spcAft>
                        <a:buClrTx/>
                        <a:buSzTx/>
                        <a:buFont typeface="Wingdings" pitchFamily="2" charset="2"/>
                        <a:buChar char="q"/>
                        <a:tabLst/>
                        <a:defRPr/>
                      </a:pPr>
                      <a:r>
                        <a:rPr lang="it-IT" sz="1200" i="1" dirty="0" smtClean="0"/>
                        <a:t>Con convenzione: 09639 – Compenso in ritenuta d’acconto (non residenti –no </a:t>
                      </a:r>
                      <a:r>
                        <a:rPr lang="it-IT" sz="1200" i="1" dirty="0" err="1" smtClean="0"/>
                        <a:t>fisc</a:t>
                      </a:r>
                      <a:r>
                        <a:rPr lang="it-IT" sz="1200" i="1" dirty="0" smtClean="0"/>
                        <a:t>)</a:t>
                      </a:r>
                    </a:p>
                    <a:p>
                      <a:pPr algn="ctr"/>
                      <a:endParaRPr lang="it-IT" sz="1200" dirty="0"/>
                    </a:p>
                  </a:txBody>
                  <a:tcPr/>
                </a:tc>
                <a:tc>
                  <a:txBody>
                    <a:bodyPr/>
                    <a:lstStyle/>
                    <a:p>
                      <a:pPr algn="ctr"/>
                      <a:r>
                        <a:rPr lang="it-IT" sz="1200" b="0" kern="1200" baseline="0" dirty="0" smtClean="0">
                          <a:solidFill>
                            <a:schemeClr val="dk1"/>
                          </a:solidFill>
                          <a:latin typeface="+mn-lt"/>
                          <a:ea typeface="+mn-ea"/>
                          <a:cs typeface="+mn-cs"/>
                        </a:rPr>
                        <a:t>09728 – </a:t>
                      </a:r>
                      <a:r>
                        <a:rPr lang="it-IT" sz="1200" b="0" i="1" kern="1200" baseline="0" dirty="0" smtClean="0">
                          <a:solidFill>
                            <a:schemeClr val="dk1"/>
                          </a:solidFill>
                          <a:latin typeface="+mn-lt"/>
                          <a:ea typeface="+mn-ea"/>
                          <a:cs typeface="+mn-cs"/>
                        </a:rPr>
                        <a:t>Rimborso spese (si </a:t>
                      </a:r>
                      <a:r>
                        <a:rPr lang="it-IT" sz="1200" b="0" i="1" kern="1200" baseline="0" dirty="0" err="1" smtClean="0">
                          <a:solidFill>
                            <a:schemeClr val="dk1"/>
                          </a:solidFill>
                          <a:latin typeface="+mn-lt"/>
                          <a:ea typeface="+mn-ea"/>
                          <a:cs typeface="+mn-cs"/>
                        </a:rPr>
                        <a:t>rit</a:t>
                      </a:r>
                      <a:r>
                        <a:rPr lang="it-IT" sz="1200" b="0" i="1" kern="1200" baseline="0" dirty="0" smtClean="0">
                          <a:solidFill>
                            <a:schemeClr val="dk1"/>
                          </a:solidFill>
                          <a:latin typeface="+mn-lt"/>
                          <a:ea typeface="+mn-ea"/>
                          <a:cs typeface="+mn-cs"/>
                        </a:rPr>
                        <a:t>. Acconto, si IRAP, no INPS)</a:t>
                      </a:r>
                    </a:p>
                    <a:p>
                      <a:pPr algn="ctr"/>
                      <a:endParaRPr lang="it-IT" sz="1200" b="0" i="1" kern="1200" baseline="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it-IT" sz="1200" b="0" dirty="0" smtClean="0"/>
                        <a:t>09651</a:t>
                      </a:r>
                    </a:p>
                    <a:p>
                      <a:pPr algn="ctr"/>
                      <a:r>
                        <a:rPr lang="it-IT" sz="1200" b="0" dirty="0" smtClean="0"/>
                        <a:t>Rimborso spese</a:t>
                      </a:r>
                      <a:r>
                        <a:rPr lang="it-IT" sz="1200" b="0" baseline="0" dirty="0" smtClean="0"/>
                        <a:t> esenti (</a:t>
                      </a:r>
                      <a:r>
                        <a:rPr lang="it-IT" sz="1200" b="0" baseline="0" dirty="0" err="1" smtClean="0"/>
                        <a:t>Ris</a:t>
                      </a:r>
                      <a:r>
                        <a:rPr lang="it-IT" sz="1200" b="0" baseline="0" dirty="0" smtClean="0"/>
                        <a:t>. AGE 49/2013)</a:t>
                      </a:r>
                      <a:endParaRPr lang="it-IT" sz="1200" b="0" dirty="0"/>
                    </a:p>
                  </a:txBody>
                  <a:tcPr/>
                </a:tc>
              </a:tr>
            </a:tbl>
          </a:graphicData>
        </a:graphic>
      </p:graphicFrame>
      <p:sp>
        <p:nvSpPr>
          <p:cNvPr id="2" name="Segnaposto numero diapositiva 1"/>
          <p:cNvSpPr>
            <a:spLocks noGrp="1"/>
          </p:cNvSpPr>
          <p:nvPr>
            <p:ph type="sldNum" sz="quarter" idx="12"/>
          </p:nvPr>
        </p:nvSpPr>
        <p:spPr/>
        <p:txBody>
          <a:bodyPr/>
          <a:lstStyle/>
          <a:p>
            <a:pPr>
              <a:defRPr/>
            </a:pPr>
            <a:fld id="{176354DD-DEFF-4978-A02E-FF097618EEA2}" type="slidenum">
              <a:rPr lang="it-IT"/>
              <a:pPr>
                <a:defRPr/>
              </a:pPr>
              <a:t>20</a:t>
            </a:fld>
            <a:endParaRPr lang="it-IT"/>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Immagine 1" descr="U-GOV - Windows Internet Explorer"/>
          <p:cNvPicPr>
            <a:picLocks noChangeAspect="1"/>
          </p:cNvPicPr>
          <p:nvPr/>
        </p:nvPicPr>
        <p:blipFill>
          <a:blip r:embed="rId2"/>
          <a:srcRect/>
          <a:stretch>
            <a:fillRect/>
          </a:stretch>
        </p:blipFill>
        <p:spPr bwMode="auto">
          <a:xfrm>
            <a:off x="0" y="935038"/>
            <a:ext cx="9144000" cy="4987925"/>
          </a:xfrm>
          <a:prstGeom prst="rect">
            <a:avLst/>
          </a:prstGeom>
          <a:noFill/>
          <a:ln w="9525">
            <a:noFill/>
            <a:miter lim="800000"/>
            <a:headEnd/>
            <a:tailEnd/>
          </a:ln>
        </p:spPr>
      </p:pic>
      <p:sp>
        <p:nvSpPr>
          <p:cNvPr id="34818" name="CasellaDiTesto 4"/>
          <p:cNvSpPr txBox="1">
            <a:spLocks noChangeArrowheads="1"/>
          </p:cNvSpPr>
          <p:nvPr/>
        </p:nvSpPr>
        <p:spPr bwMode="auto">
          <a:xfrm>
            <a:off x="4716463" y="1844675"/>
            <a:ext cx="1184275" cy="369888"/>
          </a:xfrm>
          <a:prstGeom prst="rect">
            <a:avLst/>
          </a:prstGeom>
          <a:noFill/>
          <a:ln w="9525">
            <a:noFill/>
            <a:miter lim="800000"/>
            <a:headEnd/>
            <a:tailEnd/>
          </a:ln>
        </p:spPr>
        <p:txBody>
          <a:bodyPr wrap="none">
            <a:spAutoFit/>
          </a:bodyPr>
          <a:lstStyle/>
          <a:p>
            <a:r>
              <a:rPr lang="it-IT">
                <a:latin typeface="Calibri" pitchFamily="34" charset="0"/>
              </a:rPr>
              <a:t>RUOLO AU</a:t>
            </a:r>
          </a:p>
        </p:txBody>
      </p:sp>
      <p:sp>
        <p:nvSpPr>
          <p:cNvPr id="3" name="Segnaposto numero diapositiva 2"/>
          <p:cNvSpPr>
            <a:spLocks noGrp="1"/>
          </p:cNvSpPr>
          <p:nvPr>
            <p:ph type="sldNum" sz="quarter" idx="12"/>
          </p:nvPr>
        </p:nvSpPr>
        <p:spPr/>
        <p:txBody>
          <a:bodyPr/>
          <a:lstStyle/>
          <a:p>
            <a:pPr>
              <a:defRPr/>
            </a:pPr>
            <a:fld id="{44F81382-4B1C-4E5B-BDAD-CE763301C3E9}" type="slidenum">
              <a:rPr lang="it-IT"/>
              <a:pPr>
                <a:defRPr/>
              </a:pPr>
              <a:t>21</a:t>
            </a:fld>
            <a:endParaRPr lang="it-IT"/>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Immagine 1" descr="U-GOV - Windows Internet Explorer"/>
          <p:cNvPicPr>
            <a:picLocks noChangeAspect="1"/>
          </p:cNvPicPr>
          <p:nvPr/>
        </p:nvPicPr>
        <p:blipFill>
          <a:blip r:embed="rId2"/>
          <a:srcRect/>
          <a:stretch>
            <a:fillRect/>
          </a:stretch>
        </p:blipFill>
        <p:spPr bwMode="auto">
          <a:xfrm>
            <a:off x="0" y="333375"/>
            <a:ext cx="9144000" cy="5688013"/>
          </a:xfrm>
          <a:prstGeom prst="rect">
            <a:avLst/>
          </a:prstGeom>
          <a:noFill/>
          <a:ln w="9525">
            <a:noFill/>
            <a:miter lim="800000"/>
            <a:headEnd/>
            <a:tailEnd/>
          </a:ln>
        </p:spPr>
      </p:pic>
      <p:sp>
        <p:nvSpPr>
          <p:cNvPr id="3" name="Segnaposto numero diapositiva 2"/>
          <p:cNvSpPr>
            <a:spLocks noGrp="1"/>
          </p:cNvSpPr>
          <p:nvPr>
            <p:ph type="sldNum" sz="quarter" idx="12"/>
          </p:nvPr>
        </p:nvSpPr>
        <p:spPr/>
        <p:txBody>
          <a:bodyPr/>
          <a:lstStyle/>
          <a:p>
            <a:pPr>
              <a:defRPr/>
            </a:pPr>
            <a:fld id="{0A928A70-5082-4066-9678-5F75FC84BB51}" type="slidenum">
              <a:rPr lang="it-IT"/>
              <a:pPr>
                <a:defRPr/>
              </a:pPr>
              <a:t>22</a:t>
            </a:fld>
            <a:endParaRPr lang="it-IT"/>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Immagine 1" descr="U-GOV - Windows Internet Explorer"/>
          <p:cNvPicPr>
            <a:picLocks noChangeAspect="1"/>
          </p:cNvPicPr>
          <p:nvPr/>
        </p:nvPicPr>
        <p:blipFill>
          <a:blip r:embed="rId2"/>
          <a:srcRect/>
          <a:stretch>
            <a:fillRect/>
          </a:stretch>
        </p:blipFill>
        <p:spPr bwMode="auto">
          <a:xfrm>
            <a:off x="0" y="935038"/>
            <a:ext cx="9144000" cy="4987925"/>
          </a:xfrm>
          <a:prstGeom prst="rect">
            <a:avLst/>
          </a:prstGeom>
          <a:noFill/>
          <a:ln w="9525">
            <a:noFill/>
            <a:miter lim="800000"/>
            <a:headEnd/>
            <a:tailEnd/>
          </a:ln>
        </p:spPr>
      </p:pic>
      <p:sp>
        <p:nvSpPr>
          <p:cNvPr id="3" name="Segnaposto numero diapositiva 2"/>
          <p:cNvSpPr>
            <a:spLocks noGrp="1"/>
          </p:cNvSpPr>
          <p:nvPr>
            <p:ph type="sldNum" sz="quarter" idx="12"/>
          </p:nvPr>
        </p:nvSpPr>
        <p:spPr/>
        <p:txBody>
          <a:bodyPr/>
          <a:lstStyle/>
          <a:p>
            <a:pPr>
              <a:defRPr/>
            </a:pPr>
            <a:fld id="{920916B7-9A4B-42B1-B184-EABEC0E63C10}" type="slidenum">
              <a:rPr lang="it-IT"/>
              <a:pPr>
                <a:defRPr/>
              </a:pPr>
              <a:t>23</a:t>
            </a:fld>
            <a:endParaRPr lang="it-IT"/>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olo 1"/>
          <p:cNvSpPr>
            <a:spLocks noGrp="1"/>
          </p:cNvSpPr>
          <p:nvPr>
            <p:ph type="title"/>
          </p:nvPr>
        </p:nvSpPr>
        <p:spPr>
          <a:xfrm>
            <a:off x="1371600" y="908050"/>
            <a:ext cx="6400800" cy="504825"/>
          </a:xfrm>
        </p:spPr>
        <p:txBody>
          <a:bodyPr/>
          <a:lstStyle/>
          <a:p>
            <a:r>
              <a:rPr lang="it-IT" sz="1800" b="1" smtClean="0"/>
              <a:t>Gli occasionali con reddito &gt;5000 euro</a:t>
            </a:r>
          </a:p>
        </p:txBody>
      </p:sp>
      <p:sp>
        <p:nvSpPr>
          <p:cNvPr id="3" name="Segnaposto contenuto 2"/>
          <p:cNvSpPr>
            <a:spLocks noGrp="1"/>
          </p:cNvSpPr>
          <p:nvPr>
            <p:ph idx="1"/>
          </p:nvPr>
        </p:nvSpPr>
        <p:spPr>
          <a:xfrm>
            <a:off x="1116013" y="1557338"/>
            <a:ext cx="7127875" cy="4568825"/>
          </a:xfrm>
        </p:spPr>
        <p:txBody>
          <a:bodyPr rtlCol="0">
            <a:normAutofit fontScale="92500"/>
          </a:bodyPr>
          <a:lstStyle/>
          <a:p>
            <a:pPr algn="just" fontAlgn="auto">
              <a:spcAft>
                <a:spcPts val="0"/>
              </a:spcAft>
              <a:buFont typeface="Wingdings" pitchFamily="2" charset="2"/>
              <a:buChar char="ü"/>
              <a:defRPr/>
            </a:pPr>
            <a:r>
              <a:rPr lang="it-IT" sz="1600" dirty="0"/>
              <a:t>Se il soggetto comunica di aver percepito redditi esterni che cumulati concorrono a determinare </a:t>
            </a:r>
            <a:r>
              <a:rPr lang="it-IT" sz="1600" dirty="0" smtClean="0"/>
              <a:t>l’ammontare di </a:t>
            </a:r>
            <a:r>
              <a:rPr lang="it-IT" sz="1600" dirty="0"/>
              <a:t>5000 € della franchigia per l’imponibilità ai fini INPS </a:t>
            </a:r>
            <a:r>
              <a:rPr lang="it-IT" sz="1600" dirty="0" smtClean="0"/>
              <a:t> bisogna </a:t>
            </a:r>
            <a:r>
              <a:rPr lang="it-IT" sz="1600" dirty="0"/>
              <a:t>inserire l’informazione nella Scheda </a:t>
            </a:r>
            <a:r>
              <a:rPr lang="it-IT" sz="1600" b="1" u="sng" dirty="0" smtClean="0"/>
              <a:t>Dati Fiscali </a:t>
            </a:r>
            <a:r>
              <a:rPr lang="it-IT" sz="1600" b="1" u="sng" dirty="0"/>
              <a:t>e Previdenziali</a:t>
            </a:r>
            <a:r>
              <a:rPr lang="it-IT" sz="1600" dirty="0" smtClean="0"/>
              <a:t>.</a:t>
            </a:r>
          </a:p>
          <a:p>
            <a:pPr fontAlgn="auto">
              <a:spcAft>
                <a:spcPts val="0"/>
              </a:spcAft>
              <a:buFont typeface="Wingdings" pitchFamily="2" charset="2"/>
              <a:buChar char="ü"/>
              <a:defRPr/>
            </a:pPr>
            <a:r>
              <a:rPr lang="it-IT" sz="1600" dirty="0"/>
              <a:t>La voce </a:t>
            </a:r>
            <a:r>
              <a:rPr lang="it-IT" sz="1600" b="1" dirty="0"/>
              <a:t>04685 – </a:t>
            </a:r>
            <a:r>
              <a:rPr lang="it-IT" sz="1600" b="1" i="1" dirty="0"/>
              <a:t>Reddito INPS </a:t>
            </a:r>
            <a:r>
              <a:rPr lang="it-IT" sz="1600" b="1" i="1" dirty="0" smtClean="0"/>
              <a:t>lavoro </a:t>
            </a:r>
            <a:r>
              <a:rPr lang="it-IT" sz="1600" dirty="0" smtClean="0"/>
              <a:t>soggetto </a:t>
            </a:r>
            <a:r>
              <a:rPr lang="it-IT" sz="1600" dirty="0"/>
              <a:t>con i redditi derivanti dalle collaborazioni con l’ateneo e di applicare le ritenute INPS sulla </a:t>
            </a:r>
            <a:r>
              <a:rPr lang="it-IT" sz="1600" dirty="0" smtClean="0"/>
              <a:t>quota eventualmente </a:t>
            </a:r>
            <a:r>
              <a:rPr lang="it-IT" sz="1600" dirty="0"/>
              <a:t>eccedente rispetto ai 5000</a:t>
            </a:r>
          </a:p>
          <a:p>
            <a:pPr fontAlgn="auto">
              <a:spcAft>
                <a:spcPts val="0"/>
              </a:spcAft>
              <a:buFont typeface="Wingdings" pitchFamily="2" charset="2"/>
              <a:buChar char="ü"/>
              <a:defRPr/>
            </a:pPr>
            <a:r>
              <a:rPr lang="it-IT" sz="1600" dirty="0" smtClean="0"/>
              <a:t>Indicare </a:t>
            </a:r>
          </a:p>
          <a:p>
            <a:pPr fontAlgn="auto">
              <a:spcAft>
                <a:spcPts val="0"/>
              </a:spcAft>
              <a:buFont typeface="Wingdings" pitchFamily="2" charset="2"/>
              <a:buChar char="q"/>
              <a:defRPr/>
            </a:pPr>
            <a:r>
              <a:rPr lang="it-IT" sz="1600" dirty="0" smtClean="0"/>
              <a:t>− </a:t>
            </a:r>
            <a:r>
              <a:rPr lang="it-IT" sz="1600" dirty="0"/>
              <a:t>L’importo: reddito esterno percepito</a:t>
            </a:r>
          </a:p>
          <a:p>
            <a:pPr fontAlgn="auto">
              <a:spcAft>
                <a:spcPts val="0"/>
              </a:spcAft>
              <a:buFont typeface="Wingdings" pitchFamily="2" charset="2"/>
              <a:buChar char="q"/>
              <a:defRPr/>
            </a:pPr>
            <a:r>
              <a:rPr lang="it-IT" sz="1600" dirty="0"/>
              <a:t>− La data di inizio: deve corrispondere con quella del giorno in cui il soggetto ha percepito il </a:t>
            </a:r>
            <a:r>
              <a:rPr lang="it-IT" sz="1600" dirty="0" smtClean="0"/>
              <a:t>reddito esterno</a:t>
            </a:r>
            <a:r>
              <a:rPr lang="it-IT" sz="1600" dirty="0"/>
              <a:t>.</a:t>
            </a:r>
          </a:p>
          <a:p>
            <a:pPr fontAlgn="auto">
              <a:spcAft>
                <a:spcPts val="0"/>
              </a:spcAft>
              <a:buFont typeface="Wingdings" pitchFamily="2" charset="2"/>
              <a:buChar char="q"/>
              <a:defRPr/>
            </a:pPr>
            <a:r>
              <a:rPr lang="it-IT" sz="1600" dirty="0"/>
              <a:t>− La data di fine: deve corrispondere con il </a:t>
            </a:r>
            <a:r>
              <a:rPr lang="it-IT" sz="1600"/>
              <a:t>31/12 </a:t>
            </a:r>
            <a:r>
              <a:rPr lang="it-IT" sz="1600" smtClean="0"/>
              <a:t>dell’anno </a:t>
            </a:r>
            <a:r>
              <a:rPr lang="it-IT" sz="1600" dirty="0"/>
              <a:t>in corso (anno in cui si pagano i compensi</a:t>
            </a:r>
            <a:r>
              <a:rPr lang="it-IT" sz="1600" dirty="0" smtClean="0"/>
              <a:t>)</a:t>
            </a:r>
          </a:p>
          <a:p>
            <a:pPr fontAlgn="auto">
              <a:spcAft>
                <a:spcPts val="0"/>
              </a:spcAft>
              <a:buFont typeface="Wingdings" pitchFamily="2" charset="2"/>
              <a:buChar char="q"/>
              <a:defRPr/>
            </a:pPr>
            <a:endParaRPr lang="it-IT" sz="1600" dirty="0"/>
          </a:p>
          <a:p>
            <a:pPr algn="just" fontAlgn="auto">
              <a:spcAft>
                <a:spcPts val="0"/>
              </a:spcAft>
              <a:buFont typeface="Wingdings" pitchFamily="2" charset="2"/>
              <a:buChar char="q"/>
              <a:defRPr/>
            </a:pPr>
            <a:r>
              <a:rPr lang="it-IT" sz="1600" b="1" u="sng" dirty="0" smtClean="0">
                <a:solidFill>
                  <a:srgbClr val="FF0000"/>
                </a:solidFill>
              </a:rPr>
              <a:t>Se il superamento dei 5000 euro deriva da incarichi conferiti dall’ Ateneo il sistema calcola automaticamente la contribuzione </a:t>
            </a:r>
            <a:r>
              <a:rPr lang="it-IT" sz="1600" b="1" u="sng" dirty="0" err="1" smtClean="0">
                <a:solidFill>
                  <a:srgbClr val="FF0000"/>
                </a:solidFill>
              </a:rPr>
              <a:t>inps</a:t>
            </a:r>
            <a:r>
              <a:rPr lang="it-IT" sz="1600" b="1" u="sng" dirty="0" smtClean="0">
                <a:solidFill>
                  <a:srgbClr val="FF0000"/>
                </a:solidFill>
              </a:rPr>
              <a:t> all’aliquota del 28,72%: eventualmente, in presenza di altra contribuzione o pensione,  andrà inserito in scheda dati fiscali e previdenziali la voce 1439 per poter effettuare il calcolo giusto.</a:t>
            </a:r>
            <a:endParaRPr lang="it-IT" sz="1600" b="1" u="sng" dirty="0">
              <a:solidFill>
                <a:srgbClr val="FF0000"/>
              </a:solidFill>
            </a:endParaRPr>
          </a:p>
        </p:txBody>
      </p:sp>
      <p:sp>
        <p:nvSpPr>
          <p:cNvPr id="4" name="Segnaposto numero diapositiva 3"/>
          <p:cNvSpPr>
            <a:spLocks noGrp="1"/>
          </p:cNvSpPr>
          <p:nvPr>
            <p:ph type="sldNum" sz="quarter" idx="12"/>
          </p:nvPr>
        </p:nvSpPr>
        <p:spPr/>
        <p:txBody>
          <a:bodyPr/>
          <a:lstStyle/>
          <a:p>
            <a:pPr>
              <a:defRPr/>
            </a:pPr>
            <a:fld id="{603BC82E-0F39-4593-8346-F9AE89F832F6}" type="slidenum">
              <a:rPr lang="it-IT"/>
              <a:pPr>
                <a:defRPr/>
              </a:pPr>
              <a:t>24</a:t>
            </a:fld>
            <a:endParaRPr lang="it-IT"/>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olo 1"/>
          <p:cNvSpPr>
            <a:spLocks noGrp="1"/>
          </p:cNvSpPr>
          <p:nvPr>
            <p:ph type="title"/>
          </p:nvPr>
        </p:nvSpPr>
        <p:spPr>
          <a:xfrm>
            <a:off x="1371600" y="333375"/>
            <a:ext cx="6400800" cy="863600"/>
          </a:xfrm>
        </p:spPr>
        <p:txBody>
          <a:bodyPr/>
          <a:lstStyle/>
          <a:p>
            <a:r>
              <a:rPr lang="it-IT" sz="2000" b="1" smtClean="0"/>
              <a:t>Soggetto iscritto ad altra cassa o pensionato</a:t>
            </a:r>
          </a:p>
        </p:txBody>
      </p:sp>
      <p:sp>
        <p:nvSpPr>
          <p:cNvPr id="3" name="Segnaposto contenuto 2"/>
          <p:cNvSpPr>
            <a:spLocks noGrp="1"/>
          </p:cNvSpPr>
          <p:nvPr>
            <p:ph idx="1"/>
          </p:nvPr>
        </p:nvSpPr>
        <p:spPr>
          <a:xfrm>
            <a:off x="468313" y="1052513"/>
            <a:ext cx="8229600" cy="5472112"/>
          </a:xfrm>
        </p:spPr>
        <p:txBody>
          <a:bodyPr rtlCol="0">
            <a:normAutofit fontScale="70000" lnSpcReduction="20000"/>
          </a:bodyPr>
          <a:lstStyle/>
          <a:p>
            <a:pPr fontAlgn="auto">
              <a:spcAft>
                <a:spcPts val="0"/>
              </a:spcAft>
              <a:buFont typeface="Arial" pitchFamily="34" charset="0"/>
              <a:buChar char="•"/>
              <a:defRPr/>
            </a:pPr>
            <a:endParaRPr lang="it-IT" dirty="0"/>
          </a:p>
          <a:p>
            <a:pPr algn="ctr" fontAlgn="auto">
              <a:spcAft>
                <a:spcPts val="0"/>
              </a:spcAft>
              <a:buFont typeface="Wingdings" pitchFamily="2" charset="2"/>
              <a:buChar char="q"/>
              <a:defRPr/>
            </a:pPr>
            <a:r>
              <a:rPr lang="it-IT" b="1" dirty="0"/>
              <a:t>Inserimento delle voci di trattamento economico all’interno della Scheda Dati Fiscali e </a:t>
            </a:r>
            <a:r>
              <a:rPr lang="it-IT" b="1" dirty="0" smtClean="0"/>
              <a:t>Previdenziali</a:t>
            </a:r>
          </a:p>
          <a:p>
            <a:pPr algn="just" fontAlgn="auto">
              <a:spcAft>
                <a:spcPts val="0"/>
              </a:spcAft>
              <a:buFont typeface="Wingdings" pitchFamily="2" charset="2"/>
              <a:buChar char="q"/>
              <a:defRPr/>
            </a:pPr>
            <a:r>
              <a:rPr lang="it-IT" dirty="0" smtClean="0"/>
              <a:t>La </a:t>
            </a:r>
            <a:r>
              <a:rPr lang="it-IT" dirty="0"/>
              <a:t>voce </a:t>
            </a:r>
            <a:r>
              <a:rPr lang="it-IT" b="1" dirty="0"/>
              <a:t>01439 – </a:t>
            </a:r>
            <a:r>
              <a:rPr lang="it-IT" b="1" i="1" dirty="0"/>
              <a:t>Soggetto </a:t>
            </a:r>
            <a:r>
              <a:rPr lang="it-IT" b="1" i="1" dirty="0" err="1"/>
              <a:t>ges</a:t>
            </a:r>
            <a:r>
              <a:rPr lang="it-IT" b="1" i="1" dirty="0"/>
              <a:t>. </a:t>
            </a:r>
            <a:r>
              <a:rPr lang="it-IT" b="1" i="1" dirty="0" err="1"/>
              <a:t>separ</a:t>
            </a:r>
            <a:r>
              <a:rPr lang="it-IT" b="1" i="1" dirty="0"/>
              <a:t>. INPS iscritto ad altra cassa </a:t>
            </a:r>
            <a:r>
              <a:rPr lang="it-IT" dirty="0"/>
              <a:t>permette di calcolare le trattenute INPS sul compenso nella misura del 22</a:t>
            </a:r>
            <a:r>
              <a:rPr lang="it-IT" dirty="0" smtClean="0"/>
              <a:t>%.</a:t>
            </a:r>
            <a:r>
              <a:rPr lang="it-IT" dirty="0"/>
              <a:t> </a:t>
            </a:r>
            <a:r>
              <a:rPr lang="it-IT" dirty="0" smtClean="0"/>
              <a:t>La </a:t>
            </a:r>
            <a:r>
              <a:rPr lang="it-IT" dirty="0"/>
              <a:t>data di inizio deve essere compilata obbligatoriamente e deve corrispondere con la data in cui il soggetto si iscrive all’altra cassa o inizia a percepire la </a:t>
            </a:r>
            <a:r>
              <a:rPr lang="it-IT" dirty="0" smtClean="0"/>
              <a:t>pensione</a:t>
            </a:r>
            <a:endParaRPr lang="it-IT" dirty="0"/>
          </a:p>
          <a:p>
            <a:pPr algn="just" fontAlgn="auto">
              <a:spcAft>
                <a:spcPts val="0"/>
              </a:spcAft>
              <a:buFont typeface="Wingdings" pitchFamily="2" charset="2"/>
              <a:buChar char="q"/>
              <a:defRPr/>
            </a:pPr>
            <a:r>
              <a:rPr lang="it-IT" b="1" dirty="0"/>
              <a:t>Inserimento delle voci all’interno della cartella “Trattamento Economico” del </a:t>
            </a:r>
            <a:r>
              <a:rPr lang="it-IT" b="1" dirty="0" err="1" smtClean="0"/>
              <a:t>Compenso.</a:t>
            </a:r>
            <a:r>
              <a:rPr lang="it-IT" dirty="0" err="1" smtClean="0"/>
              <a:t>All’interno</a:t>
            </a:r>
            <a:r>
              <a:rPr lang="it-IT" dirty="0" smtClean="0"/>
              <a:t> </a:t>
            </a:r>
            <a:r>
              <a:rPr lang="it-IT" dirty="0"/>
              <a:t>della cartella Trattamento economico, di default, l’applicativo propone la voce 01439 inserita  nella scheda dei dati fiscali e </a:t>
            </a:r>
            <a:r>
              <a:rPr lang="it-IT" dirty="0" smtClean="0"/>
              <a:t>previdenziali (se la voce è inserita in SDF prima dell’inserimento del dg contratto appare in automatico nella </a:t>
            </a:r>
            <a:r>
              <a:rPr lang="it-IT" dirty="0" err="1" smtClean="0"/>
              <a:t>Tab</a:t>
            </a:r>
            <a:r>
              <a:rPr lang="it-IT" dirty="0" smtClean="0"/>
              <a:t> «trattamento economico», altrimenti – se il contratto è già caricato – bisogna caricare l’informazione attivando l’</a:t>
            </a:r>
            <a:r>
              <a:rPr lang="it-IT" dirty="0" err="1" smtClean="0"/>
              <a:t>app</a:t>
            </a:r>
            <a:r>
              <a:rPr lang="it-IT" dirty="0" smtClean="0"/>
              <a:t> «carica dati fiscali» e ricalcolare la rata).</a:t>
            </a:r>
            <a:endParaRPr lang="it-IT" dirty="0"/>
          </a:p>
          <a:p>
            <a:pPr fontAlgn="auto">
              <a:spcAft>
                <a:spcPts val="0"/>
              </a:spcAft>
              <a:buFont typeface="Arial" pitchFamily="34" charset="0"/>
              <a:buChar char="•"/>
              <a:defRPr/>
            </a:pPr>
            <a:endParaRPr lang="it-IT" b="1" dirty="0" smtClean="0"/>
          </a:p>
          <a:p>
            <a:pPr fontAlgn="auto">
              <a:spcAft>
                <a:spcPts val="0"/>
              </a:spcAft>
              <a:buFont typeface="Arial" pitchFamily="34" charset="0"/>
              <a:buChar char="•"/>
              <a:defRPr/>
            </a:pPr>
            <a:endParaRPr lang="it-IT" b="1" dirty="0"/>
          </a:p>
        </p:txBody>
      </p:sp>
      <p:sp>
        <p:nvSpPr>
          <p:cNvPr id="4" name="Segnaposto numero diapositiva 3"/>
          <p:cNvSpPr>
            <a:spLocks noGrp="1"/>
          </p:cNvSpPr>
          <p:nvPr>
            <p:ph type="sldNum" sz="quarter" idx="12"/>
          </p:nvPr>
        </p:nvSpPr>
        <p:spPr/>
        <p:txBody>
          <a:bodyPr/>
          <a:lstStyle/>
          <a:p>
            <a:pPr>
              <a:defRPr/>
            </a:pPr>
            <a:fld id="{7400799A-8A0C-4FBC-BBD1-AE96C756FA4D}" type="slidenum">
              <a:rPr lang="it-IT"/>
              <a:pPr>
                <a:defRPr/>
              </a:pPr>
              <a:t>25</a:t>
            </a:fld>
            <a:endParaRPr lang="it-IT"/>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olo 3"/>
          <p:cNvSpPr>
            <a:spLocks noGrp="1"/>
          </p:cNvSpPr>
          <p:nvPr>
            <p:ph type="title"/>
          </p:nvPr>
        </p:nvSpPr>
        <p:spPr>
          <a:xfrm>
            <a:off x="457200" y="274638"/>
            <a:ext cx="8229600" cy="633412"/>
          </a:xfrm>
        </p:spPr>
        <p:txBody>
          <a:bodyPr/>
          <a:lstStyle/>
          <a:p>
            <a:endParaRPr lang="it-IT" sz="2400" smtClean="0"/>
          </a:p>
        </p:txBody>
      </p:sp>
      <p:graphicFrame>
        <p:nvGraphicFramePr>
          <p:cNvPr id="7" name="Segnaposto contenuto 6"/>
          <p:cNvGraphicFramePr>
            <a:graphicFrameLocks noGrp="1"/>
          </p:cNvGraphicFramePr>
          <p:nvPr>
            <p:ph sz="half" idx="1"/>
          </p:nvPr>
        </p:nvGraphicFramePr>
        <p:xfrm>
          <a:off x="457200" y="803275"/>
          <a:ext cx="4038600" cy="6010275"/>
        </p:xfrm>
        <a:graphic>
          <a:graphicData uri="http://schemas.openxmlformats.org/drawingml/2006/table">
            <a:tbl>
              <a:tblPr firstRow="1" bandRow="1">
                <a:tableStyleId>{5C22544A-7EE6-4342-B048-85BDC9FD1C3A}</a:tableStyleId>
              </a:tblPr>
              <a:tblGrid>
                <a:gridCol w="730424"/>
                <a:gridCol w="1288876"/>
                <a:gridCol w="1015380"/>
                <a:gridCol w="1003920"/>
              </a:tblGrid>
              <a:tr h="844672">
                <a:tc gridSpan="4">
                  <a:txBody>
                    <a:bodyPr/>
                    <a:lstStyle/>
                    <a:p>
                      <a:pPr algn="ctr"/>
                      <a:r>
                        <a:rPr lang="it-IT" dirty="0" smtClean="0"/>
                        <a:t>Righe</a:t>
                      </a:r>
                      <a:r>
                        <a:rPr lang="it-IT" baseline="0" dirty="0" smtClean="0"/>
                        <a:t> della </a:t>
                      </a:r>
                      <a:r>
                        <a:rPr lang="it-IT" baseline="0" dirty="0" err="1" smtClean="0"/>
                        <a:t>Tab</a:t>
                      </a:r>
                      <a:r>
                        <a:rPr lang="it-IT" baseline="0" dirty="0" smtClean="0"/>
                        <a:t>  «Voci calcolate» - Dg «Compenso» 7542/2013 – </a:t>
                      </a:r>
                      <a:r>
                        <a:rPr lang="it-IT" sz="800" baseline="0" dirty="0" smtClean="0"/>
                        <a:t>Dip.to Civiltà e Forme del Sapere</a:t>
                      </a:r>
                      <a:endParaRPr lang="it-IT" sz="800" dirty="0"/>
                    </a:p>
                  </a:txBody>
                  <a:tcPr/>
                </a:tc>
                <a:tc hMerge="1">
                  <a:txBody>
                    <a:bodyPr/>
                    <a:lstStyle/>
                    <a:p>
                      <a:endParaRPr lang="it-IT" dirty="0"/>
                    </a:p>
                  </a:txBody>
                  <a:tcPr/>
                </a:tc>
                <a:tc hMerge="1">
                  <a:txBody>
                    <a:bodyPr/>
                    <a:lstStyle/>
                    <a:p>
                      <a:endParaRPr lang="it-IT" dirty="0"/>
                    </a:p>
                  </a:txBody>
                  <a:tcPr/>
                </a:tc>
                <a:tc hMerge="1">
                  <a:txBody>
                    <a:bodyPr/>
                    <a:lstStyle/>
                    <a:p>
                      <a:endParaRPr lang="it-IT" dirty="0"/>
                    </a:p>
                  </a:txBody>
                  <a:tcPr/>
                </a:tc>
              </a:tr>
              <a:tr h="767424">
                <a:tc>
                  <a:txBody>
                    <a:bodyPr/>
                    <a:lstStyle/>
                    <a:p>
                      <a:pPr algn="ctr"/>
                      <a:r>
                        <a:rPr lang="it-IT" dirty="0" smtClean="0"/>
                        <a:t>Voce</a:t>
                      </a:r>
                      <a:endParaRPr lang="it-IT" dirty="0"/>
                    </a:p>
                  </a:txBody>
                  <a:tcPr/>
                </a:tc>
                <a:tc>
                  <a:txBody>
                    <a:bodyPr/>
                    <a:lstStyle/>
                    <a:p>
                      <a:pPr algn="ctr"/>
                      <a:r>
                        <a:rPr lang="it-IT" dirty="0" smtClean="0"/>
                        <a:t>Descrizione</a:t>
                      </a:r>
                      <a:endParaRPr lang="it-IT" dirty="0"/>
                    </a:p>
                  </a:txBody>
                  <a:tcPr/>
                </a:tc>
                <a:tc>
                  <a:txBody>
                    <a:bodyPr/>
                    <a:lstStyle/>
                    <a:p>
                      <a:pPr algn="ctr"/>
                      <a:r>
                        <a:rPr lang="it-IT" dirty="0" smtClean="0"/>
                        <a:t>Importo</a:t>
                      </a:r>
                      <a:endParaRPr lang="it-IT" dirty="0"/>
                    </a:p>
                  </a:txBody>
                  <a:tcPr/>
                </a:tc>
                <a:tc>
                  <a:txBody>
                    <a:bodyPr/>
                    <a:lstStyle/>
                    <a:p>
                      <a:pPr algn="ctr"/>
                      <a:r>
                        <a:rPr lang="it-IT" dirty="0" smtClean="0"/>
                        <a:t>Imponibile</a:t>
                      </a:r>
                      <a:endParaRPr lang="it-IT" dirty="0"/>
                    </a:p>
                  </a:txBody>
                  <a:tcPr/>
                </a:tc>
              </a:tr>
              <a:tr h="444619">
                <a:tc>
                  <a:txBody>
                    <a:bodyPr/>
                    <a:lstStyle/>
                    <a:p>
                      <a:pPr algn="ctr"/>
                      <a:r>
                        <a:rPr lang="it-IT" sz="1600" dirty="0" smtClean="0"/>
                        <a:t>03003</a:t>
                      </a:r>
                      <a:endParaRPr lang="it-IT" sz="1600" dirty="0"/>
                    </a:p>
                  </a:txBody>
                  <a:tcPr/>
                </a:tc>
                <a:tc>
                  <a:txBody>
                    <a:bodyPr/>
                    <a:lstStyle/>
                    <a:p>
                      <a:pPr algn="ctr"/>
                      <a:r>
                        <a:rPr lang="it-IT" sz="1600" dirty="0" smtClean="0"/>
                        <a:t>Netto</a:t>
                      </a:r>
                      <a:endParaRPr lang="it-IT" sz="1600" dirty="0"/>
                    </a:p>
                  </a:txBody>
                  <a:tcPr/>
                </a:tc>
                <a:tc>
                  <a:txBody>
                    <a:bodyPr/>
                    <a:lstStyle/>
                    <a:p>
                      <a:pPr algn="ctr"/>
                      <a:r>
                        <a:rPr lang="it-IT" dirty="0" smtClean="0"/>
                        <a:t>779,44</a:t>
                      </a:r>
                      <a:endParaRPr lang="it-IT" dirty="0"/>
                    </a:p>
                  </a:txBody>
                  <a:tcPr/>
                </a:tc>
                <a:tc>
                  <a:txBody>
                    <a:bodyPr/>
                    <a:lstStyle/>
                    <a:p>
                      <a:pPr algn="ctr"/>
                      <a:r>
                        <a:rPr lang="it-IT" dirty="0" smtClean="0"/>
                        <a:t>/////////</a:t>
                      </a:r>
                      <a:endParaRPr lang="it-IT" dirty="0"/>
                    </a:p>
                  </a:txBody>
                  <a:tcPr/>
                </a:tc>
              </a:tr>
              <a:tr h="986687">
                <a:tc>
                  <a:txBody>
                    <a:bodyPr/>
                    <a:lstStyle/>
                    <a:p>
                      <a:pPr algn="ctr"/>
                      <a:r>
                        <a:rPr lang="it-IT" sz="1600" dirty="0" smtClean="0"/>
                        <a:t>09955</a:t>
                      </a:r>
                      <a:endParaRPr lang="it-IT" sz="1600" dirty="0"/>
                    </a:p>
                  </a:txBody>
                  <a:tcPr/>
                </a:tc>
                <a:tc>
                  <a:txBody>
                    <a:bodyPr/>
                    <a:lstStyle/>
                    <a:p>
                      <a:pPr algn="ctr"/>
                      <a:r>
                        <a:rPr lang="it-IT" sz="1600" dirty="0" smtClean="0"/>
                        <a:t>Compenso</a:t>
                      </a:r>
                      <a:r>
                        <a:rPr lang="it-IT" sz="1600" baseline="0" dirty="0" smtClean="0"/>
                        <a:t> soggetto a RA</a:t>
                      </a:r>
                      <a:endParaRPr lang="it-IT" sz="1600" dirty="0"/>
                    </a:p>
                  </a:txBody>
                  <a:tcPr/>
                </a:tc>
                <a:tc>
                  <a:txBody>
                    <a:bodyPr/>
                    <a:lstStyle/>
                    <a:p>
                      <a:pPr algn="ctr"/>
                      <a:r>
                        <a:rPr lang="it-IT" dirty="0" smtClean="0"/>
                        <a:t>1.101,57</a:t>
                      </a:r>
                      <a:endParaRPr lang="it-IT"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dirty="0" smtClean="0"/>
                        <a:t>1.101,57</a:t>
                      </a:r>
                    </a:p>
                    <a:p>
                      <a:pPr algn="ctr"/>
                      <a:endParaRPr lang="it-IT" dirty="0"/>
                    </a:p>
                  </a:txBody>
                  <a:tcPr/>
                </a:tc>
              </a:tr>
              <a:tr h="444619">
                <a:tc>
                  <a:txBody>
                    <a:bodyPr/>
                    <a:lstStyle/>
                    <a:p>
                      <a:pPr algn="ctr"/>
                      <a:r>
                        <a:rPr lang="it-IT" sz="1600" dirty="0" smtClean="0"/>
                        <a:t>04603</a:t>
                      </a:r>
                      <a:endParaRPr lang="it-IT" sz="1600" dirty="0"/>
                    </a:p>
                  </a:txBody>
                  <a:tcPr/>
                </a:tc>
                <a:tc>
                  <a:txBody>
                    <a:bodyPr/>
                    <a:lstStyle/>
                    <a:p>
                      <a:pPr algn="ctr"/>
                      <a:r>
                        <a:rPr lang="it-IT" sz="1600" dirty="0" smtClean="0"/>
                        <a:t>INPS 1/3</a:t>
                      </a:r>
                      <a:endParaRPr lang="it-IT" sz="1600" dirty="0"/>
                    </a:p>
                  </a:txBody>
                  <a:tcPr/>
                </a:tc>
                <a:tc>
                  <a:txBody>
                    <a:bodyPr/>
                    <a:lstStyle/>
                    <a:p>
                      <a:pPr algn="ctr"/>
                      <a:r>
                        <a:rPr lang="it-IT" dirty="0" smtClean="0"/>
                        <a:t>101,82</a:t>
                      </a:r>
                      <a:endParaRPr lang="it-IT" dirty="0"/>
                    </a:p>
                  </a:txBody>
                  <a:tcPr/>
                </a:tc>
                <a:tc>
                  <a:txBody>
                    <a:bodyPr/>
                    <a:lstStyle/>
                    <a:p>
                      <a:pPr algn="ctr"/>
                      <a:r>
                        <a:rPr lang="it-IT" dirty="0" smtClean="0"/>
                        <a:t>1.102,00</a:t>
                      </a:r>
                      <a:endParaRPr lang="it-IT" dirty="0"/>
                    </a:p>
                  </a:txBody>
                  <a:tcPr/>
                </a:tc>
              </a:tr>
              <a:tr h="444619">
                <a:tc>
                  <a:txBody>
                    <a:bodyPr/>
                    <a:lstStyle/>
                    <a:p>
                      <a:pPr algn="ctr"/>
                      <a:r>
                        <a:rPr lang="it-IT" sz="1600" dirty="0" smtClean="0"/>
                        <a:t>00832</a:t>
                      </a:r>
                      <a:endParaRPr lang="it-IT" sz="1600" dirty="0"/>
                    </a:p>
                  </a:txBody>
                  <a:tcPr/>
                </a:tc>
                <a:tc>
                  <a:txBody>
                    <a:bodyPr/>
                    <a:lstStyle/>
                    <a:p>
                      <a:pPr algn="ctr"/>
                      <a:r>
                        <a:rPr lang="it-IT" sz="1600" dirty="0" smtClean="0"/>
                        <a:t>RA</a:t>
                      </a:r>
                      <a:endParaRPr lang="it-IT" sz="1600" dirty="0"/>
                    </a:p>
                  </a:txBody>
                  <a:tcPr/>
                </a:tc>
                <a:tc>
                  <a:txBody>
                    <a:bodyPr/>
                    <a:lstStyle/>
                    <a:p>
                      <a:pPr algn="ctr"/>
                      <a:r>
                        <a:rPr lang="it-IT" dirty="0" smtClean="0"/>
                        <a:t>220,31</a:t>
                      </a:r>
                      <a:endParaRPr lang="it-IT" dirty="0"/>
                    </a:p>
                  </a:txBody>
                  <a:tcPr/>
                </a:tc>
                <a:tc>
                  <a:txBody>
                    <a:bodyPr/>
                    <a:lstStyle/>
                    <a:p>
                      <a:pPr algn="ctr"/>
                      <a:r>
                        <a:rPr lang="it-IT" dirty="0" smtClean="0"/>
                        <a:t>1.101,57</a:t>
                      </a:r>
                      <a:endParaRPr lang="it-IT" dirty="0"/>
                    </a:p>
                  </a:txBody>
                  <a:tcPr/>
                </a:tc>
              </a:tr>
              <a:tr h="444619">
                <a:tc>
                  <a:txBody>
                    <a:bodyPr/>
                    <a:lstStyle/>
                    <a:p>
                      <a:pPr algn="ctr"/>
                      <a:r>
                        <a:rPr lang="it-IT" sz="1600" dirty="0" smtClean="0"/>
                        <a:t>02692</a:t>
                      </a:r>
                      <a:endParaRPr lang="it-IT" sz="1600" dirty="0"/>
                    </a:p>
                  </a:txBody>
                  <a:tcPr/>
                </a:tc>
                <a:tc>
                  <a:txBody>
                    <a:bodyPr/>
                    <a:lstStyle/>
                    <a:p>
                      <a:pPr algn="ctr"/>
                      <a:r>
                        <a:rPr lang="it-IT" sz="1600" dirty="0" smtClean="0"/>
                        <a:t>INPS 2/3</a:t>
                      </a:r>
                      <a:endParaRPr lang="it-IT" sz="1600" dirty="0"/>
                    </a:p>
                  </a:txBody>
                  <a:tcPr/>
                </a:tc>
                <a:tc>
                  <a:txBody>
                    <a:bodyPr/>
                    <a:lstStyle/>
                    <a:p>
                      <a:pPr algn="ctr"/>
                      <a:r>
                        <a:rPr lang="it-IT" dirty="0" smtClean="0"/>
                        <a:t>203,65</a:t>
                      </a:r>
                      <a:endParaRPr lang="it-IT" dirty="0"/>
                    </a:p>
                  </a:txBody>
                  <a:tcPr/>
                </a:tc>
                <a:tc>
                  <a:txBody>
                    <a:bodyPr/>
                    <a:lstStyle/>
                    <a:p>
                      <a:pPr algn="ctr"/>
                      <a:r>
                        <a:rPr lang="it-IT" dirty="0" smtClean="0"/>
                        <a:t>1.102,00</a:t>
                      </a:r>
                      <a:endParaRPr lang="it-IT" dirty="0"/>
                    </a:p>
                  </a:txBody>
                  <a:tcPr/>
                </a:tc>
              </a:tr>
              <a:tr h="444619">
                <a:tc>
                  <a:txBody>
                    <a:bodyPr/>
                    <a:lstStyle/>
                    <a:p>
                      <a:pPr algn="ctr"/>
                      <a:r>
                        <a:rPr lang="it-IT" sz="1600" dirty="0" smtClean="0"/>
                        <a:t>02970</a:t>
                      </a:r>
                      <a:endParaRPr lang="it-IT" sz="1600" dirty="0"/>
                    </a:p>
                  </a:txBody>
                  <a:tcPr/>
                </a:tc>
                <a:tc>
                  <a:txBody>
                    <a:bodyPr/>
                    <a:lstStyle/>
                    <a:p>
                      <a:pPr algn="ctr"/>
                      <a:r>
                        <a:rPr lang="it-IT" sz="1600" dirty="0" smtClean="0"/>
                        <a:t>IRAP</a:t>
                      </a:r>
                      <a:endParaRPr lang="it-IT" sz="1600" dirty="0"/>
                    </a:p>
                  </a:txBody>
                  <a:tcPr/>
                </a:tc>
                <a:tc>
                  <a:txBody>
                    <a:bodyPr/>
                    <a:lstStyle/>
                    <a:p>
                      <a:pPr algn="ctr"/>
                      <a:r>
                        <a:rPr lang="it-IT" dirty="0" smtClean="0"/>
                        <a:t>93,64</a:t>
                      </a:r>
                      <a:endParaRPr lang="it-IT" dirty="0"/>
                    </a:p>
                  </a:txBody>
                  <a:tcPr/>
                </a:tc>
                <a:tc>
                  <a:txBody>
                    <a:bodyPr/>
                    <a:lstStyle/>
                    <a:p>
                      <a:pPr algn="ctr"/>
                      <a:r>
                        <a:rPr lang="it-IT" dirty="0" smtClean="0"/>
                        <a:t>1.101,57</a:t>
                      </a:r>
                      <a:endParaRPr lang="it-IT" dirty="0"/>
                    </a:p>
                  </a:txBody>
                  <a:tcPr/>
                </a:tc>
              </a:tr>
              <a:tr h="1082779">
                <a:tc gridSpan="4">
                  <a:txBody>
                    <a:bodyPr/>
                    <a:lstStyle/>
                    <a:p>
                      <a:pPr algn="ctr"/>
                      <a:r>
                        <a:rPr lang="it-IT" sz="1400" i="1" dirty="0" smtClean="0"/>
                        <a:t>Il</a:t>
                      </a:r>
                      <a:r>
                        <a:rPr lang="it-IT" sz="1400" i="1" baseline="0" dirty="0" smtClean="0"/>
                        <a:t> soggetto aveva già una rata di 1.101,57 pagata dall’Ateneo  poi ha ricevuto dall’esterno un importo che fa superare i 5000 euro = 1.101,57+3898,43=5.000,00</a:t>
                      </a:r>
                    </a:p>
                    <a:p>
                      <a:pPr algn="ctr"/>
                      <a:r>
                        <a:rPr lang="it-IT" sz="800" b="1" i="1" baseline="0" dirty="0" smtClean="0">
                          <a:solidFill>
                            <a:srgbClr val="7030A0"/>
                          </a:solidFill>
                          <a:effectLst>
                            <a:outerShdw blurRad="38100" dist="38100" dir="2700000" algn="tl">
                              <a:srgbClr val="000000">
                                <a:alpha val="43137"/>
                              </a:srgbClr>
                            </a:outerShdw>
                          </a:effectLst>
                        </a:rPr>
                        <a:t>ATTENZIONE. LA VOCE, PUR INSERITA NEL DG CONTRATTO,FUNZIONA SOLO NEL DG COMPENSO</a:t>
                      </a:r>
                      <a:endParaRPr lang="it-IT" sz="800" b="1" i="1" dirty="0">
                        <a:solidFill>
                          <a:srgbClr val="7030A0"/>
                        </a:solidFill>
                        <a:effectLst>
                          <a:outerShdw blurRad="38100" dist="38100" dir="2700000" algn="tl">
                            <a:srgbClr val="000000">
                              <a:alpha val="43137"/>
                            </a:srgbClr>
                          </a:outerShdw>
                        </a:effectLst>
                      </a:endParaRPr>
                    </a:p>
                  </a:txBody>
                  <a:tcPr/>
                </a:tc>
                <a:tc hMerge="1">
                  <a:txBody>
                    <a:bodyPr/>
                    <a:lstStyle/>
                    <a:p>
                      <a:pPr algn="ctr"/>
                      <a:endParaRPr lang="it-IT" sz="1600" dirty="0"/>
                    </a:p>
                  </a:txBody>
                  <a:tcPr/>
                </a:tc>
                <a:tc hMerge="1">
                  <a:txBody>
                    <a:bodyPr/>
                    <a:lstStyle/>
                    <a:p>
                      <a:pPr algn="ctr"/>
                      <a:endParaRPr lang="it-IT" dirty="0"/>
                    </a:p>
                  </a:txBody>
                  <a:tcPr/>
                </a:tc>
                <a:tc hMerge="1">
                  <a:txBody>
                    <a:bodyPr/>
                    <a:lstStyle/>
                    <a:p>
                      <a:pPr algn="ctr"/>
                      <a:endParaRPr lang="it-IT" dirty="0"/>
                    </a:p>
                  </a:txBody>
                  <a:tcPr/>
                </a:tc>
              </a:tr>
            </a:tbl>
          </a:graphicData>
        </a:graphic>
      </p:graphicFrame>
      <p:sp>
        <p:nvSpPr>
          <p:cNvPr id="6" name="Segnaposto contenuto 5"/>
          <p:cNvSpPr>
            <a:spLocks noGrp="1"/>
          </p:cNvSpPr>
          <p:nvPr>
            <p:ph sz="half" idx="2"/>
          </p:nvPr>
        </p:nvSpPr>
        <p:spPr/>
        <p:txBody>
          <a:bodyPr rtlCol="0">
            <a:normAutofit fontScale="92500" lnSpcReduction="20000"/>
          </a:bodyPr>
          <a:lstStyle/>
          <a:p>
            <a:pPr fontAlgn="auto">
              <a:lnSpc>
                <a:spcPct val="115000"/>
              </a:lnSpc>
              <a:spcAft>
                <a:spcPts val="0"/>
              </a:spcAft>
              <a:buFont typeface="Arial" pitchFamily="34" charset="0"/>
              <a:buChar char="•"/>
              <a:defRPr/>
            </a:pPr>
            <a:r>
              <a:rPr lang="it-IT" b="1" i="1" dirty="0">
                <a:solidFill>
                  <a:srgbClr val="FF0000"/>
                </a:solidFill>
              </a:rPr>
              <a:t>Risorse Umane » Scheda dati fiscali e previdenziali</a:t>
            </a:r>
          </a:p>
          <a:p>
            <a:pPr fontAlgn="auto">
              <a:lnSpc>
                <a:spcPct val="115000"/>
              </a:lnSpc>
              <a:spcAft>
                <a:spcPts val="0"/>
              </a:spcAft>
              <a:buFont typeface="Wingdings" pitchFamily="2" charset="2"/>
              <a:buChar char="q"/>
              <a:defRPr/>
            </a:pPr>
            <a:r>
              <a:rPr lang="it-IT" u="sng" dirty="0" smtClean="0">
                <a:latin typeface="Times New Roman"/>
                <a:ea typeface="Times New Roman"/>
                <a:cs typeface="Times New Roman"/>
              </a:rPr>
              <a:t>Voce</a:t>
            </a:r>
            <a:r>
              <a:rPr lang="it-IT" dirty="0" smtClean="0">
                <a:latin typeface="Times New Roman"/>
                <a:ea typeface="Times New Roman"/>
                <a:cs typeface="Times New Roman"/>
              </a:rPr>
              <a:t>: 04685</a:t>
            </a:r>
            <a:endParaRPr lang="it-IT" sz="2400" dirty="0">
              <a:ea typeface="Calibri"/>
              <a:cs typeface="Times New Roman"/>
            </a:endParaRPr>
          </a:p>
          <a:p>
            <a:pPr fontAlgn="auto">
              <a:lnSpc>
                <a:spcPct val="115000"/>
              </a:lnSpc>
              <a:spcAft>
                <a:spcPts val="0"/>
              </a:spcAft>
              <a:buFont typeface="Wingdings" pitchFamily="2" charset="2"/>
              <a:buChar char="q"/>
              <a:defRPr/>
            </a:pPr>
            <a:r>
              <a:rPr lang="it-IT" u="sng" dirty="0" err="1" smtClean="0">
                <a:latin typeface="Times New Roman"/>
                <a:ea typeface="Times New Roman"/>
                <a:cs typeface="Times New Roman"/>
              </a:rPr>
              <a:t>Descrizione</a:t>
            </a:r>
            <a:r>
              <a:rPr lang="it-IT" dirty="0" err="1" smtClean="0">
                <a:latin typeface="Times New Roman"/>
                <a:ea typeface="Times New Roman"/>
                <a:cs typeface="Times New Roman"/>
              </a:rPr>
              <a:t>:Reddito</a:t>
            </a:r>
            <a:r>
              <a:rPr lang="it-IT" dirty="0" smtClean="0">
                <a:latin typeface="Times New Roman"/>
                <a:ea typeface="Times New Roman"/>
                <a:cs typeface="Times New Roman"/>
              </a:rPr>
              <a:t> </a:t>
            </a:r>
            <a:r>
              <a:rPr lang="it-IT" dirty="0">
                <a:latin typeface="Times New Roman"/>
                <a:ea typeface="Times New Roman"/>
                <a:cs typeface="Times New Roman"/>
              </a:rPr>
              <a:t>INPS lavoro autonomo esterno</a:t>
            </a:r>
            <a:endParaRPr lang="it-IT" sz="2400" dirty="0">
              <a:ea typeface="Calibri"/>
              <a:cs typeface="Times New Roman"/>
            </a:endParaRPr>
          </a:p>
          <a:p>
            <a:pPr fontAlgn="auto">
              <a:lnSpc>
                <a:spcPct val="115000"/>
              </a:lnSpc>
              <a:spcAft>
                <a:spcPts val="0"/>
              </a:spcAft>
              <a:buFont typeface="Wingdings" pitchFamily="2" charset="2"/>
              <a:buChar char="q"/>
              <a:defRPr/>
            </a:pPr>
            <a:r>
              <a:rPr lang="it-IT" u="sng" dirty="0" smtClean="0">
                <a:latin typeface="Times New Roman"/>
                <a:ea typeface="Times New Roman"/>
                <a:cs typeface="Times New Roman"/>
              </a:rPr>
              <a:t>Tipo</a:t>
            </a:r>
            <a:r>
              <a:rPr lang="it-IT" dirty="0" smtClean="0">
                <a:latin typeface="Times New Roman"/>
                <a:ea typeface="Times New Roman"/>
                <a:cs typeface="Times New Roman"/>
              </a:rPr>
              <a:t>:2</a:t>
            </a:r>
            <a:endParaRPr lang="it-IT" sz="2400" dirty="0">
              <a:ea typeface="Calibri"/>
              <a:cs typeface="Times New Roman"/>
            </a:endParaRPr>
          </a:p>
          <a:p>
            <a:pPr fontAlgn="auto">
              <a:lnSpc>
                <a:spcPct val="115000"/>
              </a:lnSpc>
              <a:spcAft>
                <a:spcPts val="0"/>
              </a:spcAft>
              <a:buFont typeface="Wingdings" pitchFamily="2" charset="2"/>
              <a:buChar char="q"/>
              <a:defRPr/>
            </a:pPr>
            <a:r>
              <a:rPr lang="it-IT" u="sng" dirty="0" smtClean="0">
                <a:latin typeface="Times New Roman"/>
                <a:ea typeface="Times New Roman"/>
                <a:cs typeface="Times New Roman"/>
              </a:rPr>
              <a:t>Importo</a:t>
            </a:r>
            <a:r>
              <a:rPr lang="it-IT" dirty="0" smtClean="0">
                <a:latin typeface="Times New Roman"/>
                <a:ea typeface="Times New Roman"/>
                <a:cs typeface="Times New Roman"/>
              </a:rPr>
              <a:t>:3.898,43</a:t>
            </a:r>
            <a:endParaRPr lang="it-IT" sz="2400" dirty="0">
              <a:ea typeface="Calibri"/>
              <a:cs typeface="Times New Roman"/>
            </a:endParaRPr>
          </a:p>
          <a:p>
            <a:pPr fontAlgn="auto">
              <a:lnSpc>
                <a:spcPct val="115000"/>
              </a:lnSpc>
              <a:spcAft>
                <a:spcPts val="0"/>
              </a:spcAft>
              <a:buFont typeface="Wingdings" pitchFamily="2" charset="2"/>
              <a:buChar char="q"/>
              <a:defRPr/>
            </a:pPr>
            <a:r>
              <a:rPr lang="it-IT" u="sng" dirty="0" smtClean="0">
                <a:latin typeface="Times New Roman"/>
                <a:ea typeface="Times New Roman"/>
                <a:cs typeface="Times New Roman"/>
              </a:rPr>
              <a:t>Aliquota</a:t>
            </a:r>
            <a:r>
              <a:rPr lang="it-IT" dirty="0" smtClean="0">
                <a:latin typeface="Times New Roman"/>
                <a:ea typeface="Times New Roman"/>
                <a:cs typeface="Times New Roman"/>
              </a:rPr>
              <a:t>:27,720</a:t>
            </a:r>
            <a:endParaRPr lang="it-IT" sz="2400" dirty="0">
              <a:ea typeface="Calibri"/>
              <a:cs typeface="Times New Roman"/>
            </a:endParaRPr>
          </a:p>
          <a:p>
            <a:pPr fontAlgn="auto">
              <a:lnSpc>
                <a:spcPct val="115000"/>
              </a:lnSpc>
              <a:spcAft>
                <a:spcPts val="0"/>
              </a:spcAft>
              <a:buFont typeface="Wingdings" pitchFamily="2" charset="2"/>
              <a:buChar char="q"/>
              <a:defRPr/>
            </a:pPr>
            <a:r>
              <a:rPr lang="it-IT" u="sng" dirty="0">
                <a:latin typeface="Times New Roman"/>
                <a:ea typeface="Times New Roman"/>
                <a:cs typeface="Times New Roman"/>
              </a:rPr>
              <a:t>Data </a:t>
            </a:r>
            <a:r>
              <a:rPr lang="it-IT" u="sng" dirty="0" smtClean="0">
                <a:latin typeface="Times New Roman"/>
                <a:ea typeface="Times New Roman"/>
                <a:cs typeface="Times New Roman"/>
              </a:rPr>
              <a:t>inizio</a:t>
            </a:r>
            <a:r>
              <a:rPr lang="it-IT" dirty="0" smtClean="0">
                <a:latin typeface="Times New Roman"/>
                <a:ea typeface="Times New Roman"/>
                <a:cs typeface="Times New Roman"/>
              </a:rPr>
              <a:t>:01/01/2013</a:t>
            </a:r>
            <a:endParaRPr lang="it-IT" sz="2400" dirty="0">
              <a:ea typeface="Calibri"/>
              <a:cs typeface="Times New Roman"/>
            </a:endParaRPr>
          </a:p>
          <a:p>
            <a:pPr fontAlgn="auto">
              <a:lnSpc>
                <a:spcPct val="115000"/>
              </a:lnSpc>
              <a:spcAft>
                <a:spcPts val="0"/>
              </a:spcAft>
              <a:buFont typeface="Wingdings" pitchFamily="2" charset="2"/>
              <a:buChar char="q"/>
              <a:defRPr/>
            </a:pPr>
            <a:r>
              <a:rPr lang="it-IT" u="sng" dirty="0">
                <a:latin typeface="Times New Roman"/>
                <a:ea typeface="Times New Roman"/>
                <a:cs typeface="Times New Roman"/>
              </a:rPr>
              <a:t>Data </a:t>
            </a:r>
            <a:r>
              <a:rPr lang="it-IT" u="sng" dirty="0" smtClean="0">
                <a:latin typeface="Times New Roman"/>
                <a:ea typeface="Times New Roman"/>
                <a:cs typeface="Times New Roman"/>
              </a:rPr>
              <a:t>fine</a:t>
            </a:r>
            <a:r>
              <a:rPr lang="it-IT" dirty="0" smtClean="0">
                <a:latin typeface="Times New Roman"/>
                <a:ea typeface="Times New Roman"/>
                <a:cs typeface="Times New Roman"/>
              </a:rPr>
              <a:t>:31/12/2013</a:t>
            </a:r>
            <a:endParaRPr lang="it-IT" sz="2400" dirty="0">
              <a:ea typeface="Calibri"/>
              <a:cs typeface="Times New Roman"/>
            </a:endParaRPr>
          </a:p>
        </p:txBody>
      </p:sp>
      <p:sp>
        <p:nvSpPr>
          <p:cNvPr id="5" name="Titolo 3"/>
          <p:cNvSpPr txBox="1">
            <a:spLocks/>
          </p:cNvSpPr>
          <p:nvPr/>
        </p:nvSpPr>
        <p:spPr>
          <a:xfrm>
            <a:off x="457200" y="274638"/>
            <a:ext cx="8229600" cy="274637"/>
          </a:xfrm>
          <a:prstGeom prst="rect">
            <a:avLst/>
          </a:prstGeom>
        </p:spPr>
        <p:txBody>
          <a:bodyPr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it-IT" sz="1600" b="1" smtClean="0"/>
              <a:t>La voce 4685 in Scheda dati fiscali e previdenziali e nel compenso (INPS 2013 AL 27,72%)</a:t>
            </a:r>
            <a:endParaRPr lang="it-IT" sz="1600" b="1" dirty="0"/>
          </a:p>
        </p:txBody>
      </p:sp>
      <p:graphicFrame>
        <p:nvGraphicFramePr>
          <p:cNvPr id="8" name="Segnaposto contenuto 6"/>
          <p:cNvGraphicFramePr>
            <a:graphicFrameLocks/>
          </p:cNvGraphicFramePr>
          <p:nvPr/>
        </p:nvGraphicFramePr>
        <p:xfrm>
          <a:off x="457200" y="803275"/>
          <a:ext cx="4038600" cy="6010275"/>
        </p:xfrm>
        <a:graphic>
          <a:graphicData uri="http://schemas.openxmlformats.org/drawingml/2006/table">
            <a:tbl>
              <a:tblPr firstRow="1" bandRow="1">
                <a:tableStyleId>{5C22544A-7EE6-4342-B048-85BDC9FD1C3A}</a:tableStyleId>
              </a:tblPr>
              <a:tblGrid>
                <a:gridCol w="730424"/>
                <a:gridCol w="1288876"/>
                <a:gridCol w="1015380"/>
                <a:gridCol w="1003920"/>
              </a:tblGrid>
              <a:tr h="844672">
                <a:tc gridSpan="4">
                  <a:txBody>
                    <a:bodyPr/>
                    <a:lstStyle/>
                    <a:p>
                      <a:pPr algn="ctr"/>
                      <a:r>
                        <a:rPr lang="it-IT" dirty="0" smtClean="0"/>
                        <a:t>Righe</a:t>
                      </a:r>
                      <a:r>
                        <a:rPr lang="it-IT" baseline="0" dirty="0" smtClean="0"/>
                        <a:t> della </a:t>
                      </a:r>
                      <a:r>
                        <a:rPr lang="it-IT" baseline="0" dirty="0" err="1" smtClean="0"/>
                        <a:t>Tab</a:t>
                      </a:r>
                      <a:r>
                        <a:rPr lang="it-IT" baseline="0" dirty="0" smtClean="0"/>
                        <a:t>  «Voci calcolate» - Dg «Compenso» 7542/2013 – </a:t>
                      </a:r>
                      <a:r>
                        <a:rPr lang="it-IT" sz="800" baseline="0" dirty="0" smtClean="0"/>
                        <a:t>Dip.to Civiltà e Forme del Sapere</a:t>
                      </a:r>
                      <a:endParaRPr lang="it-IT" sz="800" dirty="0"/>
                    </a:p>
                  </a:txBody>
                  <a:tcPr/>
                </a:tc>
                <a:tc hMerge="1">
                  <a:txBody>
                    <a:bodyPr/>
                    <a:lstStyle/>
                    <a:p>
                      <a:endParaRPr lang="it-IT" dirty="0"/>
                    </a:p>
                  </a:txBody>
                  <a:tcPr/>
                </a:tc>
                <a:tc hMerge="1">
                  <a:txBody>
                    <a:bodyPr/>
                    <a:lstStyle/>
                    <a:p>
                      <a:endParaRPr lang="it-IT" dirty="0"/>
                    </a:p>
                  </a:txBody>
                  <a:tcPr/>
                </a:tc>
                <a:tc hMerge="1">
                  <a:txBody>
                    <a:bodyPr/>
                    <a:lstStyle/>
                    <a:p>
                      <a:endParaRPr lang="it-IT" dirty="0"/>
                    </a:p>
                  </a:txBody>
                  <a:tcPr/>
                </a:tc>
              </a:tr>
              <a:tr h="767424">
                <a:tc>
                  <a:txBody>
                    <a:bodyPr/>
                    <a:lstStyle/>
                    <a:p>
                      <a:pPr algn="ctr"/>
                      <a:r>
                        <a:rPr lang="it-IT" dirty="0" smtClean="0"/>
                        <a:t>Voce</a:t>
                      </a:r>
                      <a:endParaRPr lang="it-IT" dirty="0"/>
                    </a:p>
                  </a:txBody>
                  <a:tcPr/>
                </a:tc>
                <a:tc>
                  <a:txBody>
                    <a:bodyPr/>
                    <a:lstStyle/>
                    <a:p>
                      <a:pPr algn="ctr"/>
                      <a:r>
                        <a:rPr lang="it-IT" dirty="0" smtClean="0"/>
                        <a:t>Descrizione</a:t>
                      </a:r>
                      <a:endParaRPr lang="it-IT" dirty="0"/>
                    </a:p>
                  </a:txBody>
                  <a:tcPr/>
                </a:tc>
                <a:tc>
                  <a:txBody>
                    <a:bodyPr/>
                    <a:lstStyle/>
                    <a:p>
                      <a:pPr algn="ctr"/>
                      <a:r>
                        <a:rPr lang="it-IT" dirty="0" smtClean="0"/>
                        <a:t>Importo</a:t>
                      </a:r>
                      <a:endParaRPr lang="it-IT" dirty="0"/>
                    </a:p>
                  </a:txBody>
                  <a:tcPr/>
                </a:tc>
                <a:tc>
                  <a:txBody>
                    <a:bodyPr/>
                    <a:lstStyle/>
                    <a:p>
                      <a:pPr algn="ctr"/>
                      <a:r>
                        <a:rPr lang="it-IT" dirty="0" smtClean="0"/>
                        <a:t>Imponibile</a:t>
                      </a:r>
                      <a:endParaRPr lang="it-IT" dirty="0"/>
                    </a:p>
                  </a:txBody>
                  <a:tcPr/>
                </a:tc>
              </a:tr>
              <a:tr h="444619">
                <a:tc>
                  <a:txBody>
                    <a:bodyPr/>
                    <a:lstStyle/>
                    <a:p>
                      <a:pPr algn="ctr"/>
                      <a:r>
                        <a:rPr lang="it-IT" sz="1600" dirty="0" smtClean="0"/>
                        <a:t>03003</a:t>
                      </a:r>
                      <a:endParaRPr lang="it-IT" sz="1600" dirty="0"/>
                    </a:p>
                  </a:txBody>
                  <a:tcPr/>
                </a:tc>
                <a:tc>
                  <a:txBody>
                    <a:bodyPr/>
                    <a:lstStyle/>
                    <a:p>
                      <a:pPr algn="ctr"/>
                      <a:r>
                        <a:rPr lang="it-IT" sz="1600" dirty="0" smtClean="0"/>
                        <a:t>Netto</a:t>
                      </a:r>
                      <a:endParaRPr lang="it-IT" sz="1600" dirty="0"/>
                    </a:p>
                  </a:txBody>
                  <a:tcPr/>
                </a:tc>
                <a:tc>
                  <a:txBody>
                    <a:bodyPr/>
                    <a:lstStyle/>
                    <a:p>
                      <a:pPr algn="ctr"/>
                      <a:r>
                        <a:rPr lang="it-IT" dirty="0" smtClean="0"/>
                        <a:t>779,44</a:t>
                      </a:r>
                      <a:endParaRPr lang="it-IT" dirty="0"/>
                    </a:p>
                  </a:txBody>
                  <a:tcPr/>
                </a:tc>
                <a:tc>
                  <a:txBody>
                    <a:bodyPr/>
                    <a:lstStyle/>
                    <a:p>
                      <a:pPr algn="ctr"/>
                      <a:r>
                        <a:rPr lang="it-IT" dirty="0" smtClean="0"/>
                        <a:t>/////////</a:t>
                      </a:r>
                      <a:endParaRPr lang="it-IT" dirty="0"/>
                    </a:p>
                  </a:txBody>
                  <a:tcPr/>
                </a:tc>
              </a:tr>
              <a:tr h="986687">
                <a:tc>
                  <a:txBody>
                    <a:bodyPr/>
                    <a:lstStyle/>
                    <a:p>
                      <a:pPr algn="ctr"/>
                      <a:r>
                        <a:rPr lang="it-IT" sz="1600" dirty="0" smtClean="0"/>
                        <a:t>09955</a:t>
                      </a:r>
                      <a:endParaRPr lang="it-IT" sz="1600" dirty="0"/>
                    </a:p>
                  </a:txBody>
                  <a:tcPr/>
                </a:tc>
                <a:tc>
                  <a:txBody>
                    <a:bodyPr/>
                    <a:lstStyle/>
                    <a:p>
                      <a:pPr algn="ctr"/>
                      <a:r>
                        <a:rPr lang="it-IT" sz="1600" dirty="0" smtClean="0"/>
                        <a:t>Compenso</a:t>
                      </a:r>
                      <a:r>
                        <a:rPr lang="it-IT" sz="1600" baseline="0" dirty="0" smtClean="0"/>
                        <a:t> soggetto a RA</a:t>
                      </a:r>
                      <a:endParaRPr lang="it-IT" sz="1600" dirty="0"/>
                    </a:p>
                  </a:txBody>
                  <a:tcPr/>
                </a:tc>
                <a:tc>
                  <a:txBody>
                    <a:bodyPr/>
                    <a:lstStyle/>
                    <a:p>
                      <a:pPr algn="ctr"/>
                      <a:r>
                        <a:rPr lang="it-IT" dirty="0" smtClean="0"/>
                        <a:t>1.101,57</a:t>
                      </a:r>
                      <a:endParaRPr lang="it-IT"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dirty="0" smtClean="0"/>
                        <a:t>1.101,57</a:t>
                      </a:r>
                    </a:p>
                    <a:p>
                      <a:pPr algn="ctr"/>
                      <a:endParaRPr lang="it-IT" dirty="0"/>
                    </a:p>
                  </a:txBody>
                  <a:tcPr/>
                </a:tc>
              </a:tr>
              <a:tr h="444619">
                <a:tc>
                  <a:txBody>
                    <a:bodyPr/>
                    <a:lstStyle/>
                    <a:p>
                      <a:pPr algn="ctr"/>
                      <a:r>
                        <a:rPr lang="it-IT" sz="1600" dirty="0" smtClean="0"/>
                        <a:t>04603</a:t>
                      </a:r>
                      <a:endParaRPr lang="it-IT" sz="1600" dirty="0"/>
                    </a:p>
                  </a:txBody>
                  <a:tcPr/>
                </a:tc>
                <a:tc>
                  <a:txBody>
                    <a:bodyPr/>
                    <a:lstStyle/>
                    <a:p>
                      <a:pPr algn="ctr"/>
                      <a:r>
                        <a:rPr lang="it-IT" sz="1600" dirty="0" smtClean="0"/>
                        <a:t>INPS 1/3</a:t>
                      </a:r>
                      <a:endParaRPr lang="it-IT" sz="1600" dirty="0"/>
                    </a:p>
                  </a:txBody>
                  <a:tcPr/>
                </a:tc>
                <a:tc>
                  <a:txBody>
                    <a:bodyPr/>
                    <a:lstStyle/>
                    <a:p>
                      <a:pPr algn="ctr"/>
                      <a:r>
                        <a:rPr lang="it-IT" dirty="0" smtClean="0"/>
                        <a:t>101,82</a:t>
                      </a:r>
                      <a:endParaRPr lang="it-IT" dirty="0"/>
                    </a:p>
                  </a:txBody>
                  <a:tcPr/>
                </a:tc>
                <a:tc>
                  <a:txBody>
                    <a:bodyPr/>
                    <a:lstStyle/>
                    <a:p>
                      <a:pPr algn="ctr"/>
                      <a:r>
                        <a:rPr lang="it-IT" dirty="0" smtClean="0"/>
                        <a:t>1.102,00</a:t>
                      </a:r>
                      <a:endParaRPr lang="it-IT" dirty="0"/>
                    </a:p>
                  </a:txBody>
                  <a:tcPr/>
                </a:tc>
              </a:tr>
              <a:tr h="444619">
                <a:tc>
                  <a:txBody>
                    <a:bodyPr/>
                    <a:lstStyle/>
                    <a:p>
                      <a:pPr algn="ctr"/>
                      <a:r>
                        <a:rPr lang="it-IT" sz="1600" dirty="0" smtClean="0"/>
                        <a:t>00832</a:t>
                      </a:r>
                      <a:endParaRPr lang="it-IT" sz="1600" dirty="0"/>
                    </a:p>
                  </a:txBody>
                  <a:tcPr/>
                </a:tc>
                <a:tc>
                  <a:txBody>
                    <a:bodyPr/>
                    <a:lstStyle/>
                    <a:p>
                      <a:pPr algn="ctr"/>
                      <a:r>
                        <a:rPr lang="it-IT" sz="1600" dirty="0" smtClean="0"/>
                        <a:t>RA</a:t>
                      </a:r>
                      <a:endParaRPr lang="it-IT" sz="1600" dirty="0"/>
                    </a:p>
                  </a:txBody>
                  <a:tcPr/>
                </a:tc>
                <a:tc>
                  <a:txBody>
                    <a:bodyPr/>
                    <a:lstStyle/>
                    <a:p>
                      <a:pPr algn="ctr"/>
                      <a:r>
                        <a:rPr lang="it-IT" dirty="0" smtClean="0"/>
                        <a:t>220,31</a:t>
                      </a:r>
                      <a:endParaRPr lang="it-IT" dirty="0"/>
                    </a:p>
                  </a:txBody>
                  <a:tcPr/>
                </a:tc>
                <a:tc>
                  <a:txBody>
                    <a:bodyPr/>
                    <a:lstStyle/>
                    <a:p>
                      <a:pPr algn="ctr"/>
                      <a:r>
                        <a:rPr lang="it-IT" dirty="0" smtClean="0"/>
                        <a:t>1.101,57</a:t>
                      </a:r>
                      <a:endParaRPr lang="it-IT" dirty="0"/>
                    </a:p>
                  </a:txBody>
                  <a:tcPr/>
                </a:tc>
              </a:tr>
              <a:tr h="444619">
                <a:tc>
                  <a:txBody>
                    <a:bodyPr/>
                    <a:lstStyle/>
                    <a:p>
                      <a:pPr algn="ctr"/>
                      <a:r>
                        <a:rPr lang="it-IT" sz="1600" dirty="0" smtClean="0"/>
                        <a:t>02692</a:t>
                      </a:r>
                      <a:endParaRPr lang="it-IT" sz="1600" dirty="0"/>
                    </a:p>
                  </a:txBody>
                  <a:tcPr/>
                </a:tc>
                <a:tc>
                  <a:txBody>
                    <a:bodyPr/>
                    <a:lstStyle/>
                    <a:p>
                      <a:pPr algn="ctr"/>
                      <a:r>
                        <a:rPr lang="it-IT" sz="1600" dirty="0" smtClean="0"/>
                        <a:t>INPS 2/3</a:t>
                      </a:r>
                      <a:endParaRPr lang="it-IT" sz="1600" dirty="0"/>
                    </a:p>
                  </a:txBody>
                  <a:tcPr/>
                </a:tc>
                <a:tc>
                  <a:txBody>
                    <a:bodyPr/>
                    <a:lstStyle/>
                    <a:p>
                      <a:pPr algn="ctr"/>
                      <a:r>
                        <a:rPr lang="it-IT" dirty="0" smtClean="0"/>
                        <a:t>203,65</a:t>
                      </a:r>
                      <a:endParaRPr lang="it-IT" dirty="0"/>
                    </a:p>
                  </a:txBody>
                  <a:tcPr/>
                </a:tc>
                <a:tc>
                  <a:txBody>
                    <a:bodyPr/>
                    <a:lstStyle/>
                    <a:p>
                      <a:pPr algn="ctr"/>
                      <a:r>
                        <a:rPr lang="it-IT" dirty="0" smtClean="0"/>
                        <a:t>1.102,00</a:t>
                      </a:r>
                      <a:endParaRPr lang="it-IT" dirty="0"/>
                    </a:p>
                  </a:txBody>
                  <a:tcPr/>
                </a:tc>
              </a:tr>
              <a:tr h="444619">
                <a:tc>
                  <a:txBody>
                    <a:bodyPr/>
                    <a:lstStyle/>
                    <a:p>
                      <a:pPr algn="ctr"/>
                      <a:r>
                        <a:rPr lang="it-IT" sz="1600" dirty="0" smtClean="0"/>
                        <a:t>02970</a:t>
                      </a:r>
                      <a:endParaRPr lang="it-IT" sz="1600" dirty="0"/>
                    </a:p>
                  </a:txBody>
                  <a:tcPr/>
                </a:tc>
                <a:tc>
                  <a:txBody>
                    <a:bodyPr/>
                    <a:lstStyle/>
                    <a:p>
                      <a:pPr algn="ctr"/>
                      <a:r>
                        <a:rPr lang="it-IT" sz="1600" dirty="0" smtClean="0"/>
                        <a:t>IRAP</a:t>
                      </a:r>
                      <a:endParaRPr lang="it-IT" sz="1600" dirty="0"/>
                    </a:p>
                  </a:txBody>
                  <a:tcPr/>
                </a:tc>
                <a:tc>
                  <a:txBody>
                    <a:bodyPr/>
                    <a:lstStyle/>
                    <a:p>
                      <a:pPr algn="ctr"/>
                      <a:r>
                        <a:rPr lang="it-IT" dirty="0" smtClean="0"/>
                        <a:t>93,64</a:t>
                      </a:r>
                      <a:endParaRPr lang="it-IT" dirty="0"/>
                    </a:p>
                  </a:txBody>
                  <a:tcPr/>
                </a:tc>
                <a:tc>
                  <a:txBody>
                    <a:bodyPr/>
                    <a:lstStyle/>
                    <a:p>
                      <a:pPr algn="ctr"/>
                      <a:r>
                        <a:rPr lang="it-IT" dirty="0" smtClean="0"/>
                        <a:t>1.101,57</a:t>
                      </a:r>
                      <a:endParaRPr lang="it-IT" dirty="0"/>
                    </a:p>
                  </a:txBody>
                  <a:tcPr/>
                </a:tc>
              </a:tr>
              <a:tr h="1082779">
                <a:tc gridSpan="4">
                  <a:txBody>
                    <a:bodyPr/>
                    <a:lstStyle/>
                    <a:p>
                      <a:pPr algn="ctr"/>
                      <a:r>
                        <a:rPr lang="it-IT" sz="1400" i="1" dirty="0" smtClean="0"/>
                        <a:t>Il</a:t>
                      </a:r>
                      <a:r>
                        <a:rPr lang="it-IT" sz="1400" i="1" baseline="0" dirty="0" smtClean="0"/>
                        <a:t> soggetto aveva già una rata di 1.101,57 pagata dall’Ateneo  poi ha ricevuto dall’esterno un importo che fa superare i 5000 euro = 1.101,57+3898,43=5.000,00</a:t>
                      </a:r>
                    </a:p>
                    <a:p>
                      <a:pPr algn="ctr"/>
                      <a:r>
                        <a:rPr lang="it-IT" sz="800" b="1" i="1" baseline="0" dirty="0" smtClean="0">
                          <a:solidFill>
                            <a:srgbClr val="7030A0"/>
                          </a:solidFill>
                          <a:effectLst>
                            <a:outerShdw blurRad="38100" dist="38100" dir="2700000" algn="tl">
                              <a:srgbClr val="000000">
                                <a:alpha val="43137"/>
                              </a:srgbClr>
                            </a:outerShdw>
                          </a:effectLst>
                        </a:rPr>
                        <a:t>ATTENZIONE. LA VOCE, PUR INSERITA NEL DG CONTRATTO,FUNZIONA SOLO NEL DG COMPENSO</a:t>
                      </a:r>
                      <a:endParaRPr lang="it-IT" sz="800" b="1" i="1" dirty="0">
                        <a:solidFill>
                          <a:srgbClr val="7030A0"/>
                        </a:solidFill>
                        <a:effectLst>
                          <a:outerShdw blurRad="38100" dist="38100" dir="2700000" algn="tl">
                            <a:srgbClr val="000000">
                              <a:alpha val="43137"/>
                            </a:srgbClr>
                          </a:outerShdw>
                        </a:effectLst>
                      </a:endParaRPr>
                    </a:p>
                  </a:txBody>
                  <a:tcPr/>
                </a:tc>
                <a:tc hMerge="1">
                  <a:txBody>
                    <a:bodyPr/>
                    <a:lstStyle/>
                    <a:p>
                      <a:pPr algn="ctr"/>
                      <a:endParaRPr lang="it-IT" sz="1600" dirty="0"/>
                    </a:p>
                  </a:txBody>
                  <a:tcPr/>
                </a:tc>
                <a:tc hMerge="1">
                  <a:txBody>
                    <a:bodyPr/>
                    <a:lstStyle/>
                    <a:p>
                      <a:pPr algn="ctr"/>
                      <a:endParaRPr lang="it-IT" dirty="0"/>
                    </a:p>
                  </a:txBody>
                  <a:tcPr/>
                </a:tc>
                <a:tc hMerge="1">
                  <a:txBody>
                    <a:bodyPr/>
                    <a:lstStyle/>
                    <a:p>
                      <a:pPr algn="ctr"/>
                      <a:endParaRPr lang="it-IT" dirty="0"/>
                    </a:p>
                  </a:txBody>
                  <a:tcPr/>
                </a:tc>
              </a:tr>
            </a:tbl>
          </a:graphicData>
        </a:graphic>
      </p:graphicFrame>
      <p:sp>
        <p:nvSpPr>
          <p:cNvPr id="9" name="Segnaposto contenuto 5"/>
          <p:cNvSpPr txBox="1">
            <a:spLocks/>
          </p:cNvSpPr>
          <p:nvPr/>
        </p:nvSpPr>
        <p:spPr>
          <a:xfrm>
            <a:off x="4648200" y="1600200"/>
            <a:ext cx="4038600" cy="4525963"/>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fontAlgn="auto">
              <a:lnSpc>
                <a:spcPct val="115000"/>
              </a:lnSpc>
              <a:spcAft>
                <a:spcPts val="0"/>
              </a:spcAft>
              <a:defRPr/>
            </a:pPr>
            <a:r>
              <a:rPr lang="it-IT" b="1" i="1" dirty="0" smtClean="0">
                <a:solidFill>
                  <a:srgbClr val="FF0000"/>
                </a:solidFill>
              </a:rPr>
              <a:t>Risorse Umane » Scheda dati fiscali e previdenziali</a:t>
            </a:r>
          </a:p>
          <a:p>
            <a:pPr fontAlgn="auto">
              <a:lnSpc>
                <a:spcPct val="115000"/>
              </a:lnSpc>
              <a:spcAft>
                <a:spcPts val="0"/>
              </a:spcAft>
              <a:buFont typeface="Wingdings" pitchFamily="2" charset="2"/>
              <a:buChar char="q"/>
              <a:defRPr/>
            </a:pPr>
            <a:r>
              <a:rPr lang="it-IT" u="sng" dirty="0" smtClean="0">
                <a:latin typeface="Times New Roman"/>
                <a:ea typeface="Times New Roman"/>
                <a:cs typeface="Times New Roman"/>
              </a:rPr>
              <a:t>Voce</a:t>
            </a:r>
            <a:r>
              <a:rPr lang="it-IT" dirty="0" smtClean="0">
                <a:latin typeface="Times New Roman"/>
                <a:ea typeface="Times New Roman"/>
                <a:cs typeface="Times New Roman"/>
              </a:rPr>
              <a:t>: 04685</a:t>
            </a:r>
            <a:endParaRPr lang="it-IT" sz="2400" dirty="0" smtClean="0">
              <a:ea typeface="Calibri"/>
              <a:cs typeface="Times New Roman"/>
            </a:endParaRPr>
          </a:p>
          <a:p>
            <a:pPr fontAlgn="auto">
              <a:lnSpc>
                <a:spcPct val="115000"/>
              </a:lnSpc>
              <a:spcAft>
                <a:spcPts val="0"/>
              </a:spcAft>
              <a:buFont typeface="Wingdings" pitchFamily="2" charset="2"/>
              <a:buChar char="q"/>
              <a:defRPr/>
            </a:pPr>
            <a:r>
              <a:rPr lang="it-IT" u="sng" dirty="0" err="1" smtClean="0">
                <a:latin typeface="Times New Roman"/>
                <a:ea typeface="Times New Roman"/>
                <a:cs typeface="Times New Roman"/>
              </a:rPr>
              <a:t>Descrizione</a:t>
            </a:r>
            <a:r>
              <a:rPr lang="it-IT" dirty="0" err="1" smtClean="0">
                <a:latin typeface="Times New Roman"/>
                <a:ea typeface="Times New Roman"/>
                <a:cs typeface="Times New Roman"/>
              </a:rPr>
              <a:t>:Reddito</a:t>
            </a:r>
            <a:r>
              <a:rPr lang="it-IT" dirty="0" smtClean="0">
                <a:latin typeface="Times New Roman"/>
                <a:ea typeface="Times New Roman"/>
                <a:cs typeface="Times New Roman"/>
              </a:rPr>
              <a:t> INPS lavoro autonomo esterno</a:t>
            </a:r>
            <a:endParaRPr lang="it-IT" sz="2400" dirty="0" smtClean="0">
              <a:ea typeface="Calibri"/>
              <a:cs typeface="Times New Roman"/>
            </a:endParaRPr>
          </a:p>
          <a:p>
            <a:pPr fontAlgn="auto">
              <a:lnSpc>
                <a:spcPct val="115000"/>
              </a:lnSpc>
              <a:spcAft>
                <a:spcPts val="0"/>
              </a:spcAft>
              <a:buFont typeface="Wingdings" pitchFamily="2" charset="2"/>
              <a:buChar char="q"/>
              <a:defRPr/>
            </a:pPr>
            <a:r>
              <a:rPr lang="it-IT" u="sng" dirty="0" smtClean="0">
                <a:latin typeface="Times New Roman"/>
                <a:ea typeface="Times New Roman"/>
                <a:cs typeface="Times New Roman"/>
              </a:rPr>
              <a:t>Tipo</a:t>
            </a:r>
            <a:r>
              <a:rPr lang="it-IT" dirty="0" smtClean="0">
                <a:latin typeface="Times New Roman"/>
                <a:ea typeface="Times New Roman"/>
                <a:cs typeface="Times New Roman"/>
              </a:rPr>
              <a:t>:2</a:t>
            </a:r>
            <a:endParaRPr lang="it-IT" sz="2400" dirty="0" smtClean="0">
              <a:ea typeface="Calibri"/>
              <a:cs typeface="Times New Roman"/>
            </a:endParaRPr>
          </a:p>
          <a:p>
            <a:pPr fontAlgn="auto">
              <a:lnSpc>
                <a:spcPct val="115000"/>
              </a:lnSpc>
              <a:spcAft>
                <a:spcPts val="0"/>
              </a:spcAft>
              <a:buFont typeface="Wingdings" pitchFamily="2" charset="2"/>
              <a:buChar char="q"/>
              <a:defRPr/>
            </a:pPr>
            <a:r>
              <a:rPr lang="it-IT" u="sng" smtClean="0">
                <a:latin typeface="Times New Roman"/>
                <a:ea typeface="Times New Roman"/>
                <a:cs typeface="Times New Roman"/>
              </a:rPr>
              <a:t>Importo</a:t>
            </a:r>
            <a:r>
              <a:rPr lang="it-IT" smtClean="0">
                <a:latin typeface="Times New Roman"/>
                <a:ea typeface="Times New Roman"/>
                <a:cs typeface="Times New Roman"/>
              </a:rPr>
              <a:t>:3.898,43</a:t>
            </a:r>
            <a:endParaRPr lang="it-IT" sz="2400" smtClean="0">
              <a:ea typeface="Calibri"/>
              <a:cs typeface="Times New Roman"/>
            </a:endParaRPr>
          </a:p>
          <a:p>
            <a:pPr fontAlgn="auto">
              <a:lnSpc>
                <a:spcPct val="115000"/>
              </a:lnSpc>
              <a:spcAft>
                <a:spcPts val="0"/>
              </a:spcAft>
              <a:buFont typeface="Wingdings" pitchFamily="2" charset="2"/>
              <a:buChar char="q"/>
              <a:defRPr/>
            </a:pPr>
            <a:r>
              <a:rPr lang="it-IT" u="sng" dirty="0" smtClean="0">
                <a:latin typeface="Times New Roman"/>
                <a:ea typeface="Times New Roman"/>
                <a:cs typeface="Times New Roman"/>
              </a:rPr>
              <a:t>Aliquota</a:t>
            </a:r>
            <a:r>
              <a:rPr lang="it-IT" dirty="0" smtClean="0">
                <a:latin typeface="Times New Roman"/>
                <a:ea typeface="Times New Roman"/>
                <a:cs typeface="Times New Roman"/>
              </a:rPr>
              <a:t>:27,720</a:t>
            </a:r>
            <a:endParaRPr lang="it-IT" sz="2400" dirty="0" smtClean="0">
              <a:ea typeface="Calibri"/>
              <a:cs typeface="Times New Roman"/>
            </a:endParaRPr>
          </a:p>
          <a:p>
            <a:pPr fontAlgn="auto">
              <a:lnSpc>
                <a:spcPct val="115000"/>
              </a:lnSpc>
              <a:spcAft>
                <a:spcPts val="0"/>
              </a:spcAft>
              <a:buFont typeface="Wingdings" pitchFamily="2" charset="2"/>
              <a:buChar char="q"/>
              <a:defRPr/>
            </a:pPr>
            <a:r>
              <a:rPr lang="it-IT" u="sng" dirty="0" smtClean="0">
                <a:latin typeface="Times New Roman"/>
                <a:ea typeface="Times New Roman"/>
                <a:cs typeface="Times New Roman"/>
              </a:rPr>
              <a:t>Data inizio</a:t>
            </a:r>
            <a:r>
              <a:rPr lang="it-IT" dirty="0" smtClean="0">
                <a:latin typeface="Times New Roman"/>
                <a:ea typeface="Times New Roman"/>
                <a:cs typeface="Times New Roman"/>
              </a:rPr>
              <a:t>:01/01/2013</a:t>
            </a:r>
            <a:endParaRPr lang="it-IT" sz="2400" dirty="0" smtClean="0">
              <a:ea typeface="Calibri"/>
              <a:cs typeface="Times New Roman"/>
            </a:endParaRPr>
          </a:p>
          <a:p>
            <a:pPr fontAlgn="auto">
              <a:lnSpc>
                <a:spcPct val="115000"/>
              </a:lnSpc>
              <a:spcAft>
                <a:spcPts val="0"/>
              </a:spcAft>
              <a:buFont typeface="Wingdings" pitchFamily="2" charset="2"/>
              <a:buChar char="q"/>
              <a:defRPr/>
            </a:pPr>
            <a:r>
              <a:rPr lang="it-IT" u="sng" dirty="0" smtClean="0">
                <a:latin typeface="Times New Roman"/>
                <a:ea typeface="Times New Roman"/>
                <a:cs typeface="Times New Roman"/>
              </a:rPr>
              <a:t>Data fine</a:t>
            </a:r>
            <a:r>
              <a:rPr lang="it-IT" dirty="0" smtClean="0">
                <a:latin typeface="Times New Roman"/>
                <a:ea typeface="Times New Roman"/>
                <a:cs typeface="Times New Roman"/>
              </a:rPr>
              <a:t>:31/12/2013</a:t>
            </a:r>
            <a:endParaRPr lang="it-IT" sz="2400" dirty="0">
              <a:ea typeface="Calibri"/>
              <a:cs typeface="Times New Roman"/>
            </a:endParaRPr>
          </a:p>
        </p:txBody>
      </p:sp>
      <p:sp>
        <p:nvSpPr>
          <p:cNvPr id="10" name="CasellaDiTesto 9"/>
          <p:cNvSpPr txBox="1"/>
          <p:nvPr/>
        </p:nvSpPr>
        <p:spPr>
          <a:xfrm>
            <a:off x="4716463" y="782638"/>
            <a:ext cx="4176712" cy="708025"/>
          </a:xfrm>
          <a:prstGeom prst="rect">
            <a:avLst/>
          </a:prstGeom>
          <a:noFill/>
        </p:spPr>
        <p:txBody>
          <a:bodyPr>
            <a:spAutoFit/>
          </a:bodyPr>
          <a:lstStyle/>
          <a:p>
            <a:pPr algn="ctr" fontAlgn="auto">
              <a:spcBef>
                <a:spcPts val="0"/>
              </a:spcBef>
              <a:spcAft>
                <a:spcPts val="0"/>
              </a:spcAft>
              <a:defRPr/>
            </a:pPr>
            <a:r>
              <a:rPr lang="it-IT" sz="1000" b="1" u="sng" dirty="0">
                <a:solidFill>
                  <a:srgbClr val="131D16"/>
                </a:solidFill>
                <a:latin typeface="+mn-lt"/>
              </a:rPr>
              <a:t>Il soggetto ha avuto una prima erogazione di 1.101,57, poi dall’esterno</a:t>
            </a:r>
          </a:p>
          <a:p>
            <a:pPr algn="ctr" fontAlgn="auto">
              <a:spcBef>
                <a:spcPts val="0"/>
              </a:spcBef>
              <a:spcAft>
                <a:spcPts val="0"/>
              </a:spcAft>
              <a:defRPr/>
            </a:pPr>
            <a:r>
              <a:rPr lang="it-IT" sz="1000" b="1" u="sng" dirty="0">
                <a:solidFill>
                  <a:srgbClr val="131D16"/>
                </a:solidFill>
                <a:latin typeface="+mn-lt"/>
              </a:rPr>
              <a:t>3.898,43  (quindi in questo momento arriva a 5.000,00 euro) e poi un’altra </a:t>
            </a:r>
          </a:p>
          <a:p>
            <a:pPr algn="ctr" fontAlgn="auto">
              <a:spcBef>
                <a:spcPts val="0"/>
              </a:spcBef>
              <a:spcAft>
                <a:spcPts val="0"/>
              </a:spcAft>
              <a:defRPr/>
            </a:pPr>
            <a:r>
              <a:rPr lang="it-IT" sz="1000" b="1" u="sng" dirty="0">
                <a:solidFill>
                  <a:srgbClr val="131D16"/>
                </a:solidFill>
                <a:latin typeface="+mn-lt"/>
              </a:rPr>
              <a:t>erogazione dello </a:t>
            </a:r>
          </a:p>
          <a:p>
            <a:pPr algn="ctr" fontAlgn="auto">
              <a:spcBef>
                <a:spcPts val="0"/>
              </a:spcBef>
              <a:spcAft>
                <a:spcPts val="0"/>
              </a:spcAft>
              <a:defRPr/>
            </a:pPr>
            <a:r>
              <a:rPr lang="it-IT" sz="1000" b="1" i="1" u="sng" dirty="0">
                <a:solidFill>
                  <a:srgbClr val="131D16"/>
                </a:solidFill>
                <a:latin typeface="+mn-lt"/>
              </a:rPr>
              <a:t>stesso importo della prima  </a:t>
            </a:r>
            <a:r>
              <a:rPr lang="it-IT" sz="1000" b="1" u="sng" dirty="0">
                <a:solidFill>
                  <a:srgbClr val="131D16"/>
                </a:solidFill>
                <a:latin typeface="+mn-lt"/>
              </a:rPr>
              <a:t>che viene qui riportata</a:t>
            </a:r>
            <a:r>
              <a:rPr lang="it-IT" sz="1000" b="1" u="sng" dirty="0">
                <a:solidFill>
                  <a:schemeClr val="bg2">
                    <a:lumMod val="10000"/>
                  </a:schemeClr>
                </a:solidFill>
                <a:latin typeface="+mn-lt"/>
              </a:rPr>
              <a:t>.</a:t>
            </a:r>
            <a:endParaRPr lang="it-IT" sz="1000" b="1" u="sng" dirty="0">
              <a:solidFill>
                <a:schemeClr val="bg2">
                  <a:lumMod val="10000"/>
                </a:schemeClr>
              </a:solidFill>
              <a:latin typeface="+mn-lt"/>
            </a:endParaRPr>
          </a:p>
        </p:txBody>
      </p:sp>
      <p:sp>
        <p:nvSpPr>
          <p:cNvPr id="11" name="Freccia a destra 10"/>
          <p:cNvSpPr/>
          <p:nvPr/>
        </p:nvSpPr>
        <p:spPr>
          <a:xfrm rot="8606120">
            <a:off x="3127375" y="2070100"/>
            <a:ext cx="2459038" cy="254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sp>
        <p:nvSpPr>
          <p:cNvPr id="12" name="Segnaposto numero diapositiva 4"/>
          <p:cNvSpPr>
            <a:spLocks noGrp="1"/>
          </p:cNvSpPr>
          <p:nvPr>
            <p:ph type="sldNum" sz="quarter" idx="12"/>
          </p:nvPr>
        </p:nvSpPr>
        <p:spPr/>
        <p:txBody>
          <a:bodyPr/>
          <a:lstStyle/>
          <a:p>
            <a:pPr>
              <a:defRPr/>
            </a:pPr>
            <a:fld id="{A4691104-6CBD-48C8-AEE0-523056D2E07B}" type="slidenum">
              <a:rPr lang="it-IT"/>
              <a:pPr>
                <a:defRPr/>
              </a:pPr>
              <a:t>26</a:t>
            </a:fld>
            <a:endParaRPr lang="it-IT"/>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rtlCol="0">
            <a:normAutofit fontScale="90000"/>
          </a:bodyPr>
          <a:lstStyle/>
          <a:p>
            <a:pPr fontAlgn="auto">
              <a:spcAft>
                <a:spcPts val="0"/>
              </a:spcAft>
              <a:defRPr/>
            </a:pPr>
            <a:r>
              <a:rPr lang="it-IT" sz="2400" b="1" dirty="0"/>
              <a:t>Ticket del </a:t>
            </a:r>
            <a:r>
              <a:rPr lang="it-IT" sz="2400" b="1" dirty="0" smtClean="0"/>
              <a:t>02/05/2013 nr.228550 «Voci che appaiono nella </a:t>
            </a:r>
            <a:r>
              <a:rPr lang="it-IT" sz="2400" b="1" dirty="0" err="1" smtClean="0"/>
              <a:t>Tab</a:t>
            </a:r>
            <a:r>
              <a:rPr lang="it-IT" sz="2400" b="1" dirty="0" smtClean="0"/>
              <a:t> «Trattamento Economico» Diverse da quelle che appaiono nel cedolino del compenso»</a:t>
            </a:r>
            <a:endParaRPr lang="it-IT" sz="2400" dirty="0"/>
          </a:p>
        </p:txBody>
      </p:sp>
      <p:sp>
        <p:nvSpPr>
          <p:cNvPr id="5" name="Segnaposto contenuto 4"/>
          <p:cNvSpPr>
            <a:spLocks noGrp="1"/>
          </p:cNvSpPr>
          <p:nvPr>
            <p:ph idx="1"/>
          </p:nvPr>
        </p:nvSpPr>
        <p:spPr/>
        <p:txBody>
          <a:bodyPr rtlCol="0">
            <a:normAutofit lnSpcReduction="10000"/>
          </a:bodyPr>
          <a:lstStyle/>
          <a:p>
            <a:pPr algn="just" fontAlgn="auto">
              <a:spcAft>
                <a:spcPts val="0"/>
              </a:spcAft>
              <a:buFont typeface="Wingdings" pitchFamily="2" charset="2"/>
              <a:buChar char="q"/>
              <a:defRPr/>
            </a:pPr>
            <a:r>
              <a:rPr lang="it-IT" dirty="0"/>
              <a:t> </a:t>
            </a:r>
            <a:r>
              <a:rPr lang="it-IT" dirty="0" smtClean="0"/>
              <a:t>I codici </a:t>
            </a:r>
            <a:r>
              <a:rPr lang="it-IT" dirty="0"/>
              <a:t>esposti sul prospetto non sono quelli delle voci di Trattamento Economico del corrispondente pannello del compenso, bensì sono le voci calcolate presenti nell'apposito pannello del compenso</a:t>
            </a:r>
            <a:r>
              <a:rPr lang="it-IT" dirty="0" smtClean="0"/>
              <a:t>. Non </a:t>
            </a:r>
            <a:r>
              <a:rPr lang="it-IT" dirty="0"/>
              <a:t>vi deve essere necessariamente corrispondenza tra i codici delle voci di Trattamento Economico e quelli delle voci che rappresentano appunto l'effetto del calcolo eseguito da CSA, impostato mediante le voci di TE.</a:t>
            </a:r>
          </a:p>
        </p:txBody>
      </p:sp>
      <p:sp>
        <p:nvSpPr>
          <p:cNvPr id="2" name="Segnaposto numero diapositiva 1"/>
          <p:cNvSpPr>
            <a:spLocks noGrp="1"/>
          </p:cNvSpPr>
          <p:nvPr>
            <p:ph type="sldNum" sz="quarter" idx="12"/>
          </p:nvPr>
        </p:nvSpPr>
        <p:spPr/>
        <p:txBody>
          <a:bodyPr/>
          <a:lstStyle/>
          <a:p>
            <a:pPr>
              <a:defRPr/>
            </a:pPr>
            <a:fld id="{57ECE94D-A4C5-4BE8-80AF-475E40E6A7B9}" type="slidenum">
              <a:rPr lang="it-IT"/>
              <a:pPr>
                <a:defRPr/>
              </a:pPr>
              <a:t>27</a:t>
            </a:fld>
            <a:endParaRPr lang="it-IT"/>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olo 4"/>
          <p:cNvSpPr>
            <a:spLocks noGrp="1"/>
          </p:cNvSpPr>
          <p:nvPr>
            <p:ph type="title"/>
          </p:nvPr>
        </p:nvSpPr>
        <p:spPr/>
        <p:txBody>
          <a:bodyPr/>
          <a:lstStyle/>
          <a:p>
            <a:r>
              <a:rPr lang="it-IT" sz="2400" b="1" smtClean="0"/>
              <a:t>Ticket del 29/03/2013 nr.225030 «Recupero imposta di bollo»</a:t>
            </a:r>
          </a:p>
        </p:txBody>
      </p:sp>
      <p:sp>
        <p:nvSpPr>
          <p:cNvPr id="6" name="Segnaposto contenuto 5"/>
          <p:cNvSpPr>
            <a:spLocks noGrp="1"/>
          </p:cNvSpPr>
          <p:nvPr>
            <p:ph idx="1"/>
          </p:nvPr>
        </p:nvSpPr>
        <p:spPr/>
        <p:txBody>
          <a:bodyPr rtlCol="0">
            <a:normAutofit fontScale="85000" lnSpcReduction="20000"/>
          </a:bodyPr>
          <a:lstStyle/>
          <a:p>
            <a:pPr marL="0" indent="0" algn="just" fontAlgn="auto">
              <a:spcAft>
                <a:spcPts val="0"/>
              </a:spcAft>
              <a:buFont typeface="Arial" pitchFamily="34" charset="0"/>
              <a:buNone/>
              <a:defRPr/>
            </a:pPr>
            <a:endParaRPr lang="it-IT" dirty="0" smtClean="0"/>
          </a:p>
          <a:p>
            <a:pPr algn="just" fontAlgn="auto">
              <a:spcAft>
                <a:spcPts val="0"/>
              </a:spcAft>
              <a:buFont typeface="Arial" pitchFamily="34" charset="0"/>
              <a:buChar char="•"/>
              <a:defRPr/>
            </a:pPr>
            <a:r>
              <a:rPr lang="it-IT" dirty="0" smtClean="0"/>
              <a:t> </a:t>
            </a:r>
            <a:r>
              <a:rPr lang="it-IT" dirty="0"/>
              <a:t>La Voce 09771  Recupero Imposta di Bollo deve essere inserita all'interno del DG Compenso e non all'interno del Dg Contratto</a:t>
            </a:r>
            <a:r>
              <a:rPr lang="it-IT" dirty="0" smtClean="0"/>
              <a:t>. </a:t>
            </a:r>
            <a:r>
              <a:rPr lang="it-IT" b="1" dirty="0" smtClean="0"/>
              <a:t>E</a:t>
            </a:r>
            <a:r>
              <a:rPr lang="it-IT" b="1" dirty="0"/>
              <a:t>' bene ricordare che nel DG Contratto non è possibile inserire più voci di Compenso: è permesso l'inserimento di UNA ed UNA SOLA VOCE DI COMPENSO</a:t>
            </a:r>
            <a:r>
              <a:rPr lang="it-IT" dirty="0" smtClean="0"/>
              <a:t>. Sarà </a:t>
            </a:r>
            <a:r>
              <a:rPr lang="it-IT" dirty="0"/>
              <a:t>nel successivo DG Compenso che si potranno inserire quante altre voci di compenso si vogliono, purché siano imputate sul capitolo della voce del compenso principale (ossia voci di compenso diverse, ma imputate sempre sullo stesso capitolo).Questo è anche il caso della voce 09771 relativa al recupero del bollo. </a:t>
            </a:r>
          </a:p>
        </p:txBody>
      </p:sp>
      <p:sp>
        <p:nvSpPr>
          <p:cNvPr id="2" name="Segnaposto numero diapositiva 1"/>
          <p:cNvSpPr>
            <a:spLocks noGrp="1"/>
          </p:cNvSpPr>
          <p:nvPr>
            <p:ph type="sldNum" sz="quarter" idx="12"/>
          </p:nvPr>
        </p:nvSpPr>
        <p:spPr/>
        <p:txBody>
          <a:bodyPr/>
          <a:lstStyle/>
          <a:p>
            <a:pPr>
              <a:defRPr/>
            </a:pPr>
            <a:fld id="{75805F39-F52B-44FA-B4AC-A6A2565BCF85}" type="slidenum">
              <a:rPr lang="it-IT"/>
              <a:pPr>
                <a:defRPr/>
              </a:pPr>
              <a:t>28</a:t>
            </a:fld>
            <a:endParaRPr lang="it-IT"/>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olo 1"/>
          <p:cNvSpPr>
            <a:spLocks noGrp="1"/>
          </p:cNvSpPr>
          <p:nvPr>
            <p:ph type="title"/>
          </p:nvPr>
        </p:nvSpPr>
        <p:spPr/>
        <p:txBody>
          <a:bodyPr/>
          <a:lstStyle/>
          <a:p>
            <a:r>
              <a:rPr lang="it-IT" sz="2400" b="1" smtClean="0"/>
              <a:t>Ticket del 10/04/2013 nr.225089 «Inserimento Rimborsi spese in contratto»</a:t>
            </a:r>
            <a:endParaRPr lang="it-IT" sz="2400" smtClean="0"/>
          </a:p>
        </p:txBody>
      </p:sp>
      <p:sp>
        <p:nvSpPr>
          <p:cNvPr id="3" name="Segnaposto contenuto 2"/>
          <p:cNvSpPr>
            <a:spLocks noGrp="1"/>
          </p:cNvSpPr>
          <p:nvPr>
            <p:ph idx="1"/>
          </p:nvPr>
        </p:nvSpPr>
        <p:spPr/>
        <p:txBody>
          <a:bodyPr rtlCol="0">
            <a:normAutofit fontScale="62500" lnSpcReduction="20000"/>
          </a:bodyPr>
          <a:lstStyle/>
          <a:p>
            <a:pPr algn="just" fontAlgn="auto">
              <a:spcAft>
                <a:spcPts val="0"/>
              </a:spcAft>
              <a:buFont typeface="Arial" pitchFamily="34" charset="0"/>
              <a:buChar char="•"/>
              <a:defRPr/>
            </a:pPr>
            <a:r>
              <a:rPr lang="it-IT" dirty="0"/>
              <a:t>la gestione dei Rimborsi spese per gli AU e i PR avviene all'interno del DG </a:t>
            </a:r>
            <a:r>
              <a:rPr lang="it-IT" dirty="0" err="1"/>
              <a:t>Compenso.In</a:t>
            </a:r>
            <a:r>
              <a:rPr lang="it-IT" dirty="0"/>
              <a:t> particolare, nel DG Contratto all'interno del </a:t>
            </a:r>
            <a:r>
              <a:rPr lang="it-IT" dirty="0" err="1"/>
              <a:t>Tab</a:t>
            </a:r>
            <a:r>
              <a:rPr lang="it-IT" dirty="0"/>
              <a:t> Trattamento Economico si deve inserire la Voce di Compenso. La voce di compenso è quella che definisce la tipologia della prestazione ed è sempre necessario che sia presente una voce di compenso nel DG contratto. Inoltre, è' bene ricordare che nel DG Contratto </a:t>
            </a:r>
            <a:r>
              <a:rPr lang="it-IT" b="1" u="sng" dirty="0"/>
              <a:t>non è possibile inserire più voci di Compenso</a:t>
            </a:r>
            <a:r>
              <a:rPr lang="it-IT" dirty="0"/>
              <a:t>: è permesso l'inserimento di UNA ed UNA SOLA VOCE DI COMPENSO</a:t>
            </a:r>
            <a:r>
              <a:rPr lang="it-IT" dirty="0" smtClean="0"/>
              <a:t>. Sarà </a:t>
            </a:r>
            <a:r>
              <a:rPr lang="it-IT" dirty="0"/>
              <a:t>nel successivo DG Compenso che si potranno inserire quante altre voci di compenso si vogliono, purché siano imputate sul capitolo della voce del compenso principale (ossia voci di compenso diverse, ma imputate sempre sullo stesso capitolo).Questo è anche il caso delle Voci di Rimborso Spese</a:t>
            </a:r>
            <a:r>
              <a:rPr lang="it-IT" dirty="0" smtClean="0"/>
              <a:t>. Infatti</a:t>
            </a:r>
            <a:r>
              <a:rPr lang="it-IT" dirty="0"/>
              <a:t>, alla creazione del DG Compenso all'interno del </a:t>
            </a:r>
            <a:r>
              <a:rPr lang="it-IT" dirty="0" err="1"/>
              <a:t>Tab</a:t>
            </a:r>
            <a:r>
              <a:rPr lang="it-IT" dirty="0"/>
              <a:t> Trattamento Economico si dovrà inserire la Voce di Rimborso Spese ed il capitolo da inserire sarà quello relativo alla voce di compenso principale (voce di compenso che sarà inserita in automatico nel </a:t>
            </a:r>
            <a:r>
              <a:rPr lang="it-IT" dirty="0" err="1"/>
              <a:t>Tab</a:t>
            </a:r>
            <a:r>
              <a:rPr lang="it-IT" dirty="0"/>
              <a:t> Trattamento Economico del DG Compenso </a:t>
            </a:r>
            <a:r>
              <a:rPr lang="it-IT" dirty="0" err="1"/>
              <a:t>perchè</a:t>
            </a:r>
            <a:r>
              <a:rPr lang="it-IT" dirty="0"/>
              <a:t> ereditata in automatico dal sistema al Crea e Associa).</a:t>
            </a:r>
          </a:p>
        </p:txBody>
      </p:sp>
      <p:sp>
        <p:nvSpPr>
          <p:cNvPr id="4" name="Segnaposto numero diapositiva 3"/>
          <p:cNvSpPr>
            <a:spLocks noGrp="1"/>
          </p:cNvSpPr>
          <p:nvPr>
            <p:ph type="sldNum" sz="quarter" idx="12"/>
          </p:nvPr>
        </p:nvSpPr>
        <p:spPr/>
        <p:txBody>
          <a:bodyPr/>
          <a:lstStyle/>
          <a:p>
            <a:pPr>
              <a:defRPr/>
            </a:pPr>
            <a:fld id="{DD965ED3-BD49-4A28-815E-C26C5F016E80}" type="slidenum">
              <a:rPr lang="it-IT"/>
              <a:pPr>
                <a:defRPr/>
              </a:pPr>
              <a:t>29</a:t>
            </a:fld>
            <a:endParaRPr lang="it-I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olo 1"/>
          <p:cNvSpPr>
            <a:spLocks noGrp="1"/>
          </p:cNvSpPr>
          <p:nvPr>
            <p:ph type="title"/>
          </p:nvPr>
        </p:nvSpPr>
        <p:spPr/>
        <p:txBody>
          <a:bodyPr/>
          <a:lstStyle/>
          <a:p>
            <a:r>
              <a:rPr lang="it-IT" sz="3600" b="1" smtClean="0"/>
              <a:t>Documenti gestionali nel ciclo compensi</a:t>
            </a:r>
          </a:p>
        </p:txBody>
      </p:sp>
      <p:sp>
        <p:nvSpPr>
          <p:cNvPr id="3" name="Segnaposto contenuto 2"/>
          <p:cNvSpPr>
            <a:spLocks noGrp="1"/>
          </p:cNvSpPr>
          <p:nvPr>
            <p:ph idx="1"/>
          </p:nvPr>
        </p:nvSpPr>
        <p:spPr/>
        <p:txBody>
          <a:bodyPr rtlCol="0">
            <a:normAutofit lnSpcReduction="10000"/>
          </a:bodyPr>
          <a:lstStyle/>
          <a:p>
            <a:pPr algn="just" fontAlgn="auto">
              <a:spcAft>
                <a:spcPts val="0"/>
              </a:spcAft>
              <a:buFont typeface="Wingdings" pitchFamily="2" charset="2"/>
              <a:buChar char="q"/>
              <a:defRPr/>
            </a:pPr>
            <a:r>
              <a:rPr lang="it-IT" dirty="0" smtClean="0">
                <a:effectLst>
                  <a:outerShdw blurRad="38100" dist="38100" dir="2700000" algn="tl">
                    <a:srgbClr val="000000">
                      <a:alpha val="43137"/>
                    </a:srgbClr>
                  </a:outerShdw>
                </a:effectLst>
              </a:rPr>
              <a:t>Precontratto (vedi slide </a:t>
            </a:r>
            <a:r>
              <a:rPr lang="it-IT" dirty="0" err="1" smtClean="0">
                <a:effectLst>
                  <a:outerShdw blurRad="38100" dist="38100" dir="2700000" algn="tl">
                    <a:srgbClr val="000000">
                      <a:alpha val="43137"/>
                    </a:srgbClr>
                  </a:outerShdw>
                </a:effectLst>
              </a:rPr>
              <a:t>successiva.Forse</a:t>
            </a:r>
            <a:r>
              <a:rPr lang="it-IT" dirty="0" smtClean="0">
                <a:effectLst>
                  <a:outerShdw blurRad="38100" dist="38100" dir="2700000" algn="tl">
                    <a:srgbClr val="000000">
                      <a:alpha val="43137"/>
                    </a:srgbClr>
                  </a:outerShdw>
                </a:effectLst>
              </a:rPr>
              <a:t> da non usare)</a:t>
            </a:r>
          </a:p>
          <a:p>
            <a:pPr algn="just" fontAlgn="auto">
              <a:spcAft>
                <a:spcPts val="0"/>
              </a:spcAft>
              <a:buFont typeface="Wingdings" pitchFamily="2" charset="2"/>
              <a:buChar char="q"/>
              <a:defRPr/>
            </a:pPr>
            <a:r>
              <a:rPr lang="it-IT" b="1" dirty="0" smtClean="0">
                <a:solidFill>
                  <a:srgbClr val="C00000"/>
                </a:solidFill>
              </a:rPr>
              <a:t>Contratto</a:t>
            </a:r>
            <a:r>
              <a:rPr lang="it-IT" dirty="0" smtClean="0"/>
              <a:t> (quasi sempre presente salvo su qualche ruolo esente ma per le strutture diciamo che è obbligatorio attivarlo)</a:t>
            </a:r>
          </a:p>
          <a:p>
            <a:pPr algn="just" fontAlgn="auto">
              <a:spcAft>
                <a:spcPts val="0"/>
              </a:spcAft>
              <a:buFont typeface="Wingdings" pitchFamily="2" charset="2"/>
              <a:buChar char="q"/>
              <a:defRPr/>
            </a:pPr>
            <a:r>
              <a:rPr lang="it-IT" b="1" dirty="0" smtClean="0">
                <a:solidFill>
                  <a:srgbClr val="C00000"/>
                </a:solidFill>
              </a:rPr>
              <a:t>Compenso </a:t>
            </a:r>
            <a:r>
              <a:rPr lang="it-IT" dirty="0" smtClean="0"/>
              <a:t>(documento fondamentale per gli adempimenti legati alla COGE e per gli adempimenti fiscali e previdenziali)</a:t>
            </a:r>
          </a:p>
          <a:p>
            <a:pPr algn="just" fontAlgn="auto">
              <a:spcAft>
                <a:spcPts val="0"/>
              </a:spcAft>
              <a:buFont typeface="Wingdings" pitchFamily="2" charset="2"/>
              <a:buChar char="q"/>
              <a:defRPr/>
            </a:pPr>
            <a:r>
              <a:rPr lang="it-IT" dirty="0" smtClean="0">
                <a:effectLst>
                  <a:outerShdw blurRad="38100" dist="38100" dir="2700000" algn="tl">
                    <a:srgbClr val="000000">
                      <a:alpha val="43137"/>
                    </a:srgbClr>
                  </a:outerShdw>
                </a:effectLst>
              </a:rPr>
              <a:t>Ordinativo (non ne parleremo)</a:t>
            </a:r>
            <a:endParaRPr lang="it-IT" dirty="0">
              <a:effectLst>
                <a:outerShdw blurRad="38100" dist="38100" dir="2700000" algn="tl">
                  <a:srgbClr val="000000">
                    <a:alpha val="43137"/>
                  </a:srgbClr>
                </a:outerShdw>
              </a:effectLst>
            </a:endParaRPr>
          </a:p>
        </p:txBody>
      </p:sp>
      <p:sp>
        <p:nvSpPr>
          <p:cNvPr id="4" name="Segnaposto numero diapositiva 3"/>
          <p:cNvSpPr>
            <a:spLocks noGrp="1"/>
          </p:cNvSpPr>
          <p:nvPr>
            <p:ph type="sldNum" sz="quarter" idx="12"/>
          </p:nvPr>
        </p:nvSpPr>
        <p:spPr/>
        <p:txBody>
          <a:bodyPr/>
          <a:lstStyle/>
          <a:p>
            <a:pPr>
              <a:defRPr/>
            </a:pPr>
            <a:fld id="{F9E0DBD5-5CD8-4667-BB64-370E78B1EA51}" type="slidenum">
              <a:rPr lang="it-IT"/>
              <a:pPr>
                <a:defRPr/>
              </a:pPr>
              <a:t>3</a:t>
            </a:fld>
            <a:endParaRPr lang="it-IT"/>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olo 1"/>
          <p:cNvSpPr>
            <a:spLocks noGrp="1"/>
          </p:cNvSpPr>
          <p:nvPr>
            <p:ph type="title"/>
          </p:nvPr>
        </p:nvSpPr>
        <p:spPr>
          <a:xfrm>
            <a:off x="468313" y="333375"/>
            <a:ext cx="8229600" cy="1143000"/>
          </a:xfrm>
        </p:spPr>
        <p:txBody>
          <a:bodyPr/>
          <a:lstStyle/>
          <a:p>
            <a:r>
              <a:rPr lang="it-IT" sz="2400" b="1" smtClean="0"/>
              <a:t>Ticket del 15/04/2013 nr.225982 «Gestione compensi che si configurano come diritti di autore»</a:t>
            </a:r>
            <a:endParaRPr lang="it-IT" sz="2400" smtClean="0"/>
          </a:p>
        </p:txBody>
      </p:sp>
      <p:sp>
        <p:nvSpPr>
          <p:cNvPr id="3" name="Segnaposto contenuto 2"/>
          <p:cNvSpPr>
            <a:spLocks noGrp="1"/>
          </p:cNvSpPr>
          <p:nvPr>
            <p:ph idx="1"/>
          </p:nvPr>
        </p:nvSpPr>
        <p:spPr/>
        <p:txBody>
          <a:bodyPr rtlCol="0">
            <a:normAutofit fontScale="70000" lnSpcReduction="20000"/>
          </a:bodyPr>
          <a:lstStyle/>
          <a:p>
            <a:pPr algn="just" fontAlgn="auto">
              <a:spcAft>
                <a:spcPts val="0"/>
              </a:spcAft>
              <a:buFont typeface="Arial" pitchFamily="34" charset="0"/>
              <a:buChar char="•"/>
              <a:defRPr/>
            </a:pPr>
            <a:r>
              <a:rPr lang="it-IT" dirty="0" smtClean="0"/>
              <a:t>Per </a:t>
            </a:r>
            <a:r>
              <a:rPr lang="it-IT" dirty="0"/>
              <a:t>casistiche di questo tipo esiste già la </a:t>
            </a:r>
            <a:r>
              <a:rPr lang="it-IT" b="1" dirty="0"/>
              <a:t>voce 09806 </a:t>
            </a:r>
            <a:r>
              <a:rPr lang="it-IT" dirty="0"/>
              <a:t>Diritti d'Autore da liquidare sul ruolo PR per non calcolare </a:t>
            </a:r>
            <a:r>
              <a:rPr lang="it-IT" dirty="0" err="1" smtClean="0"/>
              <a:t>IRAP.La</a:t>
            </a:r>
            <a:r>
              <a:rPr lang="it-IT" dirty="0" smtClean="0"/>
              <a:t> </a:t>
            </a:r>
            <a:r>
              <a:rPr lang="it-IT" dirty="0"/>
              <a:t>voce richiede l'inserimento del campo aliquota e importo. La normativa prevede per i soggetti con meno di 35 anni, che l'imponibile della ritenuta d'acconto sia pari al compenso abbattuto del 40%. Dai 35 anni in su l'imponibile deve essere abbattuto del 25% come previsto dall'art. 67 comma 1 lettera G del TUIR. Per poter abbattere il valore dell’imponibile del compenso occorre valorizzare il campo "Aliquota" della voce 09806, indicando, in percentuale, la base imponibile. Se la riduzione spettante è del 40% occorre indicare 60. Se la riduzione spettante è del 25% occorre indicare 75.La voce 09806 deve essere accompagnata dalla voce di IVA 04413 ma con codice di esenzione I120 “Operazione non rilevante</a:t>
            </a:r>
            <a:r>
              <a:rPr lang="it-IT" dirty="0" smtClean="0"/>
              <a:t>”.</a:t>
            </a:r>
          </a:p>
          <a:p>
            <a:pPr algn="just" fontAlgn="auto">
              <a:spcAft>
                <a:spcPts val="0"/>
              </a:spcAft>
              <a:buFont typeface="Arial" pitchFamily="34" charset="0"/>
              <a:buChar char="•"/>
              <a:defRPr/>
            </a:pPr>
            <a:endParaRPr lang="it-IT" dirty="0"/>
          </a:p>
          <a:p>
            <a:pPr algn="ctr" fontAlgn="auto">
              <a:spcAft>
                <a:spcPts val="0"/>
              </a:spcAft>
              <a:buFont typeface="Arial" pitchFamily="34" charset="0"/>
              <a:buChar char="•"/>
              <a:defRPr/>
            </a:pPr>
            <a:r>
              <a:rPr lang="it-IT" b="1" dirty="0" smtClean="0">
                <a:solidFill>
                  <a:srgbClr val="FF0000"/>
                </a:solidFill>
              </a:rPr>
              <a:t>LA GESTIONE AVVIENE NEL DG CONTRATTO</a:t>
            </a:r>
            <a:endParaRPr lang="it-IT" b="1" dirty="0">
              <a:solidFill>
                <a:srgbClr val="FF0000"/>
              </a:solidFill>
            </a:endParaRPr>
          </a:p>
        </p:txBody>
      </p:sp>
      <p:sp>
        <p:nvSpPr>
          <p:cNvPr id="4" name="Segnaposto numero diapositiva 3"/>
          <p:cNvSpPr>
            <a:spLocks noGrp="1"/>
          </p:cNvSpPr>
          <p:nvPr>
            <p:ph type="sldNum" sz="quarter" idx="12"/>
          </p:nvPr>
        </p:nvSpPr>
        <p:spPr/>
        <p:txBody>
          <a:bodyPr/>
          <a:lstStyle/>
          <a:p>
            <a:pPr>
              <a:defRPr/>
            </a:pPr>
            <a:fld id="{07FB19FC-2268-41E2-9E7E-98A3F4EE2392}" type="slidenum">
              <a:rPr lang="it-IT"/>
              <a:pPr>
                <a:defRPr/>
              </a:pPr>
              <a:t>30</a:t>
            </a:fld>
            <a:endParaRPr lang="it-IT"/>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olo 3"/>
          <p:cNvSpPr>
            <a:spLocks noGrp="1"/>
          </p:cNvSpPr>
          <p:nvPr>
            <p:ph type="title"/>
          </p:nvPr>
        </p:nvSpPr>
        <p:spPr>
          <a:xfrm>
            <a:off x="457200" y="274638"/>
            <a:ext cx="8229600" cy="777875"/>
          </a:xfrm>
        </p:spPr>
        <p:txBody>
          <a:bodyPr/>
          <a:lstStyle/>
          <a:p>
            <a:r>
              <a:rPr lang="it-IT" sz="2400" b="1" smtClean="0"/>
              <a:t>Gestione Opere dell’ingegno nel DG «Contratto»</a:t>
            </a:r>
          </a:p>
        </p:txBody>
      </p:sp>
      <p:sp>
        <p:nvSpPr>
          <p:cNvPr id="5" name="Segnaposto contenuto 4"/>
          <p:cNvSpPr>
            <a:spLocks noGrp="1"/>
          </p:cNvSpPr>
          <p:nvPr>
            <p:ph sz="half" idx="1"/>
          </p:nvPr>
        </p:nvSpPr>
        <p:spPr>
          <a:xfrm>
            <a:off x="250825" y="1600200"/>
            <a:ext cx="4321175" cy="4525963"/>
          </a:xfrm>
        </p:spPr>
        <p:txBody>
          <a:bodyPr rtlCol="0">
            <a:normAutofit/>
          </a:bodyPr>
          <a:lstStyle/>
          <a:p>
            <a:pPr marL="0" indent="0" fontAlgn="auto">
              <a:spcAft>
                <a:spcPts val="0"/>
              </a:spcAft>
              <a:buFont typeface="Arial" pitchFamily="34" charset="0"/>
              <a:buNone/>
              <a:defRPr/>
            </a:pPr>
            <a:r>
              <a:rPr lang="it-IT" sz="1800" b="1" i="1" dirty="0" err="1" smtClean="0"/>
              <a:t>Tab</a:t>
            </a:r>
            <a:r>
              <a:rPr lang="it-IT" sz="1800" b="1" i="1" dirty="0" smtClean="0"/>
              <a:t> «Trattamento Economico»:</a:t>
            </a:r>
          </a:p>
          <a:p>
            <a:pPr marL="0" indent="0" fontAlgn="auto">
              <a:spcAft>
                <a:spcPts val="0"/>
              </a:spcAft>
              <a:buFont typeface="Arial" pitchFamily="34" charset="0"/>
              <a:buNone/>
              <a:defRPr/>
            </a:pPr>
            <a:endParaRPr lang="it-IT" sz="1800" b="1" i="1" dirty="0" smtClean="0"/>
          </a:p>
          <a:p>
            <a:pPr fontAlgn="auto">
              <a:spcAft>
                <a:spcPts val="0"/>
              </a:spcAft>
              <a:buFont typeface="Wingdings" pitchFamily="2" charset="2"/>
              <a:buChar char="q"/>
              <a:defRPr/>
            </a:pPr>
            <a:r>
              <a:rPr lang="it-IT" sz="1800" dirty="0" smtClean="0"/>
              <a:t>Voce </a:t>
            </a:r>
            <a:r>
              <a:rPr lang="it-IT" sz="1800" dirty="0"/>
              <a:t>(*) </a:t>
            </a:r>
            <a:r>
              <a:rPr lang="it-IT" sz="1800" dirty="0" smtClean="0"/>
              <a:t>:9806 «Diritti d’autore»</a:t>
            </a:r>
            <a:endParaRPr lang="it-IT" sz="1800" dirty="0"/>
          </a:p>
          <a:p>
            <a:pPr fontAlgn="auto">
              <a:spcAft>
                <a:spcPts val="0"/>
              </a:spcAft>
              <a:buFont typeface="Wingdings" pitchFamily="2" charset="2"/>
              <a:buChar char="q"/>
              <a:defRPr/>
            </a:pPr>
            <a:r>
              <a:rPr lang="it-IT" sz="1800" dirty="0"/>
              <a:t>Importo </a:t>
            </a:r>
            <a:r>
              <a:rPr lang="it-IT" sz="1800" dirty="0" smtClean="0"/>
              <a:t>: 1.553,38 (da </a:t>
            </a:r>
            <a:r>
              <a:rPr lang="it-IT" sz="1800" dirty="0" err="1" smtClean="0"/>
              <a:t>Tab</a:t>
            </a:r>
            <a:r>
              <a:rPr lang="it-IT" sz="1800" dirty="0" smtClean="0"/>
              <a:t> «Contratto»)</a:t>
            </a:r>
            <a:endParaRPr lang="it-IT" sz="1800" dirty="0"/>
          </a:p>
          <a:p>
            <a:pPr fontAlgn="auto">
              <a:spcAft>
                <a:spcPts val="0"/>
              </a:spcAft>
              <a:buFont typeface="Wingdings" pitchFamily="2" charset="2"/>
              <a:buChar char="q"/>
              <a:defRPr/>
            </a:pPr>
            <a:r>
              <a:rPr lang="it-IT" sz="1800" dirty="0"/>
              <a:t>Aliquota (*) </a:t>
            </a:r>
            <a:r>
              <a:rPr lang="it-IT" sz="1800" dirty="0" smtClean="0"/>
              <a:t>75</a:t>
            </a:r>
            <a:endParaRPr lang="it-IT" sz="1800" dirty="0"/>
          </a:p>
          <a:p>
            <a:pPr fontAlgn="auto">
              <a:spcAft>
                <a:spcPts val="0"/>
              </a:spcAft>
              <a:buFont typeface="Wingdings" pitchFamily="2" charset="2"/>
              <a:buChar char="q"/>
              <a:defRPr/>
            </a:pPr>
            <a:r>
              <a:rPr lang="it-IT" sz="1800" dirty="0"/>
              <a:t>Codice </a:t>
            </a:r>
            <a:r>
              <a:rPr lang="it-IT" sz="1800" dirty="0" err="1"/>
              <a:t>Sogg.Coll</a:t>
            </a:r>
            <a:r>
              <a:rPr lang="it-IT" sz="1800" dirty="0"/>
              <a:t>. </a:t>
            </a:r>
          </a:p>
          <a:p>
            <a:pPr fontAlgn="auto">
              <a:spcAft>
                <a:spcPts val="0"/>
              </a:spcAft>
              <a:buFont typeface="Wingdings" pitchFamily="2" charset="2"/>
              <a:buChar char="q"/>
              <a:defRPr/>
            </a:pPr>
            <a:r>
              <a:rPr lang="it-IT" sz="1800" dirty="0"/>
              <a:t>Codice Iva </a:t>
            </a:r>
          </a:p>
          <a:p>
            <a:pPr fontAlgn="auto">
              <a:spcAft>
                <a:spcPts val="0"/>
              </a:spcAft>
              <a:buFont typeface="Wingdings" pitchFamily="2" charset="2"/>
              <a:buChar char="q"/>
              <a:defRPr/>
            </a:pPr>
            <a:r>
              <a:rPr lang="it-IT" sz="1800" dirty="0"/>
              <a:t>Capitolo (*) </a:t>
            </a:r>
            <a:r>
              <a:rPr lang="it-IT" sz="1800" dirty="0" smtClean="0"/>
              <a:t>002650 «consulenze ed incarichi»</a:t>
            </a:r>
            <a:endParaRPr lang="it-IT" sz="1800" dirty="0"/>
          </a:p>
          <a:p>
            <a:pPr fontAlgn="auto">
              <a:spcAft>
                <a:spcPts val="0"/>
              </a:spcAft>
              <a:buFont typeface="Wingdings" pitchFamily="2" charset="2"/>
              <a:buChar char="q"/>
              <a:defRPr/>
            </a:pPr>
            <a:r>
              <a:rPr lang="it-IT" sz="1800" dirty="0"/>
              <a:t>Parti</a:t>
            </a:r>
          </a:p>
        </p:txBody>
      </p:sp>
      <p:graphicFrame>
        <p:nvGraphicFramePr>
          <p:cNvPr id="9" name="Segnaposto contenuto 8"/>
          <p:cNvGraphicFramePr>
            <a:graphicFrameLocks noGrp="1"/>
          </p:cNvGraphicFramePr>
          <p:nvPr>
            <p:ph sz="half" idx="2"/>
          </p:nvPr>
        </p:nvGraphicFramePr>
        <p:xfrm>
          <a:off x="4648200" y="1600200"/>
          <a:ext cx="4038600" cy="3484563"/>
        </p:xfrm>
        <a:graphic>
          <a:graphicData uri="http://schemas.openxmlformats.org/drawingml/2006/table">
            <a:tbl>
              <a:tblPr firstRow="1" bandRow="1">
                <a:tableStyleId>{5C22544A-7EE6-4342-B048-85BDC9FD1C3A}</a:tableStyleId>
              </a:tblPr>
              <a:tblGrid>
                <a:gridCol w="643880"/>
                <a:gridCol w="1375420"/>
                <a:gridCol w="1009650"/>
                <a:gridCol w="1009650"/>
              </a:tblGrid>
              <a:tr h="370840">
                <a:tc gridSpan="3">
                  <a:txBody>
                    <a:bodyPr/>
                    <a:lstStyle/>
                    <a:p>
                      <a:r>
                        <a:rPr lang="it-IT" dirty="0" smtClean="0"/>
                        <a:t>Dg. «Contratto» del 24/04/2013 nr. registrazione dg 1520 -</a:t>
                      </a:r>
                      <a:r>
                        <a:rPr lang="it-IT" baseline="0" dirty="0" smtClean="0"/>
                        <a:t> </a:t>
                      </a:r>
                      <a:r>
                        <a:rPr lang="it-IT" baseline="0" dirty="0" err="1" smtClean="0"/>
                        <a:t>Tab</a:t>
                      </a:r>
                      <a:r>
                        <a:rPr lang="it-IT" baseline="0" dirty="0" smtClean="0"/>
                        <a:t> «Voci Calcolate» </a:t>
                      </a:r>
                      <a:r>
                        <a:rPr lang="it-IT" sz="800" baseline="0" dirty="0" smtClean="0"/>
                        <a:t>– Direzione Ricerca ed internalizzazione</a:t>
                      </a:r>
                      <a:endParaRPr lang="it-IT" sz="800" dirty="0"/>
                    </a:p>
                  </a:txBody>
                  <a:tcPr marL="91441" marR="91441"/>
                </a:tc>
                <a:tc hMerge="1">
                  <a:txBody>
                    <a:bodyPr/>
                    <a:lstStyle/>
                    <a:p>
                      <a:endParaRPr lang="it-IT"/>
                    </a:p>
                  </a:txBody>
                  <a:tcPr/>
                </a:tc>
                <a:tc hMerge="1">
                  <a:txBody>
                    <a:bodyPr/>
                    <a:lstStyle/>
                    <a:p>
                      <a:endParaRPr lang="it-IT" dirty="0"/>
                    </a:p>
                  </a:txBody>
                  <a:tcPr/>
                </a:tc>
                <a:tc>
                  <a:txBody>
                    <a:bodyPr/>
                    <a:lstStyle/>
                    <a:p>
                      <a:endParaRPr lang="it-IT" sz="800" dirty="0"/>
                    </a:p>
                  </a:txBody>
                  <a:tcPr marL="91441" marR="91441"/>
                </a:tc>
              </a:tr>
              <a:tr h="370840">
                <a:tc>
                  <a:txBody>
                    <a:bodyPr/>
                    <a:lstStyle/>
                    <a:p>
                      <a:pPr algn="ctr"/>
                      <a:r>
                        <a:rPr lang="it-IT" sz="1400" b="1" dirty="0" smtClean="0"/>
                        <a:t>Voce</a:t>
                      </a:r>
                      <a:endParaRPr lang="it-IT" sz="1400" b="1" dirty="0"/>
                    </a:p>
                  </a:txBody>
                  <a:tcPr marL="91441" marR="91441"/>
                </a:tc>
                <a:tc>
                  <a:txBody>
                    <a:bodyPr/>
                    <a:lstStyle/>
                    <a:p>
                      <a:pPr algn="ctr"/>
                      <a:r>
                        <a:rPr lang="it-IT" sz="1400" b="1" dirty="0" smtClean="0"/>
                        <a:t>Descrizione</a:t>
                      </a:r>
                      <a:endParaRPr lang="it-IT" sz="1400" b="1" dirty="0"/>
                    </a:p>
                  </a:txBody>
                  <a:tcPr marL="91441" marR="91441"/>
                </a:tc>
                <a:tc>
                  <a:txBody>
                    <a:bodyPr/>
                    <a:lstStyle/>
                    <a:p>
                      <a:pPr algn="ctr"/>
                      <a:r>
                        <a:rPr lang="it-IT" sz="1400" b="1" dirty="0" smtClean="0"/>
                        <a:t>Importo</a:t>
                      </a:r>
                      <a:endParaRPr lang="it-IT" sz="1400" b="1" dirty="0"/>
                    </a:p>
                  </a:txBody>
                  <a:tcPr marL="91441" marR="91441"/>
                </a:tc>
                <a:tc>
                  <a:txBody>
                    <a:bodyPr/>
                    <a:lstStyle/>
                    <a:p>
                      <a:pPr algn="ctr"/>
                      <a:r>
                        <a:rPr lang="it-IT" sz="1400" b="1" dirty="0" smtClean="0"/>
                        <a:t>Imponibile</a:t>
                      </a:r>
                      <a:endParaRPr lang="it-IT" sz="1400" b="1" dirty="0"/>
                    </a:p>
                  </a:txBody>
                  <a:tcPr marL="91441" marR="91441"/>
                </a:tc>
              </a:tr>
              <a:tr h="370840">
                <a:tc>
                  <a:txBody>
                    <a:bodyPr/>
                    <a:lstStyle/>
                    <a:p>
                      <a:r>
                        <a:rPr lang="it-IT" sz="1400" dirty="0" smtClean="0"/>
                        <a:t>03003</a:t>
                      </a:r>
                      <a:endParaRPr lang="it-IT" sz="1400" dirty="0"/>
                    </a:p>
                  </a:txBody>
                  <a:tcPr marL="91441" marR="914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smtClean="0"/>
                        <a:t>Netto</a:t>
                      </a:r>
                    </a:p>
                    <a:p>
                      <a:endParaRPr lang="it-IT" sz="1400" dirty="0"/>
                    </a:p>
                  </a:txBody>
                  <a:tcPr marL="91441" marR="91441"/>
                </a:tc>
                <a:tc>
                  <a:txBody>
                    <a:bodyPr/>
                    <a:lstStyle/>
                    <a:p>
                      <a:r>
                        <a:rPr lang="it-IT" sz="1400" dirty="0" smtClean="0"/>
                        <a:t>1.320,37</a:t>
                      </a:r>
                      <a:endParaRPr lang="it-IT" sz="1400" dirty="0"/>
                    </a:p>
                  </a:txBody>
                  <a:tcPr marL="91441" marR="91441"/>
                </a:tc>
                <a:tc>
                  <a:txBody>
                    <a:bodyPr/>
                    <a:lstStyle/>
                    <a:p>
                      <a:r>
                        <a:rPr lang="it-IT" sz="1400" dirty="0" smtClean="0"/>
                        <a:t>/////////</a:t>
                      </a:r>
                      <a:endParaRPr lang="it-IT" sz="1400" dirty="0"/>
                    </a:p>
                  </a:txBody>
                  <a:tcPr marL="91441" marR="91441"/>
                </a:tc>
              </a:tr>
              <a:tr h="370840">
                <a:tc>
                  <a:txBody>
                    <a:bodyPr/>
                    <a:lstStyle/>
                    <a:p>
                      <a:r>
                        <a:rPr lang="it-IT" sz="1400" dirty="0" smtClean="0"/>
                        <a:t>09806</a:t>
                      </a:r>
                      <a:endParaRPr lang="it-IT" sz="1400" dirty="0"/>
                    </a:p>
                  </a:txBody>
                  <a:tcPr marL="91441" marR="91441"/>
                </a:tc>
                <a:tc>
                  <a:txBody>
                    <a:bodyPr/>
                    <a:lstStyle/>
                    <a:p>
                      <a:r>
                        <a:rPr lang="it-IT" sz="1400" dirty="0" smtClean="0"/>
                        <a:t>Diritti d’autore</a:t>
                      </a:r>
                      <a:endParaRPr lang="it-IT" sz="1400" dirty="0"/>
                    </a:p>
                  </a:txBody>
                  <a:tcPr marL="91441" marR="91441"/>
                </a:tc>
                <a:tc>
                  <a:txBody>
                    <a:bodyPr/>
                    <a:lstStyle/>
                    <a:p>
                      <a:r>
                        <a:rPr lang="it-IT" sz="1400" dirty="0" smtClean="0"/>
                        <a:t>1.553,38</a:t>
                      </a:r>
                      <a:endParaRPr lang="it-IT" sz="1400" dirty="0"/>
                    </a:p>
                  </a:txBody>
                  <a:tcPr marL="91441" marR="91441"/>
                </a:tc>
                <a:tc>
                  <a:txBody>
                    <a:bodyPr/>
                    <a:lstStyle/>
                    <a:p>
                      <a:endParaRPr lang="it-IT" sz="1400"/>
                    </a:p>
                  </a:txBody>
                  <a:tcPr marL="91441" marR="91441"/>
                </a:tc>
              </a:tr>
              <a:tr h="370840">
                <a:tc>
                  <a:txBody>
                    <a:bodyPr/>
                    <a:lstStyle/>
                    <a:p>
                      <a:r>
                        <a:rPr lang="it-IT" sz="1400" dirty="0" smtClean="0"/>
                        <a:t>04418</a:t>
                      </a:r>
                      <a:endParaRPr lang="it-IT" sz="1400" dirty="0"/>
                    </a:p>
                  </a:txBody>
                  <a:tcPr marL="91441" marR="91441"/>
                </a:tc>
                <a:tc>
                  <a:txBody>
                    <a:bodyPr/>
                    <a:lstStyle/>
                    <a:p>
                      <a:r>
                        <a:rPr lang="it-IT" sz="1400" dirty="0" smtClean="0"/>
                        <a:t>IVA-Imposta valore aggiunto</a:t>
                      </a:r>
                      <a:endParaRPr lang="it-IT" sz="1400" dirty="0"/>
                    </a:p>
                  </a:txBody>
                  <a:tcPr marL="91441" marR="91441"/>
                </a:tc>
                <a:tc>
                  <a:txBody>
                    <a:bodyPr/>
                    <a:lstStyle/>
                    <a:p>
                      <a:endParaRPr lang="it-IT" sz="1400" dirty="0"/>
                    </a:p>
                  </a:txBody>
                  <a:tcPr marL="91441" marR="91441"/>
                </a:tc>
                <a:tc>
                  <a:txBody>
                    <a:bodyPr/>
                    <a:lstStyle/>
                    <a:p>
                      <a:r>
                        <a:rPr lang="it-IT" sz="1400" dirty="0" smtClean="0"/>
                        <a:t>1.553,38</a:t>
                      </a:r>
                      <a:endParaRPr lang="it-IT" sz="1400" dirty="0"/>
                    </a:p>
                  </a:txBody>
                  <a:tcPr marL="91441" marR="91441"/>
                </a:tc>
              </a:tr>
              <a:tr h="370840">
                <a:tc>
                  <a:txBody>
                    <a:bodyPr/>
                    <a:lstStyle/>
                    <a:p>
                      <a:r>
                        <a:rPr lang="it-IT" sz="1400" dirty="0" smtClean="0"/>
                        <a:t>00832</a:t>
                      </a:r>
                      <a:endParaRPr lang="it-IT" sz="1400" dirty="0"/>
                    </a:p>
                  </a:txBody>
                  <a:tcPr marL="91441" marR="91441"/>
                </a:tc>
                <a:tc>
                  <a:txBody>
                    <a:bodyPr/>
                    <a:lstStyle/>
                    <a:p>
                      <a:r>
                        <a:rPr lang="it-IT" sz="1400" dirty="0" smtClean="0"/>
                        <a:t>Ritenuta</a:t>
                      </a:r>
                      <a:r>
                        <a:rPr lang="it-IT" sz="1400" baseline="0" dirty="0" smtClean="0"/>
                        <a:t> d’acconto</a:t>
                      </a:r>
                      <a:endParaRPr lang="it-IT" sz="1400" dirty="0"/>
                    </a:p>
                  </a:txBody>
                  <a:tcPr marL="91441" marR="91441"/>
                </a:tc>
                <a:tc>
                  <a:txBody>
                    <a:bodyPr/>
                    <a:lstStyle/>
                    <a:p>
                      <a:r>
                        <a:rPr lang="it-IT" sz="1400" dirty="0" smtClean="0"/>
                        <a:t>233,01</a:t>
                      </a:r>
                      <a:endParaRPr lang="it-IT" sz="1400" dirty="0"/>
                    </a:p>
                  </a:txBody>
                  <a:tcPr marL="91441" marR="91441"/>
                </a:tc>
                <a:tc>
                  <a:txBody>
                    <a:bodyPr/>
                    <a:lstStyle/>
                    <a:p>
                      <a:r>
                        <a:rPr lang="it-IT" sz="1400" dirty="0" smtClean="0"/>
                        <a:t>1.165,04</a:t>
                      </a:r>
                      <a:endParaRPr lang="it-IT" sz="1400" dirty="0"/>
                    </a:p>
                  </a:txBody>
                  <a:tcPr marL="91441" marR="91441"/>
                </a:tc>
              </a:tr>
            </a:tbl>
          </a:graphicData>
        </a:graphic>
      </p:graphicFrame>
      <p:sp>
        <p:nvSpPr>
          <p:cNvPr id="2" name="Segnaposto numero diapositiva 1"/>
          <p:cNvSpPr>
            <a:spLocks noGrp="1"/>
          </p:cNvSpPr>
          <p:nvPr>
            <p:ph type="sldNum" sz="quarter" idx="12"/>
          </p:nvPr>
        </p:nvSpPr>
        <p:spPr/>
        <p:txBody>
          <a:bodyPr/>
          <a:lstStyle/>
          <a:p>
            <a:pPr>
              <a:defRPr/>
            </a:pPr>
            <a:fld id="{98048165-C8F1-4F82-872D-3BC24EAE1EF1}" type="slidenum">
              <a:rPr lang="it-IT"/>
              <a:pPr>
                <a:defRPr/>
              </a:pPr>
              <a:t>31</a:t>
            </a:fld>
            <a:endParaRPr lang="it-IT"/>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olo 1"/>
          <p:cNvSpPr>
            <a:spLocks noGrp="1"/>
          </p:cNvSpPr>
          <p:nvPr>
            <p:ph type="title"/>
          </p:nvPr>
        </p:nvSpPr>
        <p:spPr/>
        <p:txBody>
          <a:bodyPr/>
          <a:lstStyle/>
          <a:p>
            <a:r>
              <a:rPr lang="it-IT" sz="2400" b="1" smtClean="0"/>
              <a:t>Ticket del 17/04/2013 nr.226563 «Detrazioni anno precedente al pagamento del compenso»</a:t>
            </a:r>
            <a:endParaRPr lang="it-IT" sz="2400" smtClean="0"/>
          </a:p>
        </p:txBody>
      </p:sp>
      <p:sp>
        <p:nvSpPr>
          <p:cNvPr id="3" name="Segnaposto contenuto 2"/>
          <p:cNvSpPr>
            <a:spLocks noGrp="1"/>
          </p:cNvSpPr>
          <p:nvPr>
            <p:ph idx="1"/>
          </p:nvPr>
        </p:nvSpPr>
        <p:spPr/>
        <p:txBody>
          <a:bodyPr rtlCol="0">
            <a:normAutofit fontScale="62500" lnSpcReduction="20000"/>
          </a:bodyPr>
          <a:lstStyle/>
          <a:p>
            <a:pPr algn="just" fontAlgn="auto">
              <a:spcAft>
                <a:spcPts val="0"/>
              </a:spcAft>
              <a:buFont typeface="Arial" pitchFamily="34" charset="0"/>
              <a:buChar char="•"/>
              <a:defRPr/>
            </a:pPr>
            <a:r>
              <a:rPr lang="it-IT" dirty="0"/>
              <a:t>Il dg contratto calcola sempre solo una stima dei costi, per cui calcola sempre le detrazioni perché non tiene conto del periodo di </a:t>
            </a:r>
            <a:r>
              <a:rPr lang="it-IT" dirty="0" smtClean="0"/>
              <a:t>competenza</a:t>
            </a:r>
            <a:r>
              <a:rPr lang="it-IT" dirty="0"/>
              <a:t>. Nei compensi invece il sistema fa i calcoli puntuali in base alla situazione del percipiente a quel momento e in base al periodo di </a:t>
            </a:r>
            <a:r>
              <a:rPr lang="it-IT" dirty="0" smtClean="0"/>
              <a:t>competenza </a:t>
            </a:r>
            <a:r>
              <a:rPr lang="it-IT" dirty="0"/>
              <a:t>del compenso</a:t>
            </a:r>
            <a:r>
              <a:rPr lang="it-IT" dirty="0" smtClean="0"/>
              <a:t>. Attualmente </a:t>
            </a:r>
            <a:r>
              <a:rPr lang="it-IT" dirty="0"/>
              <a:t>in CSA le detrazioni vengono calcolate in maniera automatica solo se il periodo di </a:t>
            </a:r>
            <a:r>
              <a:rPr lang="it-IT" dirty="0" smtClean="0"/>
              <a:t>competenza </a:t>
            </a:r>
            <a:r>
              <a:rPr lang="it-IT" dirty="0"/>
              <a:t>è compreso nell'anno corrente. In caso si liquidino ora compensi con periodi di competenza in anni passati questi non verranno calcolati in automatico da </a:t>
            </a:r>
            <a:r>
              <a:rPr lang="it-IT" dirty="0" smtClean="0"/>
              <a:t>CSA </a:t>
            </a:r>
            <a:r>
              <a:rPr lang="it-IT" dirty="0"/>
              <a:t>ma sarà necessario aggiungere nel compenso </a:t>
            </a:r>
            <a:r>
              <a:rPr lang="it-IT" b="1" dirty="0"/>
              <a:t>la voce 08134 </a:t>
            </a:r>
            <a:r>
              <a:rPr lang="it-IT" dirty="0"/>
              <a:t>indicando manualmente nel campo parti il numero dei giorni per quale si vuole </a:t>
            </a:r>
            <a:r>
              <a:rPr lang="it-IT" dirty="0" smtClean="0"/>
              <a:t>calcolare.</a:t>
            </a:r>
          </a:p>
          <a:p>
            <a:pPr algn="just" fontAlgn="auto">
              <a:spcAft>
                <a:spcPts val="0"/>
              </a:spcAft>
              <a:buFont typeface="Arial" pitchFamily="34" charset="0"/>
              <a:buChar char="•"/>
              <a:defRPr/>
            </a:pPr>
            <a:r>
              <a:rPr lang="it-IT" dirty="0" smtClean="0"/>
              <a:t>Il </a:t>
            </a:r>
            <a:r>
              <a:rPr lang="it-IT" dirty="0"/>
              <a:t>calcolo del compenso deve essere lanciato con conguaglio perché il sistema tenga conto della voce 08134</a:t>
            </a:r>
            <a:r>
              <a:rPr lang="it-IT" dirty="0" smtClean="0"/>
              <a:t>.</a:t>
            </a:r>
          </a:p>
          <a:p>
            <a:pPr algn="just" fontAlgn="auto">
              <a:spcAft>
                <a:spcPts val="0"/>
              </a:spcAft>
              <a:buFont typeface="Arial" pitchFamily="34" charset="0"/>
              <a:buChar char="•"/>
              <a:defRPr/>
            </a:pPr>
            <a:endParaRPr lang="it-IT" dirty="0"/>
          </a:p>
          <a:p>
            <a:pPr algn="ctr" fontAlgn="auto">
              <a:spcAft>
                <a:spcPts val="0"/>
              </a:spcAft>
              <a:buFont typeface="Arial" pitchFamily="34" charset="0"/>
              <a:buChar char="•"/>
              <a:defRPr/>
            </a:pPr>
            <a:r>
              <a:rPr lang="it-IT" b="1" dirty="0" smtClean="0">
                <a:solidFill>
                  <a:srgbClr val="FF0000"/>
                </a:solidFill>
              </a:rPr>
              <a:t>GESTIONE EVENTUALE IN SCHEDA DATI FISCALI A CURA DELL’AMMINISTRAZIONE CENTRALE</a:t>
            </a:r>
            <a:endParaRPr lang="it-IT" b="1" dirty="0">
              <a:solidFill>
                <a:srgbClr val="FF0000"/>
              </a:solidFill>
            </a:endParaRPr>
          </a:p>
        </p:txBody>
      </p:sp>
      <p:sp>
        <p:nvSpPr>
          <p:cNvPr id="4" name="Segnaposto numero diapositiva 3"/>
          <p:cNvSpPr>
            <a:spLocks noGrp="1"/>
          </p:cNvSpPr>
          <p:nvPr>
            <p:ph type="sldNum" sz="quarter" idx="12"/>
          </p:nvPr>
        </p:nvSpPr>
        <p:spPr/>
        <p:txBody>
          <a:bodyPr/>
          <a:lstStyle/>
          <a:p>
            <a:pPr>
              <a:defRPr/>
            </a:pPr>
            <a:fld id="{F128ABD7-C674-4187-9C41-3F82005D4321}" type="slidenum">
              <a:rPr lang="it-IT"/>
              <a:pPr>
                <a:defRPr/>
              </a:pPr>
              <a:t>32</a:t>
            </a:fld>
            <a:endParaRPr lang="it-IT"/>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olo 1"/>
          <p:cNvSpPr>
            <a:spLocks noGrp="1"/>
          </p:cNvSpPr>
          <p:nvPr>
            <p:ph type="title"/>
          </p:nvPr>
        </p:nvSpPr>
        <p:spPr>
          <a:xfrm>
            <a:off x="457200" y="274638"/>
            <a:ext cx="8229600" cy="777875"/>
          </a:xfrm>
        </p:spPr>
        <p:txBody>
          <a:bodyPr/>
          <a:lstStyle/>
          <a:p>
            <a:r>
              <a:rPr lang="it-IT" sz="2400" b="1" smtClean="0"/>
              <a:t>Ticket 296683 del 9/06/2014</a:t>
            </a:r>
          </a:p>
        </p:txBody>
      </p:sp>
      <p:sp>
        <p:nvSpPr>
          <p:cNvPr id="3" name="Segnaposto contenuto 2"/>
          <p:cNvSpPr>
            <a:spLocks noGrp="1"/>
          </p:cNvSpPr>
          <p:nvPr>
            <p:ph idx="1"/>
          </p:nvPr>
        </p:nvSpPr>
        <p:spPr/>
        <p:txBody>
          <a:bodyPr rtlCol="0">
            <a:normAutofit fontScale="47500" lnSpcReduction="20000"/>
          </a:bodyPr>
          <a:lstStyle/>
          <a:p>
            <a:pPr algn="just" fontAlgn="auto">
              <a:spcAft>
                <a:spcPts val="0"/>
              </a:spcAft>
              <a:buFont typeface="Arial" pitchFamily="34" charset="0"/>
              <a:buChar char="•"/>
              <a:defRPr/>
            </a:pPr>
            <a:r>
              <a:rPr lang="it-IT" dirty="0"/>
              <a:t>il calcolo delle detrazioni in fase di inserimento del DG CTR al Personale è particolare. </a:t>
            </a:r>
            <a:r>
              <a:rPr lang="it-IT" dirty="0" smtClean="0"/>
              <a:t>Riassumendo </a:t>
            </a:r>
            <a:r>
              <a:rPr lang="it-IT" dirty="0"/>
              <a:t>il funzionamento, esso prevede una serie di calcoli sul mese corrente per il futuro, indipendentemente dalla competenza effettiva del CTR (quindi anche se anni precedenti); ciò ne giustifica il calcolo in sede di DG CTR al Personale (N. </a:t>
            </a:r>
            <a:r>
              <a:rPr lang="it-IT" dirty="0" err="1"/>
              <a:t>REg</a:t>
            </a:r>
            <a:r>
              <a:rPr lang="it-IT" dirty="0"/>
              <a:t>. 1449/2014 – IDDG 371757).Tuttavia, questa informazione, non rilevando ai fini dell’accantonamento a budget, non comporta problematica particolari in fase di inserimento del DG CTR che è solo una simulazione di quanto potrebbe costare a consuntivo la prestazione. Infatti, è in sede di creazione del DG Compenso (quindi a consuntivo) che avviene in modo corretto il calcolo del </a:t>
            </a:r>
            <a:r>
              <a:rPr lang="it-IT" dirty="0" err="1"/>
              <a:t>costo.Pertanto</a:t>
            </a:r>
            <a:r>
              <a:rPr lang="it-IT" dirty="0"/>
              <a:t>, è in tale sede che è necessario inserire, come già indica anche Lei, la voce 08134 - Giorni per detrazioni personali, valorizzando il campo “PARTI” ai fini del riconoscimento delle detrazioni per periodi precedenti, laddove ne sussistano i presupposti per l’attribuzione (come nel caso del DG COMPENSO IDDG 371898, collegato al DG CTR 371757, ove ho verificato che il campo Parti è stato valorizzato a 30 gg</a:t>
            </a:r>
            <a:r>
              <a:rPr lang="it-IT" dirty="0" smtClean="0"/>
              <a:t>). </a:t>
            </a:r>
            <a:r>
              <a:rPr lang="it-IT" dirty="0"/>
              <a:t>Sarà poi in fase di creazione del relativo DG Compenso, se ne sussistono effettivamente i presupposti, che potrete riconoscere le detrazioni, inserendo come di consueto la voce 08134.Riassumendo, in sede di DG CTR, anche se si ha competenza in anni passati, le </a:t>
            </a:r>
            <a:r>
              <a:rPr lang="it-IT" dirty="0" err="1"/>
              <a:t>detrazionei</a:t>
            </a:r>
            <a:r>
              <a:rPr lang="it-IT" dirty="0"/>
              <a:t> vengono comunque stimate (per la logica di funzionamento che vi è alla base), ma per riconoscerle effettivamente, </a:t>
            </a:r>
            <a:r>
              <a:rPr lang="it-IT" dirty="0" err="1"/>
              <a:t>sussistendono</a:t>
            </a:r>
            <a:r>
              <a:rPr lang="it-IT" dirty="0"/>
              <a:t> i presupposti, è in sede di DG Compenso che è necessario inserire la voce 08134.</a:t>
            </a:r>
          </a:p>
        </p:txBody>
      </p:sp>
      <p:sp>
        <p:nvSpPr>
          <p:cNvPr id="4" name="Segnaposto numero diapositiva 3"/>
          <p:cNvSpPr>
            <a:spLocks noGrp="1"/>
          </p:cNvSpPr>
          <p:nvPr>
            <p:ph type="sldNum" sz="quarter" idx="12"/>
          </p:nvPr>
        </p:nvSpPr>
        <p:spPr/>
        <p:txBody>
          <a:bodyPr/>
          <a:lstStyle/>
          <a:p>
            <a:pPr>
              <a:defRPr/>
            </a:pPr>
            <a:fld id="{BC24DEDC-04C1-4212-9D06-B1A5F2DB1EFD}" type="slidenum">
              <a:rPr lang="it-IT"/>
              <a:pPr>
                <a:defRPr/>
              </a:pPr>
              <a:t>33</a:t>
            </a:fld>
            <a:endParaRPr lang="it-IT"/>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olo 1"/>
          <p:cNvSpPr>
            <a:spLocks noGrp="1"/>
          </p:cNvSpPr>
          <p:nvPr>
            <p:ph type="title"/>
          </p:nvPr>
        </p:nvSpPr>
        <p:spPr/>
        <p:txBody>
          <a:bodyPr/>
          <a:lstStyle/>
          <a:p>
            <a:r>
              <a:rPr lang="it-IT" sz="2400" b="1" smtClean="0"/>
              <a:t>Ticket del 17/04/2013 nr.226671 «Rimborsi spese ruolo PR»</a:t>
            </a:r>
            <a:endParaRPr lang="it-IT" sz="2400" smtClean="0"/>
          </a:p>
        </p:txBody>
      </p:sp>
      <p:sp>
        <p:nvSpPr>
          <p:cNvPr id="48130" name="Segnaposto contenuto 2"/>
          <p:cNvSpPr>
            <a:spLocks noGrp="1"/>
          </p:cNvSpPr>
          <p:nvPr>
            <p:ph idx="1"/>
          </p:nvPr>
        </p:nvSpPr>
        <p:spPr/>
        <p:txBody>
          <a:bodyPr/>
          <a:lstStyle/>
          <a:p>
            <a:pPr algn="just"/>
            <a:r>
              <a:rPr lang="it-IT" smtClean="0"/>
              <a:t>La voce da utilizzare è la 09759, che ora è visibile in TE. E' corretto inserirla nel DG Compenso, in quanto nel contratto non è possibile inserire più di una voce di compenso.</a:t>
            </a:r>
          </a:p>
        </p:txBody>
      </p:sp>
      <p:sp>
        <p:nvSpPr>
          <p:cNvPr id="4" name="Segnaposto numero diapositiva 3"/>
          <p:cNvSpPr>
            <a:spLocks noGrp="1"/>
          </p:cNvSpPr>
          <p:nvPr>
            <p:ph type="sldNum" sz="quarter" idx="12"/>
          </p:nvPr>
        </p:nvSpPr>
        <p:spPr/>
        <p:txBody>
          <a:bodyPr/>
          <a:lstStyle/>
          <a:p>
            <a:pPr>
              <a:defRPr/>
            </a:pPr>
            <a:fld id="{31593932-A623-4C14-B980-01CF0DAE6A2F}" type="slidenum">
              <a:rPr lang="it-IT"/>
              <a:pPr>
                <a:defRPr/>
              </a:pPr>
              <a:t>34</a:t>
            </a:fld>
            <a:endParaRPr lang="it-IT"/>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olo 1"/>
          <p:cNvSpPr>
            <a:spLocks noGrp="1"/>
          </p:cNvSpPr>
          <p:nvPr>
            <p:ph type="title"/>
          </p:nvPr>
        </p:nvSpPr>
        <p:spPr/>
        <p:txBody>
          <a:bodyPr/>
          <a:lstStyle/>
          <a:p>
            <a:r>
              <a:rPr lang="it-IT" smtClean="0"/>
              <a:t>Le spese esenti</a:t>
            </a:r>
          </a:p>
        </p:txBody>
      </p:sp>
      <p:sp>
        <p:nvSpPr>
          <p:cNvPr id="3" name="Segnaposto contenuto 2"/>
          <p:cNvSpPr>
            <a:spLocks noGrp="1"/>
          </p:cNvSpPr>
          <p:nvPr>
            <p:ph sz="half" idx="1"/>
          </p:nvPr>
        </p:nvSpPr>
        <p:spPr/>
        <p:txBody>
          <a:bodyPr rtlCol="0">
            <a:normAutofit fontScale="85000" lnSpcReduction="10000"/>
          </a:bodyPr>
          <a:lstStyle/>
          <a:p>
            <a:pPr algn="just" fontAlgn="auto">
              <a:spcAft>
                <a:spcPts val="0"/>
              </a:spcAft>
              <a:buFont typeface="Wingdings" pitchFamily="2" charset="2"/>
              <a:buChar char="q"/>
              <a:defRPr/>
            </a:pPr>
            <a:r>
              <a:rPr lang="it-IT" sz="2000" dirty="0" smtClean="0"/>
              <a:t>Come noto la risoluzione 49/2013 ha consentito – in assenza di qualsiasi erogazione a titolo di compenso – di non operare la ritenuta d’acconto sul mero rimborso spese a prestatori di lavoro autonomo non esercitato abitualmente.</a:t>
            </a:r>
          </a:p>
          <a:p>
            <a:pPr algn="just" fontAlgn="auto">
              <a:spcAft>
                <a:spcPts val="0"/>
              </a:spcAft>
              <a:buFont typeface="Wingdings" pitchFamily="2" charset="2"/>
              <a:buChar char="q"/>
              <a:defRPr/>
            </a:pPr>
            <a:r>
              <a:rPr lang="it-IT" sz="2000" dirty="0" smtClean="0"/>
              <a:t>L’Università di Pisa aveva già adottato, sulla base di considerazioni tributarie e di un interpello all’Agenzia Regionale della Toscana, questo comportamento.</a:t>
            </a:r>
          </a:p>
          <a:p>
            <a:pPr algn="just" fontAlgn="auto">
              <a:spcAft>
                <a:spcPts val="0"/>
              </a:spcAft>
              <a:buFont typeface="Wingdings" pitchFamily="2" charset="2"/>
              <a:buChar char="q"/>
              <a:defRPr/>
            </a:pPr>
            <a:r>
              <a:rPr lang="it-IT" sz="2000" dirty="0" smtClean="0"/>
              <a:t>La gestione in UGOV di tale fattispecie avviene – NEL CICLO COMPENSI DG CONTRATTO – mediante l’inserimento, nella TAB «Trattamento economico» della voce </a:t>
            </a:r>
            <a:r>
              <a:rPr lang="it-IT" sz="2000" b="1" dirty="0" smtClean="0"/>
              <a:t>9651 Rimborso spese esenti</a:t>
            </a:r>
          </a:p>
          <a:p>
            <a:pPr fontAlgn="auto">
              <a:spcAft>
                <a:spcPts val="0"/>
              </a:spcAft>
              <a:buFont typeface="Arial" pitchFamily="34" charset="0"/>
              <a:buChar char="•"/>
              <a:defRPr/>
            </a:pPr>
            <a:endParaRPr lang="it-IT" sz="2000" b="1" dirty="0" smtClean="0"/>
          </a:p>
        </p:txBody>
      </p:sp>
      <p:graphicFrame>
        <p:nvGraphicFramePr>
          <p:cNvPr id="6" name="Segnaposto contenuto 5"/>
          <p:cNvGraphicFramePr>
            <a:graphicFrameLocks noGrp="1"/>
          </p:cNvGraphicFramePr>
          <p:nvPr>
            <p:ph sz="half" idx="2"/>
          </p:nvPr>
        </p:nvGraphicFramePr>
        <p:xfrm>
          <a:off x="4643438" y="1700213"/>
          <a:ext cx="4038600" cy="4705350"/>
        </p:xfrm>
        <a:graphic>
          <a:graphicData uri="http://schemas.openxmlformats.org/drawingml/2006/table">
            <a:tbl>
              <a:tblPr firstRow="1" bandRow="1">
                <a:tableStyleId>{5C22544A-7EE6-4342-B048-85BDC9FD1C3A}</a:tableStyleId>
              </a:tblPr>
              <a:tblGrid>
                <a:gridCol w="1008112"/>
                <a:gridCol w="2016224"/>
                <a:gridCol w="1014264"/>
              </a:tblGrid>
              <a:tr h="1176131">
                <a:tc gridSpan="3">
                  <a:txBody>
                    <a:bodyPr/>
                    <a:lstStyle/>
                    <a:p>
                      <a:r>
                        <a:rPr lang="it-IT" dirty="0" smtClean="0"/>
                        <a:t>Dg.</a:t>
                      </a:r>
                      <a:r>
                        <a:rPr lang="it-IT" baseline="0" dirty="0" smtClean="0"/>
                        <a:t> Compenso del 04.06.2014 – nr. registrazione dg .5577  </a:t>
                      </a:r>
                      <a:r>
                        <a:rPr lang="it-IT" baseline="0" dirty="0" err="1" smtClean="0"/>
                        <a:t>Tab</a:t>
                      </a:r>
                      <a:r>
                        <a:rPr lang="it-IT" baseline="0" dirty="0" smtClean="0"/>
                        <a:t> «Voci calcolate» </a:t>
                      </a:r>
                      <a:r>
                        <a:rPr lang="it-IT" sz="800" baseline="0" dirty="0" smtClean="0"/>
                        <a:t>- Dip.to Giurisprudenza</a:t>
                      </a:r>
                      <a:endParaRPr lang="it-IT" sz="800" dirty="0"/>
                    </a:p>
                  </a:txBody>
                  <a:tcPr/>
                </a:tc>
                <a:tc hMerge="1">
                  <a:txBody>
                    <a:bodyPr/>
                    <a:lstStyle/>
                    <a:p>
                      <a:endParaRPr lang="it-IT" dirty="0"/>
                    </a:p>
                  </a:txBody>
                  <a:tcPr/>
                </a:tc>
                <a:tc hMerge="1">
                  <a:txBody>
                    <a:bodyPr/>
                    <a:lstStyle/>
                    <a:p>
                      <a:endParaRPr lang="it-IT" dirty="0"/>
                    </a:p>
                  </a:txBody>
                  <a:tcPr/>
                </a:tc>
              </a:tr>
              <a:tr h="1176131">
                <a:tc>
                  <a:txBody>
                    <a:bodyPr/>
                    <a:lstStyle/>
                    <a:p>
                      <a:pPr algn="ctr"/>
                      <a:r>
                        <a:rPr lang="it-IT" b="1" dirty="0" smtClean="0"/>
                        <a:t>Voce</a:t>
                      </a:r>
                      <a:endParaRPr lang="it-IT" b="1" dirty="0"/>
                    </a:p>
                  </a:txBody>
                  <a:tcPr/>
                </a:tc>
                <a:tc>
                  <a:txBody>
                    <a:bodyPr/>
                    <a:lstStyle/>
                    <a:p>
                      <a:pPr algn="ctr"/>
                      <a:r>
                        <a:rPr lang="it-IT" b="1" dirty="0" smtClean="0"/>
                        <a:t>Descrizione</a:t>
                      </a:r>
                      <a:endParaRPr lang="it-IT" b="1" dirty="0"/>
                    </a:p>
                  </a:txBody>
                  <a:tcPr/>
                </a:tc>
                <a:tc>
                  <a:txBody>
                    <a:bodyPr/>
                    <a:lstStyle/>
                    <a:p>
                      <a:pPr algn="ctr"/>
                      <a:r>
                        <a:rPr lang="it-IT" b="1" dirty="0" smtClean="0"/>
                        <a:t>Importo</a:t>
                      </a:r>
                      <a:endParaRPr lang="it-IT" b="1" dirty="0"/>
                    </a:p>
                  </a:txBody>
                  <a:tcPr/>
                </a:tc>
              </a:tr>
              <a:tr h="1176131">
                <a:tc>
                  <a:txBody>
                    <a:bodyPr/>
                    <a:lstStyle/>
                    <a:p>
                      <a:r>
                        <a:rPr lang="it-IT" dirty="0" smtClean="0"/>
                        <a:t>03003</a:t>
                      </a:r>
                      <a:endParaRPr lang="it-IT" dirty="0"/>
                    </a:p>
                  </a:txBody>
                  <a:tcPr/>
                </a:tc>
                <a:tc>
                  <a:txBody>
                    <a:bodyPr/>
                    <a:lstStyle/>
                    <a:p>
                      <a:r>
                        <a:rPr lang="it-IT" dirty="0" smtClean="0"/>
                        <a:t>Memorizzazione del netto</a:t>
                      </a:r>
                      <a:endParaRPr lang="it-IT" dirty="0"/>
                    </a:p>
                  </a:txBody>
                  <a:tcPr/>
                </a:tc>
                <a:tc>
                  <a:txBody>
                    <a:bodyPr/>
                    <a:lstStyle/>
                    <a:p>
                      <a:r>
                        <a:rPr lang="it-IT" dirty="0" smtClean="0"/>
                        <a:t>78,37</a:t>
                      </a:r>
                      <a:endParaRPr lang="it-IT" dirty="0"/>
                    </a:p>
                  </a:txBody>
                  <a:tcPr/>
                </a:tc>
              </a:tr>
              <a:tr h="1176131">
                <a:tc>
                  <a:txBody>
                    <a:bodyPr/>
                    <a:lstStyle/>
                    <a:p>
                      <a:r>
                        <a:rPr lang="it-IT" dirty="0" smtClean="0"/>
                        <a:t>09651</a:t>
                      </a:r>
                      <a:endParaRPr lang="it-IT" dirty="0"/>
                    </a:p>
                  </a:txBody>
                  <a:tcPr/>
                </a:tc>
                <a:tc>
                  <a:txBody>
                    <a:bodyPr/>
                    <a:lstStyle/>
                    <a:p>
                      <a:r>
                        <a:rPr lang="it-IT" dirty="0" smtClean="0"/>
                        <a:t>Rimborso spese</a:t>
                      </a:r>
                      <a:r>
                        <a:rPr lang="it-IT" baseline="0" dirty="0" smtClean="0"/>
                        <a:t> esenti</a:t>
                      </a:r>
                      <a:endParaRPr lang="it-IT" dirty="0"/>
                    </a:p>
                  </a:txBody>
                  <a:tcPr/>
                </a:tc>
                <a:tc>
                  <a:txBody>
                    <a:bodyPr/>
                    <a:lstStyle/>
                    <a:p>
                      <a:r>
                        <a:rPr lang="it-IT" dirty="0" smtClean="0"/>
                        <a:t>78,37</a:t>
                      </a:r>
                      <a:endParaRPr lang="it-IT" dirty="0"/>
                    </a:p>
                  </a:txBody>
                  <a:tcPr/>
                </a:tc>
              </a:tr>
            </a:tbl>
          </a:graphicData>
        </a:graphic>
      </p:graphicFrame>
      <p:sp>
        <p:nvSpPr>
          <p:cNvPr id="4" name="Segnaposto numero diapositiva 3"/>
          <p:cNvSpPr>
            <a:spLocks noGrp="1"/>
          </p:cNvSpPr>
          <p:nvPr>
            <p:ph type="sldNum" sz="quarter" idx="12"/>
          </p:nvPr>
        </p:nvSpPr>
        <p:spPr/>
        <p:txBody>
          <a:bodyPr/>
          <a:lstStyle/>
          <a:p>
            <a:pPr>
              <a:defRPr/>
            </a:pPr>
            <a:fld id="{A987155A-D66F-41F3-8FDD-F78DD50E7052}" type="slidenum">
              <a:rPr lang="it-IT"/>
              <a:pPr>
                <a:defRPr/>
              </a:pPr>
              <a:t>35</a:t>
            </a:fld>
            <a:endParaRPr lang="it-IT"/>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a 4"/>
          <p:cNvGraphicFramePr/>
          <p:nvPr/>
        </p:nvGraphicFramePr>
        <p:xfrm>
          <a:off x="323528" y="836712"/>
          <a:ext cx="8820472" cy="3960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egnaposto numero diapositiva 1"/>
          <p:cNvSpPr>
            <a:spLocks noGrp="1"/>
          </p:cNvSpPr>
          <p:nvPr>
            <p:ph type="sldNum" sz="quarter" idx="12"/>
          </p:nvPr>
        </p:nvSpPr>
        <p:spPr/>
        <p:txBody>
          <a:bodyPr/>
          <a:lstStyle/>
          <a:p>
            <a:pPr>
              <a:defRPr/>
            </a:pPr>
            <a:fld id="{D75A573E-FEFC-4B6E-888A-3B5F8099ABC4}" type="slidenum">
              <a:rPr lang="it-IT"/>
              <a:pPr>
                <a:defRPr/>
              </a:pPr>
              <a:t>36</a:t>
            </a:fld>
            <a:endParaRPr lang="it-IT"/>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olo 1"/>
          <p:cNvSpPr>
            <a:spLocks noGrp="1"/>
          </p:cNvSpPr>
          <p:nvPr>
            <p:ph type="title"/>
          </p:nvPr>
        </p:nvSpPr>
        <p:spPr/>
        <p:txBody>
          <a:bodyPr/>
          <a:lstStyle/>
          <a:p>
            <a:r>
              <a:rPr lang="it-IT" sz="2400" b="1" smtClean="0"/>
              <a:t>Ticket del 12/04/2013 nr.2255710 «Gestione aliquota marginale ruolo PE»</a:t>
            </a:r>
            <a:endParaRPr lang="it-IT" sz="2400" smtClean="0"/>
          </a:p>
        </p:txBody>
      </p:sp>
      <p:sp>
        <p:nvSpPr>
          <p:cNvPr id="3" name="Segnaposto contenuto 2"/>
          <p:cNvSpPr>
            <a:spLocks noGrp="1"/>
          </p:cNvSpPr>
          <p:nvPr>
            <p:ph idx="1"/>
          </p:nvPr>
        </p:nvSpPr>
        <p:spPr/>
        <p:txBody>
          <a:bodyPr rtlCol="0">
            <a:normAutofit fontScale="92500" lnSpcReduction="10000"/>
          </a:bodyPr>
          <a:lstStyle/>
          <a:p>
            <a:pPr algn="just" fontAlgn="auto">
              <a:spcAft>
                <a:spcPts val="0"/>
              </a:spcAft>
              <a:buFont typeface="Wingdings" pitchFamily="2" charset="2"/>
              <a:buChar char="q"/>
              <a:defRPr/>
            </a:pPr>
            <a:r>
              <a:rPr lang="it-IT" sz="2400" dirty="0"/>
              <a:t>Relativamente al contratto che sta inserendo se vuole che l'aliquota marginale del 27% venga applicata dal sistema anche in sede di conguaglio allora sarebbe meglio inserire nella scheda dati fiscali la </a:t>
            </a:r>
            <a:r>
              <a:rPr lang="it-IT" sz="2400" b="1" dirty="0"/>
              <a:t>voce 04350 </a:t>
            </a:r>
            <a:r>
              <a:rPr lang="it-IT" sz="2400" dirty="0"/>
              <a:t>Richiesta calcolo e </a:t>
            </a:r>
            <a:r>
              <a:rPr lang="it-IT" sz="2400" dirty="0" err="1"/>
              <a:t>cong</a:t>
            </a:r>
            <a:r>
              <a:rPr lang="it-IT" sz="2400" dirty="0"/>
              <a:t>. ad </a:t>
            </a:r>
            <a:r>
              <a:rPr lang="it-IT" sz="2400" dirty="0" err="1"/>
              <a:t>aliq</a:t>
            </a:r>
            <a:r>
              <a:rPr lang="it-IT" sz="2400" dirty="0"/>
              <a:t>. </a:t>
            </a:r>
            <a:r>
              <a:rPr lang="it-IT" sz="2400" dirty="0" smtClean="0"/>
              <a:t>Fissa</a:t>
            </a:r>
          </a:p>
          <a:p>
            <a:pPr algn="just" fontAlgn="auto">
              <a:spcAft>
                <a:spcPts val="0"/>
              </a:spcAft>
              <a:buFont typeface="Wingdings" pitchFamily="2" charset="2"/>
              <a:buChar char="q"/>
              <a:defRPr/>
            </a:pPr>
            <a:r>
              <a:rPr lang="it-IT" sz="2400" dirty="0"/>
              <a:t>Nei contratti come si diceva il sistema fa solo una stima dei costi che serve al sistema per determinare correttamente gli oneri a carico ente, che servono per determinare il costo complessivo da </a:t>
            </a:r>
            <a:r>
              <a:rPr lang="it-IT" sz="2400" dirty="0" err="1"/>
              <a:t>accontanare</a:t>
            </a:r>
            <a:r>
              <a:rPr lang="it-IT" sz="2400" dirty="0"/>
              <a:t>, la parte carico dipendente non serve nel contratto perché non incide nei </a:t>
            </a:r>
            <a:r>
              <a:rPr lang="it-IT" sz="2400" dirty="0" err="1"/>
              <a:t>costi.Per</a:t>
            </a:r>
            <a:r>
              <a:rPr lang="it-IT" sz="2400" dirty="0"/>
              <a:t> questo motivo quindi il sistema non verifica i dati di </a:t>
            </a:r>
            <a:r>
              <a:rPr lang="it-IT" sz="2400" dirty="0" err="1"/>
              <a:t>irpef</a:t>
            </a:r>
            <a:r>
              <a:rPr lang="it-IT" sz="2400" dirty="0"/>
              <a:t> in sede di contratto, ma solo in sede di compenso quando si andranno a fare i conteggi reali e </a:t>
            </a:r>
            <a:r>
              <a:rPr lang="it-IT" sz="2400" dirty="0" err="1"/>
              <a:t>corretti.Potete</a:t>
            </a:r>
            <a:r>
              <a:rPr lang="it-IT" sz="2400" dirty="0"/>
              <a:t> quindi proseguire nell'inserimento del contratto e calcolando il compenso il sistema utilizzerà le aliquote da voi </a:t>
            </a:r>
            <a:r>
              <a:rPr lang="it-IT" sz="2400" dirty="0" smtClean="0"/>
              <a:t>indicate.</a:t>
            </a:r>
            <a:endParaRPr lang="it-IT" sz="2400" dirty="0"/>
          </a:p>
        </p:txBody>
      </p:sp>
      <p:sp>
        <p:nvSpPr>
          <p:cNvPr id="4" name="Segnaposto numero diapositiva 3"/>
          <p:cNvSpPr>
            <a:spLocks noGrp="1"/>
          </p:cNvSpPr>
          <p:nvPr>
            <p:ph type="sldNum" sz="quarter" idx="12"/>
          </p:nvPr>
        </p:nvSpPr>
        <p:spPr/>
        <p:txBody>
          <a:bodyPr/>
          <a:lstStyle/>
          <a:p>
            <a:pPr>
              <a:defRPr/>
            </a:pPr>
            <a:fld id="{B2E375E2-6916-4CFC-B971-7798A3363FAE}" type="slidenum">
              <a:rPr lang="it-IT"/>
              <a:pPr>
                <a:defRPr/>
              </a:pPr>
              <a:t>37</a:t>
            </a:fld>
            <a:endParaRPr lang="it-IT"/>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2" name="Rectangle 1"/>
          <p:cNvSpPr>
            <a:spLocks noChangeArrowheads="1"/>
          </p:cNvSpPr>
          <p:nvPr/>
        </p:nvSpPr>
        <p:spPr bwMode="auto">
          <a:xfrm>
            <a:off x="0" y="923925"/>
            <a:ext cx="9144000" cy="5016500"/>
          </a:xfrm>
          <a:prstGeom prst="rect">
            <a:avLst/>
          </a:prstGeom>
          <a:noFill/>
          <a:ln w="9525">
            <a:noFill/>
            <a:miter lim="800000"/>
            <a:headEnd/>
            <a:tailEnd/>
          </a:ln>
        </p:spPr>
        <p:txBody>
          <a:bodyPr anchor="ctr">
            <a:spAutoFit/>
          </a:bodyPr>
          <a:lstStyle/>
          <a:p>
            <a:pPr algn="ctr"/>
            <a:r>
              <a:rPr lang="it-IT" sz="2000" b="1">
                <a:solidFill>
                  <a:srgbClr val="081E2F"/>
                </a:solidFill>
                <a:latin typeface="Verdana" pitchFamily="34" charset="0"/>
                <a:cs typeface="Times New Roman" pitchFamily="18" charset="0"/>
              </a:rPr>
              <a:t>Dati fiscali e previdenziali</a:t>
            </a:r>
            <a:r>
              <a:rPr lang="it-IT" sz="2000">
                <a:latin typeface="Verdana" pitchFamily="34" charset="0"/>
                <a:cs typeface="Times New Roman" pitchFamily="18" charset="0"/>
              </a:rPr>
              <a:t> </a:t>
            </a:r>
            <a:endParaRPr lang="it-IT" sz="2000">
              <a:cs typeface="Arial" charset="0"/>
            </a:endParaRPr>
          </a:p>
          <a:p>
            <a:pPr algn="ctr" eaLnBrk="0" hangingPunct="0"/>
            <a:r>
              <a:rPr lang="it-IT" sz="2000">
                <a:latin typeface="Verdana" pitchFamily="34" charset="0"/>
                <a:cs typeface="Times New Roman" pitchFamily="18" charset="0"/>
              </a:rPr>
              <a:t>Voce:</a:t>
            </a:r>
            <a:endParaRPr lang="it-IT" sz="2000">
              <a:cs typeface="Arial" charset="0"/>
            </a:endParaRPr>
          </a:p>
          <a:p>
            <a:pPr algn="ctr" eaLnBrk="0" hangingPunct="0"/>
            <a:r>
              <a:rPr lang="it-IT" sz="2000" b="1">
                <a:latin typeface="Verdana" pitchFamily="34" charset="0"/>
                <a:cs typeface="Times New Roman" pitchFamily="18" charset="0"/>
              </a:rPr>
              <a:t>04350</a:t>
            </a:r>
            <a:endParaRPr lang="it-IT" sz="2000">
              <a:cs typeface="Arial" charset="0"/>
            </a:endParaRPr>
          </a:p>
          <a:p>
            <a:pPr algn="ctr" eaLnBrk="0" hangingPunct="0"/>
            <a:r>
              <a:rPr lang="it-IT" sz="2000">
                <a:latin typeface="Verdana" pitchFamily="34" charset="0"/>
                <a:cs typeface="Times New Roman" pitchFamily="18" charset="0"/>
              </a:rPr>
              <a:t>Descrizione:</a:t>
            </a:r>
            <a:endParaRPr lang="it-IT" sz="2000">
              <a:cs typeface="Arial" charset="0"/>
            </a:endParaRPr>
          </a:p>
          <a:p>
            <a:pPr algn="ctr" eaLnBrk="0" hangingPunct="0"/>
            <a:r>
              <a:rPr lang="it-IT" sz="2000" b="1">
                <a:latin typeface="Verdana" pitchFamily="34" charset="0"/>
                <a:cs typeface="Times New Roman" pitchFamily="18" charset="0"/>
              </a:rPr>
              <a:t>Richiesta calcolo e cong. ad aliq. fissa</a:t>
            </a:r>
            <a:endParaRPr lang="it-IT" sz="2000">
              <a:cs typeface="Arial" charset="0"/>
            </a:endParaRPr>
          </a:p>
          <a:p>
            <a:pPr algn="ctr" eaLnBrk="0" hangingPunct="0"/>
            <a:r>
              <a:rPr lang="it-IT" sz="2000">
                <a:latin typeface="Verdana" pitchFamily="34" charset="0"/>
                <a:cs typeface="Times New Roman" pitchFamily="18" charset="0"/>
              </a:rPr>
              <a:t>Tipo:</a:t>
            </a:r>
            <a:endParaRPr lang="it-IT" sz="2000">
              <a:cs typeface="Arial" charset="0"/>
            </a:endParaRPr>
          </a:p>
          <a:p>
            <a:pPr algn="ctr" eaLnBrk="0" hangingPunct="0"/>
            <a:r>
              <a:rPr lang="it-IT" sz="2000" b="1">
                <a:latin typeface="Verdana" pitchFamily="34" charset="0"/>
                <a:cs typeface="Times New Roman" pitchFamily="18" charset="0"/>
              </a:rPr>
              <a:t>4</a:t>
            </a:r>
            <a:endParaRPr lang="it-IT" sz="2000">
              <a:cs typeface="Arial" charset="0"/>
            </a:endParaRPr>
          </a:p>
          <a:p>
            <a:pPr algn="ctr" eaLnBrk="0" hangingPunct="0"/>
            <a:r>
              <a:rPr lang="it-IT" sz="2000">
                <a:latin typeface="Verdana" pitchFamily="34" charset="0"/>
                <a:cs typeface="Times New Roman" pitchFamily="18" charset="0"/>
              </a:rPr>
              <a:t>Importo:</a:t>
            </a:r>
            <a:endParaRPr lang="it-IT" sz="2000">
              <a:cs typeface="Arial" charset="0"/>
            </a:endParaRPr>
          </a:p>
          <a:p>
            <a:pPr algn="ctr" eaLnBrk="0" hangingPunct="0"/>
            <a:r>
              <a:rPr lang="it-IT" sz="2000" b="1">
                <a:latin typeface="Verdana" pitchFamily="34" charset="0"/>
                <a:cs typeface="Times New Roman" pitchFamily="18" charset="0"/>
              </a:rPr>
              <a:t>0,00</a:t>
            </a:r>
            <a:endParaRPr lang="it-IT" sz="2000">
              <a:cs typeface="Arial" charset="0"/>
            </a:endParaRPr>
          </a:p>
          <a:p>
            <a:pPr algn="ctr" eaLnBrk="0" hangingPunct="0"/>
            <a:r>
              <a:rPr lang="it-IT" sz="2000">
                <a:latin typeface="Verdana" pitchFamily="34" charset="0"/>
                <a:cs typeface="Times New Roman" pitchFamily="18" charset="0"/>
              </a:rPr>
              <a:t>Aliquota:</a:t>
            </a:r>
            <a:endParaRPr lang="it-IT" sz="2000">
              <a:cs typeface="Arial" charset="0"/>
            </a:endParaRPr>
          </a:p>
          <a:p>
            <a:pPr algn="ctr" eaLnBrk="0" hangingPunct="0"/>
            <a:r>
              <a:rPr lang="it-IT" sz="2000" b="1">
                <a:latin typeface="Verdana" pitchFamily="34" charset="0"/>
                <a:cs typeface="Times New Roman" pitchFamily="18" charset="0"/>
              </a:rPr>
              <a:t>27,000</a:t>
            </a:r>
            <a:endParaRPr lang="it-IT" sz="2000">
              <a:cs typeface="Arial" charset="0"/>
            </a:endParaRPr>
          </a:p>
          <a:p>
            <a:pPr algn="ctr" eaLnBrk="0" hangingPunct="0"/>
            <a:r>
              <a:rPr lang="it-IT" sz="2000">
                <a:latin typeface="Verdana" pitchFamily="34" charset="0"/>
                <a:cs typeface="Times New Roman" pitchFamily="18" charset="0"/>
              </a:rPr>
              <a:t>Data inizio:</a:t>
            </a:r>
            <a:endParaRPr lang="it-IT" sz="2000">
              <a:cs typeface="Arial" charset="0"/>
            </a:endParaRPr>
          </a:p>
          <a:p>
            <a:pPr algn="ctr" eaLnBrk="0" hangingPunct="0"/>
            <a:r>
              <a:rPr lang="it-IT" sz="2000" b="1">
                <a:latin typeface="Verdana" pitchFamily="34" charset="0"/>
                <a:cs typeface="Times New Roman" pitchFamily="18" charset="0"/>
              </a:rPr>
              <a:t>02/09/2013</a:t>
            </a:r>
            <a:endParaRPr lang="it-IT" sz="2000">
              <a:cs typeface="Arial" charset="0"/>
            </a:endParaRPr>
          </a:p>
          <a:p>
            <a:pPr algn="ctr" eaLnBrk="0" hangingPunct="0"/>
            <a:r>
              <a:rPr lang="it-IT" sz="2000">
                <a:latin typeface="Verdana" pitchFamily="34" charset="0"/>
                <a:cs typeface="Times New Roman" pitchFamily="18" charset="0"/>
              </a:rPr>
              <a:t>Data fine:</a:t>
            </a:r>
            <a:endParaRPr lang="it-IT" sz="2000">
              <a:cs typeface="Arial" charset="0"/>
            </a:endParaRPr>
          </a:p>
          <a:p>
            <a:pPr algn="ctr" eaLnBrk="0" hangingPunct="0"/>
            <a:r>
              <a:rPr lang="it-IT" sz="2000" b="1">
                <a:latin typeface="Verdana" pitchFamily="34" charset="0"/>
                <a:cs typeface="Times New Roman" pitchFamily="18" charset="0"/>
              </a:rPr>
              <a:t>02/02/2222</a:t>
            </a:r>
            <a:endParaRPr lang="it-IT" sz="2000">
              <a:cs typeface="Arial" charset="0"/>
            </a:endParaRPr>
          </a:p>
          <a:p>
            <a:pPr algn="ctr" eaLnBrk="0" hangingPunct="0"/>
            <a:endParaRPr lang="it-IT" sz="2000">
              <a:cs typeface="Arial" charset="0"/>
            </a:endParaRPr>
          </a:p>
        </p:txBody>
      </p:sp>
      <p:sp>
        <p:nvSpPr>
          <p:cNvPr id="23573" name="CasellaDiTesto 2"/>
          <p:cNvSpPr txBox="1">
            <a:spLocks noChangeArrowheads="1"/>
          </p:cNvSpPr>
          <p:nvPr/>
        </p:nvSpPr>
        <p:spPr bwMode="auto">
          <a:xfrm rot="3343272">
            <a:off x="323057" y="2647156"/>
            <a:ext cx="2808288" cy="923925"/>
          </a:xfrm>
          <a:prstGeom prst="rect">
            <a:avLst/>
          </a:prstGeom>
          <a:noFill/>
          <a:ln w="9525">
            <a:noFill/>
            <a:miter lim="800000"/>
            <a:headEnd/>
            <a:tailEnd/>
          </a:ln>
        </p:spPr>
        <p:txBody>
          <a:bodyPr>
            <a:spAutoFit/>
          </a:bodyPr>
          <a:lstStyle/>
          <a:p>
            <a:pPr algn="just"/>
            <a:r>
              <a:rPr lang="it-IT" b="1">
                <a:solidFill>
                  <a:srgbClr val="C00000"/>
                </a:solidFill>
                <a:latin typeface="Calibri" pitchFamily="34" charset="0"/>
              </a:rPr>
              <a:t>Inserimento aliquota marginale in scheda dati fiscali</a:t>
            </a:r>
          </a:p>
        </p:txBody>
      </p:sp>
      <p:sp>
        <p:nvSpPr>
          <p:cNvPr id="2" name="Segnaposto numero diapositiva 1"/>
          <p:cNvSpPr>
            <a:spLocks noGrp="1"/>
          </p:cNvSpPr>
          <p:nvPr>
            <p:ph type="sldNum" sz="quarter" idx="12"/>
          </p:nvPr>
        </p:nvSpPr>
        <p:spPr/>
        <p:txBody>
          <a:bodyPr/>
          <a:lstStyle/>
          <a:p>
            <a:pPr>
              <a:defRPr/>
            </a:pPr>
            <a:fld id="{1584538F-FE2A-4CA4-AF25-CD277ED16CFB}" type="slidenum">
              <a:rPr lang="it-IT"/>
              <a:pPr>
                <a:defRPr/>
              </a:pPr>
              <a:t>38</a:t>
            </a:fld>
            <a:endParaRPr lang="it-IT"/>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4450"/>
            <a:ext cx="8229600" cy="936625"/>
          </a:xfrm>
        </p:spPr>
        <p:txBody>
          <a:bodyPr rtlCol="0">
            <a:normAutofit fontScale="90000"/>
          </a:bodyPr>
          <a:lstStyle/>
          <a:p>
            <a:pPr fontAlgn="auto">
              <a:spcAft>
                <a:spcPts val="0"/>
              </a:spcAft>
              <a:defRPr/>
            </a:pPr>
            <a:r>
              <a:rPr lang="it-IT" sz="2400" b="1" dirty="0" smtClean="0"/>
              <a:t>Ci son tante voci in U-GOV per l’aliquota marginale ma in definitiva si usa solo la 04350 in SDF comunicando con help desk all’Amministrazione Centrale</a:t>
            </a:r>
            <a:endParaRPr lang="it-IT" sz="2400" b="1" dirty="0"/>
          </a:p>
        </p:txBody>
      </p:sp>
      <p:sp>
        <p:nvSpPr>
          <p:cNvPr id="3" name="Segnaposto contenuto 2"/>
          <p:cNvSpPr>
            <a:spLocks noGrp="1"/>
          </p:cNvSpPr>
          <p:nvPr>
            <p:ph idx="1"/>
          </p:nvPr>
        </p:nvSpPr>
        <p:spPr>
          <a:xfrm>
            <a:off x="457200" y="1052513"/>
            <a:ext cx="8229600" cy="5472112"/>
          </a:xfrm>
        </p:spPr>
        <p:txBody>
          <a:bodyPr rtlCol="0">
            <a:normAutofit fontScale="25000" lnSpcReduction="20000"/>
          </a:bodyPr>
          <a:lstStyle/>
          <a:p>
            <a:pPr fontAlgn="auto">
              <a:spcAft>
                <a:spcPts val="0"/>
              </a:spcAft>
              <a:buFont typeface="Arial" pitchFamily="34" charset="0"/>
              <a:buChar char="•"/>
              <a:defRPr/>
            </a:pPr>
            <a:endParaRPr lang="it-IT" dirty="0"/>
          </a:p>
          <a:p>
            <a:pPr algn="just" fontAlgn="auto">
              <a:spcAft>
                <a:spcPts val="0"/>
              </a:spcAft>
              <a:buFont typeface="Wingdings" pitchFamily="2" charset="2"/>
              <a:buChar char="q"/>
              <a:defRPr/>
            </a:pPr>
            <a:r>
              <a:rPr lang="it-IT" sz="6400" dirty="0"/>
              <a:t> Voce </a:t>
            </a:r>
            <a:r>
              <a:rPr lang="it-IT" sz="6400" b="1" dirty="0"/>
              <a:t>00221 </a:t>
            </a:r>
            <a:r>
              <a:rPr lang="it-IT" sz="6400" dirty="0"/>
              <a:t>- ‘‘</a:t>
            </a:r>
            <a:r>
              <a:rPr lang="it-IT" sz="6400" i="1" dirty="0"/>
              <a:t>Memorizzazione aliquota </a:t>
            </a:r>
            <a:r>
              <a:rPr lang="it-IT" sz="6400" i="1" dirty="0" err="1"/>
              <a:t>max</a:t>
            </a:r>
            <a:r>
              <a:rPr lang="it-IT" sz="6400" i="1" dirty="0"/>
              <a:t>/marginale</a:t>
            </a:r>
            <a:r>
              <a:rPr lang="it-IT" sz="6400" dirty="0"/>
              <a:t>”. Va inserita per definire la percentuale di aliquota da applicare alle liquidazioni, qualora vengano liquidate al percipiente somme inquadrate come redditi assimilati a lavoro dipendente ed egli richieda l’applicazione di un’aliquota IRPEF marginale anziché a scaglioni progressivi di imposta. – Si tratta di una voce che può essere inserita in SDF o direttamente all’interno del </a:t>
            </a:r>
            <a:r>
              <a:rPr lang="it-IT" sz="6400" dirty="0" err="1"/>
              <a:t>Tab</a:t>
            </a:r>
            <a:r>
              <a:rPr lang="it-IT" sz="6400" dirty="0"/>
              <a:t> Trattamento Economico del DG, in quanto agisce solo in sede di liquidazione. </a:t>
            </a:r>
          </a:p>
          <a:p>
            <a:pPr algn="just" fontAlgn="auto">
              <a:spcAft>
                <a:spcPts val="0"/>
              </a:spcAft>
              <a:buFont typeface="Wingdings" pitchFamily="2" charset="2"/>
              <a:buChar char="q"/>
              <a:defRPr/>
            </a:pPr>
            <a:r>
              <a:rPr lang="it-IT" sz="6400" dirty="0"/>
              <a:t>Voce </a:t>
            </a:r>
            <a:r>
              <a:rPr lang="it-IT" sz="6400" b="1" dirty="0"/>
              <a:t>01352 </a:t>
            </a:r>
            <a:r>
              <a:rPr lang="it-IT" sz="6400" dirty="0"/>
              <a:t>- “</a:t>
            </a:r>
            <a:r>
              <a:rPr lang="it-IT" sz="6400" i="1" dirty="0"/>
              <a:t>CC con tassazione aliquota </a:t>
            </a:r>
            <a:r>
              <a:rPr lang="it-IT" sz="6400" i="1" dirty="0" err="1"/>
              <a:t>max</a:t>
            </a:r>
            <a:r>
              <a:rPr lang="it-IT" sz="6400" i="1" dirty="0"/>
              <a:t>/marginale</a:t>
            </a:r>
            <a:r>
              <a:rPr lang="it-IT" sz="6400" dirty="0"/>
              <a:t>”. Va inserita qualora vengano liquidate al percipiente somme inquadrate come redditi assimilati a lavoro dipendente ed egli richieda l’applicazione di un’aliquota IRPEF marginale anziché a scaglioni progressivi di imposta. Tale voce non ha valore in sede di conguaglio. </a:t>
            </a:r>
            <a:r>
              <a:rPr lang="it-IT" sz="6400" dirty="0" smtClean="0"/>
              <a:t>Deve </a:t>
            </a:r>
            <a:r>
              <a:rPr lang="it-IT" sz="6400" dirty="0"/>
              <a:t>essere utilizzata insieme alla voce 00221 - “</a:t>
            </a:r>
            <a:r>
              <a:rPr lang="it-IT" sz="6400" i="1" dirty="0"/>
              <a:t>Memorizzazione aliquota </a:t>
            </a:r>
            <a:r>
              <a:rPr lang="it-IT" sz="6400" i="1" dirty="0" err="1"/>
              <a:t>max</a:t>
            </a:r>
            <a:r>
              <a:rPr lang="it-IT" sz="6400" i="1" dirty="0"/>
              <a:t>/marginale</a:t>
            </a:r>
            <a:r>
              <a:rPr lang="it-IT" sz="6400" dirty="0"/>
              <a:t>”; infatti, la voce 01352 non è sufficiente da sola per indurre la procedura ad applicare la tassazione ad aliquota marginale e va accompagnata dalla voce 00221, proprio per definire la percentuale di aliquota da applicare alle liquidazioni. </a:t>
            </a:r>
            <a:r>
              <a:rPr lang="it-IT" sz="6400" dirty="0" smtClean="0"/>
              <a:t>Si </a:t>
            </a:r>
            <a:r>
              <a:rPr lang="it-IT" sz="6400" dirty="0"/>
              <a:t>tratta di una voce che può essere inserita in SDF o direttamente all’interno del </a:t>
            </a:r>
            <a:r>
              <a:rPr lang="it-IT" sz="6400" dirty="0" err="1"/>
              <a:t>Tab</a:t>
            </a:r>
            <a:r>
              <a:rPr lang="it-IT" sz="6400" dirty="0"/>
              <a:t> Trattamento Economico del DG, in quanto agisce solo in sede di liquidazione. </a:t>
            </a:r>
            <a:r>
              <a:rPr lang="it-IT" sz="6400" dirty="0" smtClean="0"/>
              <a:t>Utilizzando </a:t>
            </a:r>
            <a:r>
              <a:rPr lang="it-IT" sz="6400" dirty="0"/>
              <a:t>tali voci , proprio perché agiscono solo in fase di liquidazione, anche se si crea il DG Compenso e si attiva il </a:t>
            </a:r>
            <a:r>
              <a:rPr lang="it-IT" sz="6400" dirty="0" err="1"/>
              <a:t>flag</a:t>
            </a:r>
            <a:r>
              <a:rPr lang="it-IT" sz="6400" dirty="0"/>
              <a:t> CON CONGUAGLIO, il sistema non lo calcola con aliquota marginale, ma con aliquota a scaglioni. Per ottenere anche il conguaglio con tassazione ad aliquota marginale, si dovrebbe, quindi, utilizzare la voce 04350. </a:t>
            </a:r>
          </a:p>
          <a:p>
            <a:pPr algn="just" fontAlgn="auto">
              <a:spcAft>
                <a:spcPts val="0"/>
              </a:spcAft>
              <a:buFont typeface="Wingdings" pitchFamily="2" charset="2"/>
              <a:buChar char="q"/>
              <a:defRPr/>
            </a:pPr>
            <a:r>
              <a:rPr lang="it-IT" sz="6400" b="1" dirty="0">
                <a:solidFill>
                  <a:srgbClr val="7030A0"/>
                </a:solidFill>
              </a:rPr>
              <a:t>Voce 04350 – “</a:t>
            </a:r>
            <a:r>
              <a:rPr lang="it-IT" sz="6400" b="1" i="1" dirty="0">
                <a:solidFill>
                  <a:srgbClr val="7030A0"/>
                </a:solidFill>
              </a:rPr>
              <a:t>Richiesta calcolo conguaglio ad aliquota fissa</a:t>
            </a:r>
            <a:r>
              <a:rPr lang="it-IT" sz="6400" b="1" dirty="0">
                <a:solidFill>
                  <a:srgbClr val="7030A0"/>
                </a:solidFill>
              </a:rPr>
              <a:t>”. Tale voce è alternativa alle voci 01352+00221, con la differenza che la 04350 applica l’aliquota IRPEF marginale, sia in sede di liquidazione, che di conguaglio. </a:t>
            </a:r>
            <a:r>
              <a:rPr lang="it-IT" sz="6400" b="1" dirty="0" smtClean="0">
                <a:solidFill>
                  <a:srgbClr val="7030A0"/>
                </a:solidFill>
              </a:rPr>
              <a:t>Si </a:t>
            </a:r>
            <a:r>
              <a:rPr lang="it-IT" sz="6400" b="1" dirty="0">
                <a:solidFill>
                  <a:srgbClr val="7030A0"/>
                </a:solidFill>
              </a:rPr>
              <a:t>tratta di una voce che può essere inserita solo in SDF, in quanto agisce sia in sede di liquidazione che di conguaglio. </a:t>
            </a:r>
          </a:p>
        </p:txBody>
      </p:sp>
      <p:sp>
        <p:nvSpPr>
          <p:cNvPr id="4" name="Segnaposto numero diapositiva 3"/>
          <p:cNvSpPr>
            <a:spLocks noGrp="1"/>
          </p:cNvSpPr>
          <p:nvPr>
            <p:ph type="sldNum" sz="quarter" idx="12"/>
          </p:nvPr>
        </p:nvSpPr>
        <p:spPr/>
        <p:txBody>
          <a:bodyPr/>
          <a:lstStyle/>
          <a:p>
            <a:pPr>
              <a:defRPr/>
            </a:pPr>
            <a:fld id="{64A0DA95-CD0A-4FC4-B492-D7DE1A9B081C}" type="slidenum">
              <a:rPr lang="it-IT"/>
              <a:pPr>
                <a:defRPr/>
              </a:pPr>
              <a:t>39</a:t>
            </a:fld>
            <a:endParaRPr lang="it-IT"/>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olo 1"/>
          <p:cNvSpPr>
            <a:spLocks noGrp="1"/>
          </p:cNvSpPr>
          <p:nvPr>
            <p:ph type="title"/>
          </p:nvPr>
        </p:nvSpPr>
        <p:spPr/>
        <p:txBody>
          <a:bodyPr/>
          <a:lstStyle/>
          <a:p>
            <a:r>
              <a:rPr lang="it-IT" sz="2800" b="1" smtClean="0"/>
              <a:t>RACCOMANDAZIONI PRELIMINARI E PRATICHE</a:t>
            </a:r>
          </a:p>
        </p:txBody>
      </p:sp>
      <p:sp>
        <p:nvSpPr>
          <p:cNvPr id="3" name="Segnaposto contenuto 2"/>
          <p:cNvSpPr>
            <a:spLocks noGrp="1"/>
          </p:cNvSpPr>
          <p:nvPr>
            <p:ph idx="1"/>
          </p:nvPr>
        </p:nvSpPr>
        <p:spPr/>
        <p:txBody>
          <a:bodyPr rtlCol="0">
            <a:normAutofit fontScale="85000" lnSpcReduction="10000"/>
          </a:bodyPr>
          <a:lstStyle/>
          <a:p>
            <a:pPr algn="just" fontAlgn="auto">
              <a:spcAft>
                <a:spcPts val="0"/>
              </a:spcAft>
              <a:buFont typeface="Arial" pitchFamily="34" charset="0"/>
              <a:buChar char="•"/>
              <a:defRPr/>
            </a:pPr>
            <a:r>
              <a:rPr lang="it-IT" dirty="0" smtClean="0"/>
              <a:t>Controllare sempre l’esito del calcolo (</a:t>
            </a:r>
            <a:r>
              <a:rPr lang="it-IT" dirty="0" err="1" smtClean="0"/>
              <a:t>Tab</a:t>
            </a:r>
            <a:r>
              <a:rPr lang="it-IT" dirty="0" smtClean="0"/>
              <a:t> «Voci calcolate» con il documento che si ha davanti (fattura o notula) laddove esista un documento del percettore</a:t>
            </a:r>
          </a:p>
          <a:p>
            <a:pPr algn="just" fontAlgn="auto">
              <a:spcAft>
                <a:spcPts val="0"/>
              </a:spcAft>
              <a:buFont typeface="Arial" pitchFamily="34" charset="0"/>
              <a:buChar char="•"/>
              <a:defRPr/>
            </a:pPr>
            <a:r>
              <a:rPr lang="it-IT" dirty="0" smtClean="0"/>
              <a:t>Ogni emolumento a persona fisica, pur se esente e senza adempimenti dichiarativi o di versamento, va gestito all’interno del ciclo compensi e non nei generici di uscita</a:t>
            </a:r>
          </a:p>
          <a:p>
            <a:pPr algn="just" fontAlgn="auto">
              <a:spcAft>
                <a:spcPts val="0"/>
              </a:spcAft>
              <a:buFont typeface="Arial" pitchFamily="34" charset="0"/>
              <a:buChar char="•"/>
              <a:defRPr/>
            </a:pPr>
            <a:r>
              <a:rPr lang="it-IT" dirty="0" smtClean="0"/>
              <a:t>Controllare sempre i dati fiscali con le risultanze dell’anagrafe tributaria e diffidare dalla generazione automatica dei codici fiscali (che peraltro saranno prossimamente bloccati su nostra richiesta)</a:t>
            </a:r>
            <a:endParaRPr lang="it-IT" dirty="0"/>
          </a:p>
        </p:txBody>
      </p:sp>
      <p:sp>
        <p:nvSpPr>
          <p:cNvPr id="4" name="Segnaposto numero diapositiva 3"/>
          <p:cNvSpPr>
            <a:spLocks noGrp="1"/>
          </p:cNvSpPr>
          <p:nvPr>
            <p:ph type="sldNum" sz="quarter" idx="12"/>
          </p:nvPr>
        </p:nvSpPr>
        <p:spPr/>
        <p:txBody>
          <a:bodyPr/>
          <a:lstStyle/>
          <a:p>
            <a:pPr>
              <a:defRPr/>
            </a:pPr>
            <a:fld id="{9F2BE2D2-1D34-4393-A451-D1941F381264}" type="slidenum">
              <a:rPr lang="it-IT"/>
              <a:pPr>
                <a:defRPr/>
              </a:pPr>
              <a:t>4</a:t>
            </a:fld>
            <a:endParaRPr lang="it-IT"/>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olo 1"/>
          <p:cNvSpPr>
            <a:spLocks noGrp="1"/>
          </p:cNvSpPr>
          <p:nvPr>
            <p:ph type="title"/>
          </p:nvPr>
        </p:nvSpPr>
        <p:spPr>
          <a:xfrm>
            <a:off x="468313" y="260350"/>
            <a:ext cx="8229600" cy="1143000"/>
          </a:xfrm>
        </p:spPr>
        <p:txBody>
          <a:bodyPr/>
          <a:lstStyle/>
          <a:p>
            <a:r>
              <a:rPr lang="it-IT" sz="2400" b="1" smtClean="0"/>
              <a:t>Borse di studio e di approfondimento tassabili, tirocini di durata inferiore all’anno</a:t>
            </a:r>
          </a:p>
        </p:txBody>
      </p:sp>
      <p:sp>
        <p:nvSpPr>
          <p:cNvPr id="3" name="Segnaposto contenuto 2"/>
          <p:cNvSpPr>
            <a:spLocks noGrp="1"/>
          </p:cNvSpPr>
          <p:nvPr>
            <p:ph idx="1"/>
          </p:nvPr>
        </p:nvSpPr>
        <p:spPr/>
        <p:txBody>
          <a:bodyPr rtlCol="0">
            <a:normAutofit fontScale="85000" lnSpcReduction="20000"/>
          </a:bodyPr>
          <a:lstStyle/>
          <a:p>
            <a:pPr algn="just" fontAlgn="auto">
              <a:spcAft>
                <a:spcPts val="0"/>
              </a:spcAft>
              <a:buFont typeface="Wingdings" pitchFamily="2" charset="2"/>
              <a:buChar char="q"/>
              <a:defRPr/>
            </a:pPr>
            <a:r>
              <a:rPr lang="it-IT" sz="2400" dirty="0" smtClean="0"/>
              <a:t>L’articolo 13 del TUIR dispone che chi percepisce redditi fino a 8.000,00 euro ha diritto ad una detrazione (dall’imposta lorda), rapportata al periodo di lavoro, pari a 1.880,00  </a:t>
            </a:r>
            <a:r>
              <a:rPr lang="it-IT" sz="2400" dirty="0" err="1" smtClean="0"/>
              <a:t>eurosu</a:t>
            </a:r>
            <a:r>
              <a:rPr lang="it-IT" sz="2400" dirty="0" smtClean="0"/>
              <a:t> base annua</a:t>
            </a:r>
          </a:p>
          <a:p>
            <a:pPr algn="just" fontAlgn="auto">
              <a:spcAft>
                <a:spcPts val="0"/>
              </a:spcAft>
              <a:buFont typeface="Wingdings" pitchFamily="2" charset="2"/>
              <a:buChar char="q"/>
              <a:defRPr/>
            </a:pPr>
            <a:r>
              <a:rPr lang="it-IT" sz="2400" dirty="0" smtClean="0"/>
              <a:t>Il sostituto di imposta deve rapportare questa detrazione al periodo di paga ma comunque non attribuirla per una dimensione inferiore a 1.380,00 euro (per i rapporti a </a:t>
            </a:r>
            <a:r>
              <a:rPr lang="it-IT" sz="2400" dirty="0" err="1" smtClean="0"/>
              <a:t>td</a:t>
            </a:r>
            <a:r>
              <a:rPr lang="it-IT" sz="2400" dirty="0" smtClean="0"/>
              <a:t>) e 690,00 euro (per quelli a tempo indeterminato)</a:t>
            </a:r>
          </a:p>
          <a:p>
            <a:pPr algn="just" fontAlgn="auto">
              <a:spcAft>
                <a:spcPts val="0"/>
              </a:spcAft>
              <a:buFont typeface="Wingdings" pitchFamily="2" charset="2"/>
              <a:buChar char="q"/>
              <a:defRPr/>
            </a:pPr>
            <a:r>
              <a:rPr lang="it-IT" sz="2400" dirty="0" smtClean="0"/>
              <a:t>Quindi per i piccoli rapporti potremo su UGOV usare questa facoltà facendosi rilasciare una richiesta di applicazione dell’importo di detrazione minima (1.380,00 euro ) che avrebbe anche il pregio di costringere il soggetto a «pensare» al suo reddito annuale riflettendo se esso supererà o meno gli 8.000,00 euro</a:t>
            </a:r>
          </a:p>
          <a:p>
            <a:pPr algn="just" fontAlgn="auto">
              <a:spcAft>
                <a:spcPts val="0"/>
              </a:spcAft>
              <a:buFont typeface="Wingdings" pitchFamily="2" charset="2"/>
              <a:buChar char="q"/>
              <a:defRPr/>
            </a:pPr>
            <a:r>
              <a:rPr lang="it-IT" sz="2400" dirty="0" smtClean="0"/>
              <a:t>Per realizzare questo obiettivo utilizzeremo nel compenso la voce 08289 (detrazione minima non rapportata) previo inserimento nella scheda dati fiscali: l’importo sarà riconosciuto solo a conguaglio. Se ci sono necessità in tal senso mettete su help desk la richiesta e ne valuteremo insieme le implicazioni.</a:t>
            </a:r>
            <a:endParaRPr lang="it-IT" sz="2400" dirty="0"/>
          </a:p>
        </p:txBody>
      </p:sp>
      <p:sp>
        <p:nvSpPr>
          <p:cNvPr id="4" name="Segnaposto numero diapositiva 3"/>
          <p:cNvSpPr>
            <a:spLocks noGrp="1"/>
          </p:cNvSpPr>
          <p:nvPr>
            <p:ph type="sldNum" sz="quarter" idx="12"/>
          </p:nvPr>
        </p:nvSpPr>
        <p:spPr/>
        <p:txBody>
          <a:bodyPr/>
          <a:lstStyle/>
          <a:p>
            <a:pPr>
              <a:defRPr/>
            </a:pPr>
            <a:fld id="{EF1602C3-04C7-4ADE-83D2-FAA92F0DAC68}" type="slidenum">
              <a:rPr lang="it-IT"/>
              <a:pPr>
                <a:defRPr/>
              </a:pPr>
              <a:t>40</a:t>
            </a:fld>
            <a:endParaRPr lang="it-IT"/>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olo 1"/>
          <p:cNvSpPr>
            <a:spLocks noGrp="1"/>
          </p:cNvSpPr>
          <p:nvPr>
            <p:ph type="title"/>
          </p:nvPr>
        </p:nvSpPr>
        <p:spPr>
          <a:xfrm>
            <a:off x="457200" y="188913"/>
            <a:ext cx="8229600" cy="1008062"/>
          </a:xfrm>
        </p:spPr>
        <p:txBody>
          <a:bodyPr/>
          <a:lstStyle/>
          <a:p>
            <a:r>
              <a:rPr lang="it-IT" sz="2400" b="1" smtClean="0"/>
              <a:t>Per azzerare quindi l’IRPEF sui piccoli compensi a td</a:t>
            </a:r>
          </a:p>
        </p:txBody>
      </p:sp>
      <p:sp>
        <p:nvSpPr>
          <p:cNvPr id="56322" name="Segnaposto contenuto 2"/>
          <p:cNvSpPr>
            <a:spLocks noGrp="1"/>
          </p:cNvSpPr>
          <p:nvPr>
            <p:ph idx="1"/>
          </p:nvPr>
        </p:nvSpPr>
        <p:spPr/>
        <p:txBody>
          <a:bodyPr/>
          <a:lstStyle/>
          <a:p>
            <a:pPr algn="just"/>
            <a:r>
              <a:rPr lang="it-IT" sz="2800" smtClean="0"/>
              <a:t>La voce voce 08289 agisce solamente in fase di Conguaglio Fiscale, quindi in sede di Stima dei Costi (DG Contratto), è come se non venisse considerata, anche se la visualizziamo in Trattamento Economico. Al momento del calcolo del Compenso con applicazione del Conguaglio Fiscale la voce verrà considerata. </a:t>
            </a:r>
          </a:p>
        </p:txBody>
      </p:sp>
      <p:sp>
        <p:nvSpPr>
          <p:cNvPr id="4" name="Segnaposto numero diapositiva 3"/>
          <p:cNvSpPr>
            <a:spLocks noGrp="1"/>
          </p:cNvSpPr>
          <p:nvPr>
            <p:ph type="sldNum" sz="quarter" idx="12"/>
          </p:nvPr>
        </p:nvSpPr>
        <p:spPr/>
        <p:txBody>
          <a:bodyPr/>
          <a:lstStyle/>
          <a:p>
            <a:pPr>
              <a:defRPr/>
            </a:pPr>
            <a:fld id="{D2787588-DDE7-47FE-B04E-37619F41C0AC}" type="slidenum">
              <a:rPr lang="it-IT"/>
              <a:pPr>
                <a:defRPr/>
              </a:pPr>
              <a:t>41</a:t>
            </a:fld>
            <a:endParaRPr lang="it-IT"/>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olo 3"/>
          <p:cNvSpPr>
            <a:spLocks noGrp="1"/>
          </p:cNvSpPr>
          <p:nvPr>
            <p:ph type="title"/>
          </p:nvPr>
        </p:nvSpPr>
        <p:spPr>
          <a:xfrm>
            <a:off x="457200" y="274638"/>
            <a:ext cx="8229600" cy="850900"/>
          </a:xfrm>
        </p:spPr>
        <p:txBody>
          <a:bodyPr/>
          <a:lstStyle/>
          <a:p>
            <a:r>
              <a:rPr lang="it-IT" sz="2400" b="1" smtClean="0"/>
              <a:t>Gestione piccoli importi previsionalmente &lt;8.000,00 euro/anno</a:t>
            </a:r>
          </a:p>
        </p:txBody>
      </p:sp>
      <p:pic>
        <p:nvPicPr>
          <p:cNvPr id="57346" name="Picture 3"/>
          <p:cNvPicPr>
            <a:picLocks noGrp="1" noChangeAspect="1" noChangeArrowheads="1"/>
          </p:cNvPicPr>
          <p:nvPr>
            <p:ph sz="half" idx="1"/>
          </p:nvPr>
        </p:nvPicPr>
        <p:blipFill>
          <a:blip r:embed="rId2"/>
          <a:srcRect/>
          <a:stretch>
            <a:fillRect/>
          </a:stretch>
        </p:blipFill>
        <p:spPr>
          <a:xfrm>
            <a:off x="457200" y="1844675"/>
            <a:ext cx="4038600" cy="3887788"/>
          </a:xfrm>
        </p:spPr>
      </p:pic>
      <p:graphicFrame>
        <p:nvGraphicFramePr>
          <p:cNvPr id="8" name="Segnaposto contenuto 7"/>
          <p:cNvGraphicFramePr>
            <a:graphicFrameLocks noGrp="1"/>
          </p:cNvGraphicFramePr>
          <p:nvPr>
            <p:ph sz="half" idx="2"/>
          </p:nvPr>
        </p:nvGraphicFramePr>
        <p:xfrm>
          <a:off x="4648200" y="1600200"/>
          <a:ext cx="4038600" cy="4491038"/>
        </p:xfrm>
        <a:graphic>
          <a:graphicData uri="http://schemas.openxmlformats.org/drawingml/2006/table">
            <a:tbl>
              <a:tblPr firstRow="1" bandRow="1">
                <a:tableStyleId>{5C22544A-7EE6-4342-B048-85BDC9FD1C3A}</a:tableStyleId>
              </a:tblPr>
              <a:tblGrid>
                <a:gridCol w="1009650"/>
                <a:gridCol w="1009650"/>
                <a:gridCol w="1009650"/>
                <a:gridCol w="1009650"/>
              </a:tblGrid>
              <a:tr h="370840">
                <a:tc gridSpan="4">
                  <a:txBody>
                    <a:bodyPr/>
                    <a:lstStyle/>
                    <a:p>
                      <a:pPr algn="ctr"/>
                      <a:r>
                        <a:rPr lang="it-IT" sz="1200" dirty="0" smtClean="0"/>
                        <a:t>Dg. Compenso  del 14.11.2013 – Nr. registrazione dg.8928 </a:t>
                      </a:r>
                      <a:r>
                        <a:rPr lang="it-IT" sz="1200" dirty="0" err="1" smtClean="0"/>
                        <a:t>Tab</a:t>
                      </a:r>
                      <a:r>
                        <a:rPr lang="it-IT" sz="1200" dirty="0" smtClean="0"/>
                        <a:t> «voci calcolate» - </a:t>
                      </a:r>
                      <a:endParaRPr lang="it-IT" sz="1200" dirty="0"/>
                    </a:p>
                  </a:txBody>
                  <a:tcPr marL="91441" marR="91441"/>
                </a:tc>
                <a:tc hMerge="1">
                  <a:txBody>
                    <a:bodyPr/>
                    <a:lstStyle/>
                    <a:p>
                      <a:pPr algn="ctr"/>
                      <a:endParaRPr lang="it-IT" sz="1200" dirty="0"/>
                    </a:p>
                  </a:txBody>
                  <a:tcPr/>
                </a:tc>
                <a:tc hMerge="1">
                  <a:txBody>
                    <a:bodyPr/>
                    <a:lstStyle/>
                    <a:p>
                      <a:pPr algn="ctr"/>
                      <a:endParaRPr lang="it-IT" sz="1200" dirty="0"/>
                    </a:p>
                  </a:txBody>
                  <a:tcPr/>
                </a:tc>
                <a:tc hMerge="1">
                  <a:txBody>
                    <a:bodyPr/>
                    <a:lstStyle/>
                    <a:p>
                      <a:pPr algn="ctr"/>
                      <a:endParaRPr lang="it-IT" sz="1200" dirty="0"/>
                    </a:p>
                  </a:txBody>
                  <a:tcPr/>
                </a:tc>
              </a:tr>
              <a:tr h="370840">
                <a:tc>
                  <a:txBody>
                    <a:bodyPr/>
                    <a:lstStyle/>
                    <a:p>
                      <a:pPr algn="ctr"/>
                      <a:r>
                        <a:rPr lang="it-IT" sz="1200" dirty="0" smtClean="0"/>
                        <a:t>Voce</a:t>
                      </a:r>
                      <a:endParaRPr lang="it-IT" sz="1200" dirty="0"/>
                    </a:p>
                  </a:txBody>
                  <a:tcPr marL="91441" marR="91441"/>
                </a:tc>
                <a:tc>
                  <a:txBody>
                    <a:bodyPr/>
                    <a:lstStyle/>
                    <a:p>
                      <a:pPr algn="ctr"/>
                      <a:r>
                        <a:rPr lang="it-IT" sz="1200" dirty="0" smtClean="0"/>
                        <a:t>Descrizione</a:t>
                      </a:r>
                      <a:endParaRPr lang="it-IT" sz="1200" dirty="0"/>
                    </a:p>
                  </a:txBody>
                  <a:tcPr marL="91441" marR="91441"/>
                </a:tc>
                <a:tc>
                  <a:txBody>
                    <a:bodyPr/>
                    <a:lstStyle/>
                    <a:p>
                      <a:pPr algn="ctr"/>
                      <a:r>
                        <a:rPr lang="it-IT" sz="1200" dirty="0" smtClean="0"/>
                        <a:t>Importo</a:t>
                      </a:r>
                      <a:endParaRPr lang="it-IT" sz="1200" dirty="0"/>
                    </a:p>
                  </a:txBody>
                  <a:tcPr marL="91441" marR="91441"/>
                </a:tc>
                <a:tc>
                  <a:txBody>
                    <a:bodyPr/>
                    <a:lstStyle/>
                    <a:p>
                      <a:pPr algn="ctr"/>
                      <a:r>
                        <a:rPr lang="it-IT" sz="1200" dirty="0" smtClean="0"/>
                        <a:t>Imponibile</a:t>
                      </a:r>
                      <a:endParaRPr lang="it-IT" sz="1200" dirty="0"/>
                    </a:p>
                  </a:txBody>
                  <a:tcPr marL="91441" marR="91441"/>
                </a:tc>
              </a:tr>
              <a:tr h="370840">
                <a:tc>
                  <a:txBody>
                    <a:bodyPr/>
                    <a:lstStyle/>
                    <a:p>
                      <a:r>
                        <a:rPr lang="it-IT" sz="1200" dirty="0" smtClean="0"/>
                        <a:t>03003</a:t>
                      </a:r>
                      <a:endParaRPr lang="it-IT" sz="1200" dirty="0"/>
                    </a:p>
                  </a:txBody>
                  <a:tcPr marL="91441" marR="91441"/>
                </a:tc>
                <a:tc>
                  <a:txBody>
                    <a:bodyPr/>
                    <a:lstStyle/>
                    <a:p>
                      <a:r>
                        <a:rPr lang="it-IT" sz="1200" dirty="0" smtClean="0"/>
                        <a:t>Netto</a:t>
                      </a:r>
                      <a:endParaRPr lang="it-IT" sz="1200" dirty="0"/>
                    </a:p>
                  </a:txBody>
                  <a:tcPr marL="91441" marR="91441"/>
                </a:tc>
                <a:tc>
                  <a:txBody>
                    <a:bodyPr/>
                    <a:lstStyle/>
                    <a:p>
                      <a:r>
                        <a:rPr lang="it-IT" dirty="0" smtClean="0"/>
                        <a:t>2.175,00</a:t>
                      </a:r>
                      <a:endParaRPr lang="it-IT" dirty="0"/>
                    </a:p>
                  </a:txBody>
                  <a:tcPr marL="91441" marR="91441"/>
                </a:tc>
                <a:tc>
                  <a:txBody>
                    <a:bodyPr/>
                    <a:lstStyle/>
                    <a:p>
                      <a:r>
                        <a:rPr lang="it-IT" dirty="0" smtClean="0"/>
                        <a:t>/////////</a:t>
                      </a:r>
                      <a:endParaRPr lang="it-IT" dirty="0"/>
                    </a:p>
                  </a:txBody>
                  <a:tcPr marL="91441" marR="91441"/>
                </a:tc>
              </a:tr>
              <a:tr h="370840">
                <a:tc>
                  <a:txBody>
                    <a:bodyPr/>
                    <a:lstStyle/>
                    <a:p>
                      <a:r>
                        <a:rPr lang="it-IT" sz="1200" dirty="0" smtClean="0"/>
                        <a:t>09947</a:t>
                      </a:r>
                      <a:endParaRPr lang="it-IT" sz="1200" dirty="0"/>
                    </a:p>
                  </a:txBody>
                  <a:tcPr marL="91441" marR="91441"/>
                </a:tc>
                <a:tc>
                  <a:txBody>
                    <a:bodyPr/>
                    <a:lstStyle/>
                    <a:p>
                      <a:r>
                        <a:rPr lang="it-IT" sz="1200" dirty="0" smtClean="0"/>
                        <a:t>Borse imponibili</a:t>
                      </a:r>
                      <a:r>
                        <a:rPr lang="it-IT" sz="1200" baseline="0" dirty="0" smtClean="0"/>
                        <a:t> </a:t>
                      </a:r>
                      <a:endParaRPr lang="it-IT" sz="1200" dirty="0"/>
                    </a:p>
                  </a:txBody>
                  <a:tcPr marL="91441" marR="914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2.175,00</a:t>
                      </a:r>
                    </a:p>
                    <a:p>
                      <a:endParaRPr lang="it-IT" dirty="0"/>
                    </a:p>
                  </a:txBody>
                  <a:tcPr marL="91441" marR="914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2.175,00</a:t>
                      </a:r>
                    </a:p>
                    <a:p>
                      <a:endParaRPr lang="it-IT" dirty="0"/>
                    </a:p>
                  </a:txBody>
                  <a:tcPr marL="91441" marR="91441"/>
                </a:tc>
              </a:tr>
              <a:tr h="500256">
                <a:tc>
                  <a:txBody>
                    <a:bodyPr/>
                    <a:lstStyle/>
                    <a:p>
                      <a:r>
                        <a:rPr lang="it-IT" sz="1200" dirty="0" smtClean="0"/>
                        <a:t>00961</a:t>
                      </a:r>
                      <a:endParaRPr lang="it-IT" sz="1200" dirty="0"/>
                    </a:p>
                  </a:txBody>
                  <a:tcPr marL="91441" marR="91441"/>
                </a:tc>
                <a:tc>
                  <a:txBody>
                    <a:bodyPr/>
                    <a:lstStyle/>
                    <a:p>
                      <a:r>
                        <a:rPr lang="it-IT" sz="1200" dirty="0" smtClean="0"/>
                        <a:t>IRPEF –</a:t>
                      </a:r>
                      <a:r>
                        <a:rPr lang="it-IT" sz="1200" dirty="0" err="1" smtClean="0"/>
                        <a:t>I^scaglione</a:t>
                      </a:r>
                      <a:endParaRPr lang="it-IT" sz="1200" dirty="0"/>
                    </a:p>
                  </a:txBody>
                  <a:tcPr marL="91441" marR="91441"/>
                </a:tc>
                <a:tc>
                  <a:txBody>
                    <a:bodyPr/>
                    <a:lstStyle/>
                    <a:p>
                      <a:r>
                        <a:rPr lang="it-IT" dirty="0" smtClean="0"/>
                        <a:t>287,50</a:t>
                      </a:r>
                      <a:endParaRPr lang="it-IT" dirty="0"/>
                    </a:p>
                  </a:txBody>
                  <a:tcPr marL="91441" marR="914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1.250,00</a:t>
                      </a:r>
                    </a:p>
                    <a:p>
                      <a:endParaRPr lang="it-IT" dirty="0"/>
                    </a:p>
                  </a:txBody>
                  <a:tcPr marL="91441" marR="91441"/>
                </a:tc>
              </a:tr>
              <a:tr h="370840">
                <a:tc>
                  <a:txBody>
                    <a:bodyPr/>
                    <a:lstStyle/>
                    <a:p>
                      <a:r>
                        <a:rPr lang="it-IT" sz="1200" dirty="0" smtClean="0"/>
                        <a:t>00962</a:t>
                      </a:r>
                      <a:endParaRPr lang="it-IT" sz="1200" dirty="0"/>
                    </a:p>
                  </a:txBody>
                  <a:tcPr marL="91441" marR="91441"/>
                </a:tc>
                <a:tc>
                  <a:txBody>
                    <a:bodyPr/>
                    <a:lstStyle/>
                    <a:p>
                      <a:r>
                        <a:rPr lang="it-IT" sz="1200" dirty="0" smtClean="0"/>
                        <a:t>IRPEF –</a:t>
                      </a:r>
                      <a:r>
                        <a:rPr lang="it-IT" sz="1200" dirty="0" err="1" smtClean="0"/>
                        <a:t>II^scaglione</a:t>
                      </a:r>
                      <a:endParaRPr lang="it-IT" sz="1200" dirty="0"/>
                    </a:p>
                  </a:txBody>
                  <a:tcPr marL="91441" marR="91441"/>
                </a:tc>
                <a:tc>
                  <a:txBody>
                    <a:bodyPr/>
                    <a:lstStyle/>
                    <a:p>
                      <a:r>
                        <a:rPr lang="it-IT" dirty="0" smtClean="0"/>
                        <a:t>249,75</a:t>
                      </a:r>
                      <a:endParaRPr lang="it-IT" dirty="0"/>
                    </a:p>
                  </a:txBody>
                  <a:tcPr marL="91441" marR="9144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925,00</a:t>
                      </a:r>
                    </a:p>
                    <a:p>
                      <a:endParaRPr lang="it-IT" dirty="0"/>
                    </a:p>
                  </a:txBody>
                  <a:tcPr marL="91441" marR="91441"/>
                </a:tc>
              </a:tr>
              <a:tr h="370840">
                <a:tc>
                  <a:txBody>
                    <a:bodyPr/>
                    <a:lstStyle/>
                    <a:p>
                      <a:r>
                        <a:rPr lang="it-IT" sz="1200" dirty="0" smtClean="0"/>
                        <a:t>01372</a:t>
                      </a:r>
                      <a:endParaRPr lang="it-IT" sz="1200" dirty="0"/>
                    </a:p>
                  </a:txBody>
                  <a:tcPr marL="91441" marR="91441"/>
                </a:tc>
                <a:tc>
                  <a:txBody>
                    <a:bodyPr/>
                    <a:lstStyle/>
                    <a:p>
                      <a:r>
                        <a:rPr lang="it-IT" sz="1200" dirty="0" smtClean="0"/>
                        <a:t>Detrazioni art.13</a:t>
                      </a:r>
                      <a:endParaRPr lang="it-IT" sz="1200" dirty="0"/>
                    </a:p>
                  </a:txBody>
                  <a:tcPr marL="91441" marR="91441"/>
                </a:tc>
                <a:tc>
                  <a:txBody>
                    <a:bodyPr/>
                    <a:lstStyle/>
                    <a:p>
                      <a:r>
                        <a:rPr lang="it-IT" dirty="0" smtClean="0"/>
                        <a:t>-100,82</a:t>
                      </a:r>
                      <a:endParaRPr lang="it-IT" dirty="0"/>
                    </a:p>
                  </a:txBody>
                  <a:tcPr marL="91441" marR="91441"/>
                </a:tc>
                <a:tc>
                  <a:txBody>
                    <a:bodyPr/>
                    <a:lstStyle/>
                    <a:p>
                      <a:endParaRPr lang="it-IT"/>
                    </a:p>
                  </a:txBody>
                  <a:tcPr marL="91441" marR="91441"/>
                </a:tc>
              </a:tr>
              <a:tr h="370840">
                <a:tc>
                  <a:txBody>
                    <a:bodyPr/>
                    <a:lstStyle/>
                    <a:p>
                      <a:r>
                        <a:rPr lang="it-IT" sz="1200" dirty="0" smtClean="0"/>
                        <a:t>00873</a:t>
                      </a:r>
                      <a:endParaRPr lang="it-IT" sz="1200" dirty="0"/>
                    </a:p>
                  </a:txBody>
                  <a:tcPr marL="91441" marR="91441"/>
                </a:tc>
                <a:tc>
                  <a:txBody>
                    <a:bodyPr/>
                    <a:lstStyle/>
                    <a:p>
                      <a:r>
                        <a:rPr lang="it-IT" sz="1200" dirty="0" smtClean="0"/>
                        <a:t>Conguaglio fiscale</a:t>
                      </a:r>
                      <a:endParaRPr lang="it-IT" sz="1200" dirty="0"/>
                    </a:p>
                  </a:txBody>
                  <a:tcPr marL="91441" marR="91441"/>
                </a:tc>
                <a:tc>
                  <a:txBody>
                    <a:bodyPr/>
                    <a:lstStyle/>
                    <a:p>
                      <a:r>
                        <a:rPr lang="it-IT" dirty="0" smtClean="0"/>
                        <a:t>-436,43</a:t>
                      </a:r>
                      <a:endParaRPr lang="it-IT" dirty="0"/>
                    </a:p>
                  </a:txBody>
                  <a:tcPr marL="91441" marR="91441"/>
                </a:tc>
                <a:tc>
                  <a:txBody>
                    <a:bodyPr/>
                    <a:lstStyle/>
                    <a:p>
                      <a:r>
                        <a:rPr lang="it-IT" dirty="0" smtClean="0"/>
                        <a:t>-436,43</a:t>
                      </a:r>
                      <a:endParaRPr lang="it-IT" dirty="0"/>
                    </a:p>
                  </a:txBody>
                  <a:tcPr marL="91441" marR="91441"/>
                </a:tc>
              </a:tr>
              <a:tr h="370840">
                <a:tc>
                  <a:txBody>
                    <a:bodyPr/>
                    <a:lstStyle/>
                    <a:p>
                      <a:r>
                        <a:rPr lang="it-IT" sz="1200" dirty="0" smtClean="0"/>
                        <a:t>02970</a:t>
                      </a:r>
                      <a:endParaRPr lang="it-IT" sz="1200" dirty="0"/>
                    </a:p>
                  </a:txBody>
                  <a:tcPr marL="91441" marR="91441"/>
                </a:tc>
                <a:tc>
                  <a:txBody>
                    <a:bodyPr/>
                    <a:lstStyle/>
                    <a:p>
                      <a:r>
                        <a:rPr lang="it-IT" sz="1200" dirty="0" smtClean="0"/>
                        <a:t>Ritenuta IRAP</a:t>
                      </a:r>
                      <a:endParaRPr lang="it-IT" sz="1200" dirty="0"/>
                    </a:p>
                  </a:txBody>
                  <a:tcPr marL="91441" marR="91441"/>
                </a:tc>
                <a:tc>
                  <a:txBody>
                    <a:bodyPr/>
                    <a:lstStyle/>
                    <a:p>
                      <a:r>
                        <a:rPr lang="it-IT" dirty="0" smtClean="0"/>
                        <a:t>184,88</a:t>
                      </a:r>
                      <a:endParaRPr lang="it-IT" dirty="0"/>
                    </a:p>
                  </a:txBody>
                  <a:tcPr marL="91441" marR="91441"/>
                </a:tc>
                <a:tc>
                  <a:txBody>
                    <a:bodyPr/>
                    <a:lstStyle/>
                    <a:p>
                      <a:r>
                        <a:rPr lang="it-IT" dirty="0" smtClean="0"/>
                        <a:t>2.175,00</a:t>
                      </a:r>
                      <a:endParaRPr lang="it-IT" dirty="0"/>
                    </a:p>
                  </a:txBody>
                  <a:tcPr marL="91441" marR="91441"/>
                </a:tc>
              </a:tr>
            </a:tbl>
          </a:graphicData>
        </a:graphic>
      </p:graphicFrame>
      <p:sp>
        <p:nvSpPr>
          <p:cNvPr id="57396" name="CasellaDiTesto 6"/>
          <p:cNvSpPr txBox="1">
            <a:spLocks noChangeArrowheads="1"/>
          </p:cNvSpPr>
          <p:nvPr/>
        </p:nvSpPr>
        <p:spPr bwMode="auto">
          <a:xfrm rot="2426304">
            <a:off x="2268538" y="3573463"/>
            <a:ext cx="1847850" cy="646112"/>
          </a:xfrm>
          <a:prstGeom prst="rect">
            <a:avLst/>
          </a:prstGeom>
          <a:noFill/>
          <a:ln w="9525">
            <a:noFill/>
            <a:miter lim="800000"/>
            <a:headEnd/>
            <a:tailEnd/>
          </a:ln>
        </p:spPr>
        <p:txBody>
          <a:bodyPr wrap="none">
            <a:spAutoFit/>
          </a:bodyPr>
          <a:lstStyle/>
          <a:p>
            <a:r>
              <a:rPr lang="it-IT">
                <a:solidFill>
                  <a:srgbClr val="FF0000"/>
                </a:solidFill>
                <a:latin typeface="Calibri" pitchFamily="34" charset="0"/>
              </a:rPr>
              <a:t>Scheda dati fiscali</a:t>
            </a:r>
          </a:p>
          <a:p>
            <a:r>
              <a:rPr lang="it-IT">
                <a:solidFill>
                  <a:srgbClr val="FF0000"/>
                </a:solidFill>
                <a:latin typeface="Calibri" pitchFamily="34" charset="0"/>
              </a:rPr>
              <a:t>E previdenziali</a:t>
            </a:r>
          </a:p>
        </p:txBody>
      </p:sp>
      <p:sp>
        <p:nvSpPr>
          <p:cNvPr id="2" name="Segnaposto numero diapositiva 1"/>
          <p:cNvSpPr>
            <a:spLocks noGrp="1"/>
          </p:cNvSpPr>
          <p:nvPr>
            <p:ph type="sldNum" sz="quarter" idx="12"/>
          </p:nvPr>
        </p:nvSpPr>
        <p:spPr/>
        <p:txBody>
          <a:bodyPr/>
          <a:lstStyle/>
          <a:p>
            <a:pPr>
              <a:defRPr/>
            </a:pPr>
            <a:fld id="{D7AE0E87-EE8F-41EE-9DE5-3CFC2E606BE0}" type="slidenum">
              <a:rPr lang="it-IT"/>
              <a:pPr>
                <a:defRPr/>
              </a:pPr>
              <a:t>42</a:t>
            </a:fld>
            <a:endParaRPr lang="it-IT"/>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Immagine 1" descr="CUD_020091_2014_03_000000.PDF - Adobe Reader"/>
          <p:cNvPicPr>
            <a:picLocks noChangeAspect="1"/>
          </p:cNvPicPr>
          <p:nvPr/>
        </p:nvPicPr>
        <p:blipFill>
          <a:blip r:embed="rId2"/>
          <a:srcRect/>
          <a:stretch>
            <a:fillRect/>
          </a:stretch>
        </p:blipFill>
        <p:spPr bwMode="auto">
          <a:xfrm>
            <a:off x="0" y="935038"/>
            <a:ext cx="9144000" cy="4987925"/>
          </a:xfrm>
          <a:prstGeom prst="rect">
            <a:avLst/>
          </a:prstGeom>
          <a:noFill/>
          <a:ln w="9525">
            <a:noFill/>
            <a:miter lim="800000"/>
            <a:headEnd/>
            <a:tailEnd/>
          </a:ln>
        </p:spPr>
      </p:pic>
      <p:sp>
        <p:nvSpPr>
          <p:cNvPr id="58370" name="CasellaDiTesto 2"/>
          <p:cNvSpPr txBox="1">
            <a:spLocks noChangeArrowheads="1"/>
          </p:cNvSpPr>
          <p:nvPr/>
        </p:nvSpPr>
        <p:spPr bwMode="auto">
          <a:xfrm rot="-333393">
            <a:off x="5930900" y="4768850"/>
            <a:ext cx="2900363" cy="923925"/>
          </a:xfrm>
          <a:prstGeom prst="rect">
            <a:avLst/>
          </a:prstGeom>
          <a:noFill/>
          <a:ln w="9525">
            <a:noFill/>
            <a:miter lim="800000"/>
            <a:headEnd/>
            <a:tailEnd/>
          </a:ln>
        </p:spPr>
        <p:txBody>
          <a:bodyPr>
            <a:spAutoFit/>
          </a:bodyPr>
          <a:lstStyle/>
          <a:p>
            <a:r>
              <a:rPr lang="it-IT" b="1">
                <a:solidFill>
                  <a:srgbClr val="C00000"/>
                </a:solidFill>
                <a:latin typeface="Calibri" pitchFamily="34" charset="0"/>
              </a:rPr>
              <a:t>Ricalcolo preciso dell’RPEF a conguaglio certificata sul CUD</a:t>
            </a:r>
          </a:p>
        </p:txBody>
      </p:sp>
      <p:sp>
        <p:nvSpPr>
          <p:cNvPr id="4" name="Segnaposto numero diapositiva 3"/>
          <p:cNvSpPr>
            <a:spLocks noGrp="1"/>
          </p:cNvSpPr>
          <p:nvPr>
            <p:ph type="sldNum" sz="quarter" idx="12"/>
          </p:nvPr>
        </p:nvSpPr>
        <p:spPr/>
        <p:txBody>
          <a:bodyPr/>
          <a:lstStyle/>
          <a:p>
            <a:pPr>
              <a:defRPr/>
            </a:pPr>
            <a:fld id="{D8147981-8E71-48C6-9AC3-B81EC1D388D8}" type="slidenum">
              <a:rPr lang="it-IT"/>
              <a:pPr>
                <a:defRPr/>
              </a:pPr>
              <a:t>43</a:t>
            </a:fld>
            <a:endParaRPr lang="it-IT"/>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Immagine 1" descr="CUD_020091_2014_03_000000.PDF - Adobe Reader"/>
          <p:cNvPicPr>
            <a:picLocks noChangeAspect="1"/>
          </p:cNvPicPr>
          <p:nvPr/>
        </p:nvPicPr>
        <p:blipFill>
          <a:blip r:embed="rId2"/>
          <a:srcRect/>
          <a:stretch>
            <a:fillRect/>
          </a:stretch>
        </p:blipFill>
        <p:spPr bwMode="auto">
          <a:xfrm>
            <a:off x="0" y="935038"/>
            <a:ext cx="9144000" cy="4987925"/>
          </a:xfrm>
          <a:prstGeom prst="rect">
            <a:avLst/>
          </a:prstGeom>
          <a:noFill/>
          <a:ln w="9525">
            <a:noFill/>
            <a:miter lim="800000"/>
            <a:headEnd/>
            <a:tailEnd/>
          </a:ln>
        </p:spPr>
      </p:pic>
      <p:sp>
        <p:nvSpPr>
          <p:cNvPr id="59394" name="CasellaDiTesto 2"/>
          <p:cNvSpPr txBox="1">
            <a:spLocks noChangeArrowheads="1"/>
          </p:cNvSpPr>
          <p:nvPr/>
        </p:nvSpPr>
        <p:spPr bwMode="auto">
          <a:xfrm rot="562033">
            <a:off x="2982913" y="3194050"/>
            <a:ext cx="5581650" cy="1477963"/>
          </a:xfrm>
          <a:prstGeom prst="rect">
            <a:avLst/>
          </a:prstGeom>
          <a:noFill/>
          <a:ln w="9525">
            <a:noFill/>
            <a:miter lim="800000"/>
            <a:headEnd/>
            <a:tailEnd/>
          </a:ln>
        </p:spPr>
        <p:txBody>
          <a:bodyPr>
            <a:spAutoFit/>
          </a:bodyPr>
          <a:lstStyle/>
          <a:p>
            <a:r>
              <a:rPr lang="it-IT" b="1">
                <a:solidFill>
                  <a:srgbClr val="C00000"/>
                </a:solidFill>
                <a:latin typeface="Calibri" pitchFamily="34" charset="0"/>
              </a:rPr>
              <a:t>Le annotazioni. Ricordiamo che il CUD va emesso, e fino </a:t>
            </a:r>
          </a:p>
          <a:p>
            <a:r>
              <a:rPr lang="it-IT" b="1">
                <a:solidFill>
                  <a:srgbClr val="C00000"/>
                </a:solidFill>
                <a:latin typeface="Calibri" pitchFamily="34" charset="0"/>
              </a:rPr>
              <a:t>al 2012 non era così, anche per compensi esenti su cui magari si poteva pensare di fare generici di uscita. Quando c’è un compenso, pur esente, si deve sempre passare dal ciclo compensi.</a:t>
            </a:r>
          </a:p>
        </p:txBody>
      </p:sp>
      <p:sp>
        <p:nvSpPr>
          <p:cNvPr id="4" name="Segnaposto numero diapositiva 3"/>
          <p:cNvSpPr>
            <a:spLocks noGrp="1"/>
          </p:cNvSpPr>
          <p:nvPr>
            <p:ph type="sldNum" sz="quarter" idx="12"/>
          </p:nvPr>
        </p:nvSpPr>
        <p:spPr/>
        <p:txBody>
          <a:bodyPr/>
          <a:lstStyle/>
          <a:p>
            <a:pPr>
              <a:defRPr/>
            </a:pPr>
            <a:fld id="{DF2694AB-2212-4623-985B-36A783AE054B}" type="slidenum">
              <a:rPr lang="it-IT"/>
              <a:pPr>
                <a:defRPr/>
              </a:pPr>
              <a:t>44</a:t>
            </a:fld>
            <a:endParaRPr lang="it-IT"/>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346075"/>
          </a:xfrm>
        </p:spPr>
        <p:txBody>
          <a:bodyPr rtlCol="0">
            <a:normAutofit fontScale="90000"/>
          </a:bodyPr>
          <a:lstStyle/>
          <a:p>
            <a:pPr fontAlgn="auto">
              <a:spcAft>
                <a:spcPts val="0"/>
              </a:spcAft>
              <a:defRPr/>
            </a:pPr>
            <a:r>
              <a:rPr lang="it-IT" sz="2000" dirty="0" smtClean="0"/>
              <a:t>Una incursione in un terreno </a:t>
            </a:r>
            <a:r>
              <a:rPr lang="it-IT" sz="2000" dirty="0" err="1" smtClean="0"/>
              <a:t>ragioneristico</a:t>
            </a:r>
            <a:r>
              <a:rPr lang="it-IT" sz="2000" dirty="0" smtClean="0"/>
              <a:t>….ticket 263519 del 31/12/2013</a:t>
            </a:r>
            <a:endParaRPr lang="it-IT" sz="2000" dirty="0"/>
          </a:p>
        </p:txBody>
      </p:sp>
      <p:sp>
        <p:nvSpPr>
          <p:cNvPr id="60418" name="Segnaposto contenuto 2"/>
          <p:cNvSpPr>
            <a:spLocks noGrp="1"/>
          </p:cNvSpPr>
          <p:nvPr>
            <p:ph idx="1"/>
          </p:nvPr>
        </p:nvSpPr>
        <p:spPr>
          <a:xfrm>
            <a:off x="250825" y="620713"/>
            <a:ext cx="8642350" cy="6121400"/>
          </a:xfrm>
        </p:spPr>
        <p:txBody>
          <a:bodyPr/>
          <a:lstStyle/>
          <a:p>
            <a:pPr algn="just"/>
            <a:r>
              <a:rPr lang="it-IT" sz="1600" smtClean="0"/>
              <a:t>La premessa è che normalmente, </a:t>
            </a:r>
            <a:r>
              <a:rPr lang="it-IT" sz="1600" b="1" u="sng" smtClean="0"/>
              <a:t>le missioni, i compensi e gli incarichi </a:t>
            </a:r>
            <a:r>
              <a:rPr lang="it-IT" sz="1600" smtClean="0"/>
              <a:t>(nb. questo NON vale per gli altri DG) </a:t>
            </a:r>
            <a:r>
              <a:rPr lang="it-IT" sz="1600" b="1" u="sng" smtClean="0"/>
              <a:t>devono essere liquidati nell’esercizio di competenza</a:t>
            </a:r>
            <a:r>
              <a:rPr lang="it-IT" sz="1600" smtClean="0"/>
              <a:t>. Se per qualche motivo questo non accade, ed il compenso/missione/incarico viene creato nel successivo esercizio con date di competenza riferite a quello precedente,il sistema crea le estensioni nell'esercizio precedente al 2014, ovvero il 2013. Se si contabilizza nel 2014 un compenso/missione/incarico con competenza 2013, il sistema considererà il costo come un costo 2013 anzichè 2014. Il documento gestionale sarà del 2014, ma contabilmente sarà del 2013 per questo motivo </a:t>
            </a:r>
            <a:r>
              <a:rPr lang="it-IT" sz="1600" b="1" u="sng" smtClean="0"/>
              <a:t>quando si effettuano le contabilizzazioni bisognerà inserire come contesti COGE/COAN il 2013</a:t>
            </a:r>
            <a:r>
              <a:rPr lang="it-IT" sz="1600" smtClean="0"/>
              <a:t>: - il costo verrà rilevato correttamente per competenza sul 2013 (coan normale e coge prima sono sul 2013); - il budget verrà scalato nel 2013; </a:t>
            </a:r>
            <a:r>
              <a:rPr lang="it-IT" sz="1600" b="1" u="sng" smtClean="0"/>
              <a:t>Dato che le registrazioni contabili in questo modo vengono fatte direttamente sul 2013 (con conseguente erosione del budget 2013), non è necessario creare una scrittura anticipata nel 2013 da riportare all'esercizio 2014</a:t>
            </a:r>
            <a:r>
              <a:rPr lang="it-IT" sz="1600" smtClean="0"/>
              <a:t>. Per i Contratti al personale creati nel 2013, con rate che si liquidano nell'esercizio successivo: 1) se la rata è di competenza del 2013 e viene liquidata nel 2014, non effettuerai il riporto delle scritture anticipate poichè la scrittura normale del compenso verrà effettuata nel contesto 2013 sterilizzando la scrittura anticipata del 2013. 2) (Voci non competenziate) se la rata è di competenza del 2014 dovrai aver effettuato il riporto della scrittura anticipata che verrà sterilizzata dalla normale del compenso nello stesso contesto 2014. 3)(Voci competenziate) se la rata è di competenza del 2014 avendo creato le estensioni future, una volta riaperto l'esercizio 2014, potrai contabilizzare le rate del 2014 che attribuiranno il costo presunto nello stesso esercizio scalando budget dalla coordinata analitica del 2014. E' possibile registrare DG di missione direttamente nel 2014 riferite al 2013, valgono le stesse considerazioni dei compensi: il costo viene imputato nel contesto 2013. </a:t>
            </a:r>
            <a:r>
              <a:rPr lang="it-IT" sz="1600" b="1" u="sng" smtClean="0"/>
              <a:t>Se viene effettuato il riporto degli scostamenti relativi alle grandezze vincolate (progetti) non sarà più possibile inserire compensi/missioni ed incarichi nel 2014 con date di competenza 2013. Il costo non potrà più essere scaricato nell'esercizio di competenza 2013.</a:t>
            </a:r>
          </a:p>
        </p:txBody>
      </p:sp>
      <p:sp>
        <p:nvSpPr>
          <p:cNvPr id="4" name="Segnaposto numero diapositiva 3"/>
          <p:cNvSpPr>
            <a:spLocks noGrp="1"/>
          </p:cNvSpPr>
          <p:nvPr>
            <p:ph type="sldNum" sz="quarter" idx="12"/>
          </p:nvPr>
        </p:nvSpPr>
        <p:spPr/>
        <p:txBody>
          <a:bodyPr/>
          <a:lstStyle/>
          <a:p>
            <a:pPr>
              <a:defRPr/>
            </a:pPr>
            <a:fld id="{7741961F-B2A5-49D3-8685-BC7B5FE1F721}" type="slidenum">
              <a:rPr lang="it-IT"/>
              <a:pPr>
                <a:defRPr/>
              </a:pPr>
              <a:t>45</a:t>
            </a:fld>
            <a:endParaRPr lang="it-IT"/>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olo 1"/>
          <p:cNvSpPr>
            <a:spLocks noGrp="1"/>
          </p:cNvSpPr>
          <p:nvPr>
            <p:ph type="title"/>
          </p:nvPr>
        </p:nvSpPr>
        <p:spPr/>
        <p:txBody>
          <a:bodyPr/>
          <a:lstStyle/>
          <a:p>
            <a:r>
              <a:rPr lang="it-IT" sz="2400" smtClean="0"/>
              <a:t>Con questa raccomandazione – ticket 265197 del 14.01.2014</a:t>
            </a:r>
          </a:p>
        </p:txBody>
      </p:sp>
      <p:sp>
        <p:nvSpPr>
          <p:cNvPr id="3" name="Segnaposto contenuto 2"/>
          <p:cNvSpPr>
            <a:spLocks noGrp="1"/>
          </p:cNvSpPr>
          <p:nvPr>
            <p:ph idx="1"/>
          </p:nvPr>
        </p:nvSpPr>
        <p:spPr/>
        <p:txBody>
          <a:bodyPr rtlCol="0">
            <a:normAutofit fontScale="55000" lnSpcReduction="20000"/>
          </a:bodyPr>
          <a:lstStyle/>
          <a:p>
            <a:pPr algn="just" fontAlgn="auto">
              <a:spcAft>
                <a:spcPts val="0"/>
              </a:spcAft>
              <a:buFont typeface="Wingdings" pitchFamily="2" charset="2"/>
              <a:buChar char="q"/>
              <a:defRPr/>
            </a:pPr>
            <a:r>
              <a:rPr lang="it-IT" dirty="0" smtClean="0"/>
              <a:t>«con </a:t>
            </a:r>
            <a:r>
              <a:rPr lang="it-IT" dirty="0"/>
              <a:t>l'avvicinarsi delle chiusure dell'anno 2013, vi ricordiamo che tutti i compensi, missioni e/o incarichi, inseriti ma non pagati nel 2013, devono assolutamente essere cancellati e reinseriti nell'anno in cui realmente verranno </a:t>
            </a:r>
            <a:r>
              <a:rPr lang="it-IT" dirty="0" err="1"/>
              <a:t>pagati.Come</a:t>
            </a:r>
            <a:r>
              <a:rPr lang="it-IT" dirty="0"/>
              <a:t> si è sempre sottolineato, perché il sistema calcoli correttamente sia gli importi di contributi e ritenute aggiornando i rispettivi montanti, che soprattutto il conguaglio stesso, è necessario che compensi, incarichi e missioni siano inseriti nell'anno in cui entreranno realmente nei redditi del percipiente (anno di pagamento), indipendentemente dall'anno di competenza delle somme </a:t>
            </a:r>
            <a:r>
              <a:rPr lang="it-IT" dirty="0" err="1"/>
              <a:t>stesse.Per</a:t>
            </a:r>
            <a:r>
              <a:rPr lang="it-IT" dirty="0"/>
              <a:t> evitare errori è stato inserito un blocco che impedisce di creare gli ordinativi di pagamento per compensi, missioni ed incarichi in un anno diverso da quello di creazione del documento stesso</a:t>
            </a:r>
            <a:r>
              <a:rPr lang="it-IT" dirty="0" smtClean="0"/>
              <a:t>.»</a:t>
            </a:r>
          </a:p>
          <a:p>
            <a:pPr algn="just" fontAlgn="auto">
              <a:spcAft>
                <a:spcPts val="0"/>
              </a:spcAft>
              <a:buFont typeface="Wingdings" pitchFamily="2" charset="2"/>
              <a:buChar char="q"/>
              <a:defRPr/>
            </a:pPr>
            <a:endParaRPr lang="it-IT" dirty="0"/>
          </a:p>
          <a:p>
            <a:pPr algn="just" fontAlgn="auto">
              <a:spcAft>
                <a:spcPts val="0"/>
              </a:spcAft>
              <a:buFont typeface="Wingdings" pitchFamily="2" charset="2"/>
              <a:buChar char="q"/>
              <a:defRPr/>
            </a:pPr>
            <a:r>
              <a:rPr lang="it-IT" b="1" dirty="0" smtClean="0">
                <a:solidFill>
                  <a:srgbClr val="7030A0"/>
                </a:solidFill>
                <a:effectLst>
                  <a:outerShdw blurRad="38100" dist="38100" dir="2700000" algn="tl">
                    <a:srgbClr val="000000">
                      <a:alpha val="43137"/>
                    </a:srgbClr>
                  </a:outerShdw>
                </a:effectLst>
              </a:rPr>
              <a:t>Cioè è espressione del fatto che i compensi e gli altri emolumenti assimilabili sono regolati dal principio di cassa (art. 51 TUIR)  e quindi è necessario che il documento «chiave» che scatena gli adempimenti fiscali e contributivi – cioè il dg compenso – lo faccia nell’esercizio di pagamento indipendentemente dalla competenza economica che sarà regolata e </a:t>
            </a:r>
            <a:r>
              <a:rPr lang="it-IT" b="1" dirty="0" err="1" smtClean="0">
                <a:solidFill>
                  <a:srgbClr val="7030A0"/>
                </a:solidFill>
                <a:effectLst>
                  <a:outerShdw blurRad="38100" dist="38100" dir="2700000" algn="tl">
                    <a:srgbClr val="000000">
                      <a:alpha val="43137"/>
                    </a:srgbClr>
                  </a:outerShdw>
                </a:effectLst>
              </a:rPr>
              <a:t>modualta</a:t>
            </a:r>
            <a:r>
              <a:rPr lang="it-IT" b="1" dirty="0" smtClean="0">
                <a:solidFill>
                  <a:srgbClr val="7030A0"/>
                </a:solidFill>
                <a:effectLst>
                  <a:outerShdw blurRad="38100" dist="38100" dir="2700000" algn="tl">
                    <a:srgbClr val="000000">
                      <a:alpha val="43137"/>
                    </a:srgbClr>
                  </a:outerShdw>
                </a:effectLst>
              </a:rPr>
              <a:t> invece come da slide precedente.</a:t>
            </a:r>
            <a:endParaRPr lang="it-IT" b="1" dirty="0">
              <a:solidFill>
                <a:srgbClr val="7030A0"/>
              </a:solidFill>
              <a:effectLst>
                <a:outerShdw blurRad="38100" dist="38100" dir="2700000" algn="tl">
                  <a:srgbClr val="000000">
                    <a:alpha val="43137"/>
                  </a:srgbClr>
                </a:outerShdw>
              </a:effectLst>
            </a:endParaRPr>
          </a:p>
        </p:txBody>
      </p:sp>
      <p:sp>
        <p:nvSpPr>
          <p:cNvPr id="4" name="Segnaposto numero diapositiva 3"/>
          <p:cNvSpPr>
            <a:spLocks noGrp="1"/>
          </p:cNvSpPr>
          <p:nvPr>
            <p:ph type="sldNum" sz="quarter" idx="12"/>
          </p:nvPr>
        </p:nvSpPr>
        <p:spPr/>
        <p:txBody>
          <a:bodyPr/>
          <a:lstStyle/>
          <a:p>
            <a:pPr>
              <a:defRPr/>
            </a:pPr>
            <a:fld id="{A5EE32FB-78D2-48A3-864E-62634814C00A}" type="slidenum">
              <a:rPr lang="it-IT"/>
              <a:pPr>
                <a:defRPr/>
              </a:pPr>
              <a:t>46</a:t>
            </a:fld>
            <a:endParaRPr lang="it-IT"/>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fontAlgn="auto">
              <a:spcAft>
                <a:spcPts val="0"/>
              </a:spcAft>
              <a:defRPr/>
            </a:pPr>
            <a:r>
              <a:rPr lang="it-IT" sz="2400" dirty="0" smtClean="0"/>
              <a:t>Non si possono creare estensioni COGE/COAN 2013 e pagare compensi nel 2014 </a:t>
            </a:r>
            <a:r>
              <a:rPr lang="it-IT" sz="2400" b="1" u="sng" dirty="0" smtClean="0"/>
              <a:t>se siamo in attività commerciale </a:t>
            </a:r>
            <a:r>
              <a:rPr lang="it-IT" sz="2400" dirty="0" smtClean="0"/>
              <a:t>– ticket 272401 dell’11.02.2014 </a:t>
            </a:r>
            <a:endParaRPr lang="it-IT" sz="2400" dirty="0"/>
          </a:p>
        </p:txBody>
      </p:sp>
      <p:sp>
        <p:nvSpPr>
          <p:cNvPr id="3" name="Segnaposto contenuto 2"/>
          <p:cNvSpPr>
            <a:spLocks noGrp="1"/>
          </p:cNvSpPr>
          <p:nvPr>
            <p:ph idx="1"/>
          </p:nvPr>
        </p:nvSpPr>
        <p:spPr/>
        <p:txBody>
          <a:bodyPr rtlCol="0">
            <a:normAutofit fontScale="92500" lnSpcReduction="20000"/>
          </a:bodyPr>
          <a:lstStyle/>
          <a:p>
            <a:pPr algn="just" fontAlgn="auto">
              <a:spcAft>
                <a:spcPts val="0"/>
              </a:spcAft>
              <a:buFont typeface="Arial" pitchFamily="34" charset="0"/>
              <a:buChar char="•"/>
              <a:defRPr/>
            </a:pPr>
            <a:r>
              <a:rPr lang="it-IT" sz="2000" b="1" i="1" dirty="0" smtClean="0">
                <a:solidFill>
                  <a:srgbClr val="C00000"/>
                </a:solidFill>
              </a:rPr>
              <a:t>DOMANDA</a:t>
            </a:r>
            <a:r>
              <a:rPr lang="it-IT" sz="2000" i="1" dirty="0" smtClean="0"/>
              <a:t>: CONTESTO: DIPARTIMENTO XXYY DG CTR. 7061 ID.101917 CREATO NEL 2013 ANDIAMO AD ASSOCIARE IL COMPENSO NEL 2014 COL "CREA ED ASSOCIA" . VENGONO CREATE LE ESTENSIONI NEL 2014 CREATO DG COMPENSO 935 USCIAMO IN "CONTABILITA' GENERALE" --&gt; SELEZIONA DG PER CONTABILIZZAZIONESELEZIONO CONTESTO 2013 E RICERCO LA TIPOLOGIA "COMPENSO"A QUESTO PUNTO NON ME LO TROVA.PERCHE?</a:t>
            </a:r>
          </a:p>
          <a:p>
            <a:pPr algn="just" fontAlgn="auto">
              <a:spcAft>
                <a:spcPts val="0"/>
              </a:spcAft>
              <a:buFont typeface="Arial" pitchFamily="34" charset="0"/>
              <a:buChar char="•"/>
              <a:defRPr/>
            </a:pPr>
            <a:endParaRPr lang="it-IT" sz="2000" i="1" dirty="0"/>
          </a:p>
          <a:p>
            <a:pPr algn="just" fontAlgn="auto">
              <a:spcAft>
                <a:spcPts val="0"/>
              </a:spcAft>
              <a:buFont typeface="Arial" pitchFamily="34" charset="0"/>
              <a:buChar char="•"/>
              <a:defRPr/>
            </a:pPr>
            <a:r>
              <a:rPr lang="it-IT" sz="2000" b="1" i="1" dirty="0" err="1" smtClean="0">
                <a:solidFill>
                  <a:srgbClr val="C00000"/>
                </a:solidFill>
              </a:rPr>
              <a:t>RISPOSTA</a:t>
            </a:r>
            <a:r>
              <a:rPr lang="it-IT" sz="2000" i="1" dirty="0" err="1"/>
              <a:t>:In</a:t>
            </a:r>
            <a:r>
              <a:rPr lang="it-IT" sz="2000" i="1" dirty="0"/>
              <a:t> questo caso il compenso interessato è un compenso a professionista in attività commerciale, e pertanto rilevante ai fini delle scritture IVA. Tali compensi costituiscono un eccezione alla regola generale, in quanto, </a:t>
            </a:r>
            <a:r>
              <a:rPr lang="it-IT" sz="2000" i="1" dirty="0" err="1"/>
              <a:t>poichè</a:t>
            </a:r>
            <a:r>
              <a:rPr lang="it-IT" sz="2000" i="1" dirty="0"/>
              <a:t> necessariamente la relativa scrittura IVA deve essere effettuata sull'esercizio 2014, non può essere infatti 'retrodatata' nel 2013, anche le estensioni COGE/COAN devono essere inserite nel 2014, dovendo essere allineate con la relativa scrittura IVA. Per questo, per tale tipologia di compensi, a differenza di tutti gli altri, non avviene il meccanismo di 'retrodatazione' delle estensioni COGE/COAN sull'esercizio precedente, e pertanto deve necessariamente essere contabilizzato sull'esercizio 2014.</a:t>
            </a:r>
          </a:p>
        </p:txBody>
      </p:sp>
      <p:sp>
        <p:nvSpPr>
          <p:cNvPr id="4" name="Segnaposto numero diapositiva 3"/>
          <p:cNvSpPr>
            <a:spLocks noGrp="1"/>
          </p:cNvSpPr>
          <p:nvPr>
            <p:ph type="sldNum" sz="quarter" idx="12"/>
          </p:nvPr>
        </p:nvSpPr>
        <p:spPr/>
        <p:txBody>
          <a:bodyPr/>
          <a:lstStyle/>
          <a:p>
            <a:pPr>
              <a:defRPr/>
            </a:pPr>
            <a:fld id="{A1ADC070-ECB3-4A96-84E0-4DE338064F3A}" type="slidenum">
              <a:rPr lang="it-IT"/>
              <a:pPr>
                <a:defRPr/>
              </a:pPr>
              <a:t>47</a:t>
            </a:fld>
            <a:endParaRPr lang="it-IT"/>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fontAlgn="auto">
              <a:spcAft>
                <a:spcPts val="0"/>
              </a:spcAft>
              <a:defRPr/>
            </a:pPr>
            <a:r>
              <a:rPr lang="it-IT" sz="2400" b="1" dirty="0" smtClean="0"/>
              <a:t>Rivalsa INPS diversa per i minimi e per i professionisti non minimi (messaggio </a:t>
            </a:r>
            <a:r>
              <a:rPr lang="it-IT" sz="2400" b="1" dirty="0" err="1" smtClean="0"/>
              <a:t>utenti.contab</a:t>
            </a:r>
            <a:r>
              <a:rPr lang="it-IT" sz="2400" b="1" dirty="0" smtClean="0"/>
              <a:t> del 10/03/2014) – gestione in UGOV</a:t>
            </a:r>
            <a:endParaRPr lang="it-IT" sz="2400" b="1" dirty="0"/>
          </a:p>
        </p:txBody>
      </p:sp>
      <p:sp>
        <p:nvSpPr>
          <p:cNvPr id="3" name="Segnaposto contenuto 2"/>
          <p:cNvSpPr>
            <a:spLocks noGrp="1"/>
          </p:cNvSpPr>
          <p:nvPr>
            <p:ph idx="1"/>
          </p:nvPr>
        </p:nvSpPr>
        <p:spPr/>
        <p:txBody>
          <a:bodyPr rtlCol="0">
            <a:normAutofit fontScale="47500" lnSpcReduction="20000"/>
          </a:bodyPr>
          <a:lstStyle/>
          <a:p>
            <a:pPr fontAlgn="auto">
              <a:spcAft>
                <a:spcPts val="0"/>
              </a:spcAft>
              <a:buFont typeface="Arial" pitchFamily="34" charset="0"/>
              <a:buChar char="•"/>
              <a:defRPr/>
            </a:pPr>
            <a:r>
              <a:rPr lang="it-IT" dirty="0" smtClean="0"/>
              <a:t>«Care </a:t>
            </a:r>
            <a:r>
              <a:rPr lang="it-IT" dirty="0"/>
              <a:t>colleghe, cari colleghi</a:t>
            </a:r>
            <a:r>
              <a:rPr lang="it-IT" dirty="0" smtClean="0"/>
              <a:t>,</a:t>
            </a:r>
          </a:p>
          <a:p>
            <a:pPr fontAlgn="auto">
              <a:spcAft>
                <a:spcPts val="0"/>
              </a:spcAft>
              <a:buFont typeface="Arial" pitchFamily="34" charset="0"/>
              <a:buChar char="•"/>
              <a:defRPr/>
            </a:pPr>
            <a:endParaRPr lang="it-IT" dirty="0"/>
          </a:p>
          <a:p>
            <a:pPr marL="0" indent="0" algn="just" fontAlgn="auto">
              <a:spcAft>
                <a:spcPts val="0"/>
              </a:spcAft>
              <a:buFont typeface="Arial" pitchFamily="34" charset="0"/>
              <a:buNone/>
              <a:defRPr/>
            </a:pPr>
            <a:r>
              <a:rPr lang="it-IT" dirty="0"/>
              <a:t>il </a:t>
            </a:r>
            <a:r>
              <a:rPr lang="it-IT" dirty="0" err="1"/>
              <a:t>Cineca</a:t>
            </a:r>
            <a:r>
              <a:rPr lang="it-IT" dirty="0"/>
              <a:t> ha mutato atteggiamento sull’uso dell’eventuale voce nella </a:t>
            </a:r>
            <a:r>
              <a:rPr lang="it-IT" dirty="0" err="1"/>
              <a:t>Tab</a:t>
            </a:r>
            <a:r>
              <a:rPr lang="it-IT" dirty="0"/>
              <a:t> Trattamento Economico relativa ai professionisti contribuenti minimi che hanno la </a:t>
            </a:r>
            <a:r>
              <a:rPr lang="it-IT" b="1" u="sng" dirty="0"/>
              <a:t>rivalsa </a:t>
            </a:r>
            <a:r>
              <a:rPr lang="it-IT" dirty="0"/>
              <a:t>Inps cioè quei contribuenti minimi non dotati di cassa e/o non iscritti all’albo che addebitano il 4% a titolo di rivalsa INPS. </a:t>
            </a:r>
          </a:p>
          <a:p>
            <a:pPr marL="0" indent="0" algn="just" fontAlgn="auto">
              <a:spcAft>
                <a:spcPts val="0"/>
              </a:spcAft>
              <a:buFont typeface="Arial" pitchFamily="34" charset="0"/>
              <a:buNone/>
              <a:defRPr/>
            </a:pPr>
            <a:r>
              <a:rPr lang="it-IT" dirty="0"/>
              <a:t>Nessuno si senta di aver sbagliato poiché se riprendete gli esempi contenuti nelle dispense dei corsi preparatori, nell’illustrazione del caso 8 “COMPENSO A LAVORATORE AUTONOMO ABITUALE ISCRITTO A GESTIONE SEPARATA INPS CONTRIBUENTE MINIMO (Compenso professionisti Legge 111/2011)” nel dettaglio previdenziale, alla Voce da inserire era scritto “attivare la look up e scegliere la voce 04417………”: è il </a:t>
            </a:r>
            <a:r>
              <a:rPr lang="it-IT" dirty="0" err="1"/>
              <a:t>Cineca</a:t>
            </a:r>
            <a:r>
              <a:rPr lang="it-IT" dirty="0"/>
              <a:t> che ha dovuto mutare indirizzo per problemi nelle certificazioni ai professionisti. Nessun problema quindi, provvederemo noi centralmente ad aprire un ticket e far cambiare il pregresso che dobbiamo certificare</a:t>
            </a:r>
          </a:p>
          <a:p>
            <a:pPr marL="0" indent="0" algn="just" fontAlgn="auto">
              <a:spcAft>
                <a:spcPts val="0"/>
              </a:spcAft>
              <a:buFont typeface="Arial" pitchFamily="34" charset="0"/>
              <a:buNone/>
              <a:defRPr/>
            </a:pPr>
            <a:r>
              <a:rPr lang="it-IT" b="1" dirty="0"/>
              <a:t>Da qui in avanti </a:t>
            </a:r>
            <a:r>
              <a:rPr lang="it-IT" dirty="0"/>
              <a:t>va usata la voce </a:t>
            </a:r>
            <a:r>
              <a:rPr lang="it-IT" b="1" dirty="0">
                <a:solidFill>
                  <a:srgbClr val="C00000"/>
                </a:solidFill>
              </a:rPr>
              <a:t>02029</a:t>
            </a:r>
            <a:r>
              <a:rPr lang="it-IT" dirty="0"/>
              <a:t> : “Rivalsa 4% Legge 111/2011 (iscritti </a:t>
            </a:r>
            <a:r>
              <a:rPr lang="it-IT" dirty="0" err="1"/>
              <a:t>gest.sep.impon.IVA</a:t>
            </a:r>
            <a:r>
              <a:rPr lang="it-IT" dirty="0"/>
              <a:t> e altre rivalse)” ma </a:t>
            </a:r>
            <a:r>
              <a:rPr lang="it-IT" b="1" u="sng" dirty="0">
                <a:solidFill>
                  <a:srgbClr val="C00000"/>
                </a:solidFill>
              </a:rPr>
              <a:t>solo per i contribuenti minimi </a:t>
            </a:r>
            <a:r>
              <a:rPr lang="it-IT" u="sng" dirty="0"/>
              <a:t>.</a:t>
            </a:r>
            <a:endParaRPr lang="it-IT" dirty="0"/>
          </a:p>
          <a:p>
            <a:pPr marL="0" indent="0" algn="just" fontAlgn="auto">
              <a:spcAft>
                <a:spcPts val="0"/>
              </a:spcAft>
              <a:buFont typeface="Arial" pitchFamily="34" charset="0"/>
              <a:buNone/>
              <a:defRPr/>
            </a:pPr>
            <a:r>
              <a:rPr lang="it-IT" dirty="0"/>
              <a:t>Per tutti gli altri professionisti che hanno parimenti la rivalsa , ma non sono minimi, bisogna continuare ad usare la tradizionale voce 04417 “Rivalsa (iscritti GS, imponibile IVA e altre rivalse)”.</a:t>
            </a:r>
          </a:p>
          <a:p>
            <a:pPr marL="0" indent="0" algn="just" fontAlgn="auto">
              <a:spcAft>
                <a:spcPts val="0"/>
              </a:spcAft>
              <a:buFont typeface="Arial" pitchFamily="34" charset="0"/>
              <a:buNone/>
              <a:defRPr/>
            </a:pPr>
            <a:r>
              <a:rPr lang="it-IT" dirty="0"/>
              <a:t>Invece per coloro che hanno la cassa professionale – indifferentemente al 2% o al 4% - si può continuare ad usare la voce 04415 “Rivalsa(iscritti ad albo </a:t>
            </a:r>
            <a:r>
              <a:rPr lang="it-IT" dirty="0" err="1"/>
              <a:t>impon.IVA</a:t>
            </a:r>
            <a:r>
              <a:rPr lang="it-IT" dirty="0" smtClean="0"/>
              <a:t>)”»</a:t>
            </a:r>
            <a:endParaRPr lang="it-IT" dirty="0"/>
          </a:p>
          <a:p>
            <a:pPr algn="just" fontAlgn="auto">
              <a:spcAft>
                <a:spcPts val="0"/>
              </a:spcAft>
              <a:buFont typeface="Arial" pitchFamily="34" charset="0"/>
              <a:buChar char="•"/>
              <a:defRPr/>
            </a:pPr>
            <a:endParaRPr lang="it-IT" dirty="0"/>
          </a:p>
        </p:txBody>
      </p:sp>
      <p:sp>
        <p:nvSpPr>
          <p:cNvPr id="4" name="Segnaposto numero diapositiva 3"/>
          <p:cNvSpPr>
            <a:spLocks noGrp="1"/>
          </p:cNvSpPr>
          <p:nvPr>
            <p:ph type="sldNum" sz="quarter" idx="12"/>
          </p:nvPr>
        </p:nvSpPr>
        <p:spPr/>
        <p:txBody>
          <a:bodyPr/>
          <a:lstStyle/>
          <a:p>
            <a:pPr>
              <a:defRPr/>
            </a:pPr>
            <a:fld id="{BE25EACB-A832-440F-A3D5-EA9EDF1ADEEB}" type="slidenum">
              <a:rPr lang="it-IT"/>
              <a:pPr>
                <a:defRPr/>
              </a:pPr>
              <a:t>48</a:t>
            </a:fld>
            <a:endParaRPr lang="it-IT"/>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olo 1"/>
          <p:cNvSpPr>
            <a:spLocks noGrp="1"/>
          </p:cNvSpPr>
          <p:nvPr>
            <p:ph type="title"/>
          </p:nvPr>
        </p:nvSpPr>
        <p:spPr/>
        <p:txBody>
          <a:bodyPr/>
          <a:lstStyle/>
          <a:p>
            <a:r>
              <a:rPr lang="it-IT" sz="2400" b="1" smtClean="0"/>
              <a:t>Qui ci sarebbe  un errore quindi….ma non è colpa nostra, è antecedente al messaggio!</a:t>
            </a:r>
          </a:p>
        </p:txBody>
      </p:sp>
      <p:pic>
        <p:nvPicPr>
          <p:cNvPr id="64514" name="Segnaposto contenuto 3" descr="U-GOV - Windows Internet Explorer"/>
          <p:cNvPicPr>
            <a:picLocks noGrp="1" noChangeAspect="1"/>
          </p:cNvPicPr>
          <p:nvPr>
            <p:ph idx="1"/>
          </p:nvPr>
        </p:nvPicPr>
        <p:blipFill>
          <a:blip r:embed="rId2"/>
          <a:srcRect/>
          <a:stretch>
            <a:fillRect/>
          </a:stretch>
        </p:blipFill>
        <p:spPr>
          <a:xfrm>
            <a:off x="457200" y="1619250"/>
            <a:ext cx="8229600" cy="4487863"/>
          </a:xfrm>
        </p:spPr>
      </p:pic>
      <p:sp>
        <p:nvSpPr>
          <p:cNvPr id="3" name="Segnaposto numero diapositiva 2"/>
          <p:cNvSpPr>
            <a:spLocks noGrp="1"/>
          </p:cNvSpPr>
          <p:nvPr>
            <p:ph type="sldNum" sz="quarter" idx="12"/>
          </p:nvPr>
        </p:nvSpPr>
        <p:spPr/>
        <p:txBody>
          <a:bodyPr/>
          <a:lstStyle/>
          <a:p>
            <a:pPr>
              <a:defRPr/>
            </a:pPr>
            <a:fld id="{C20B9C62-E894-4CC3-804E-35DB2939F8DD}" type="slidenum">
              <a:rPr lang="it-IT"/>
              <a:pPr>
                <a:defRPr/>
              </a:pPr>
              <a:t>49</a:t>
            </a:fld>
            <a:endParaRPr lang="it-IT"/>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olo 1"/>
          <p:cNvSpPr txBox="1">
            <a:spLocks/>
          </p:cNvSpPr>
          <p:nvPr/>
        </p:nvSpPr>
        <p:spPr bwMode="auto">
          <a:xfrm>
            <a:off x="457200" y="274638"/>
            <a:ext cx="8229600" cy="1143000"/>
          </a:xfrm>
          <a:prstGeom prst="rect">
            <a:avLst/>
          </a:prstGeom>
          <a:noFill/>
          <a:ln w="9525">
            <a:noFill/>
            <a:miter lim="800000"/>
            <a:headEnd/>
            <a:tailEnd/>
          </a:ln>
        </p:spPr>
        <p:txBody>
          <a:bodyPr/>
          <a:lstStyle/>
          <a:p>
            <a:pPr algn="ctr"/>
            <a:r>
              <a:rPr lang="it-IT" b="1">
                <a:latin typeface="Calibri" pitchFamily="34" charset="0"/>
              </a:rPr>
              <a:t>Logica di effettuazione della ritenuta su redditi assimilati (borse di studio e di approfondimento)</a:t>
            </a:r>
          </a:p>
        </p:txBody>
      </p:sp>
      <p:sp>
        <p:nvSpPr>
          <p:cNvPr id="18434" name="Segnaposto contenuto 2"/>
          <p:cNvSpPr txBox="1">
            <a:spLocks/>
          </p:cNvSpPr>
          <p:nvPr/>
        </p:nvSpPr>
        <p:spPr bwMode="auto">
          <a:xfrm>
            <a:off x="457200" y="1600200"/>
            <a:ext cx="8229600" cy="4708525"/>
          </a:xfrm>
          <a:prstGeom prst="rect">
            <a:avLst/>
          </a:prstGeom>
          <a:noFill/>
          <a:ln w="9525">
            <a:noFill/>
            <a:miter lim="800000"/>
            <a:headEnd/>
            <a:tailEnd/>
          </a:ln>
        </p:spPr>
        <p:txBody>
          <a:bodyPr/>
          <a:lstStyle/>
          <a:p>
            <a:pPr marL="342900" indent="-342900">
              <a:spcBef>
                <a:spcPct val="20000"/>
              </a:spcBef>
              <a:buFont typeface="Arial" charset="0"/>
              <a:buChar char="•"/>
            </a:pPr>
            <a:r>
              <a:rPr lang="it-IT" sz="3200">
                <a:latin typeface="Calibri" pitchFamily="34" charset="0"/>
              </a:rPr>
              <a:t>.</a:t>
            </a:r>
          </a:p>
        </p:txBody>
      </p:sp>
      <p:sp>
        <p:nvSpPr>
          <p:cNvPr id="18435" name="Segnaposto piè di pagina 3"/>
          <p:cNvSpPr txBox="1">
            <a:spLocks/>
          </p:cNvSpPr>
          <p:nvPr/>
        </p:nvSpPr>
        <p:spPr bwMode="auto">
          <a:xfrm>
            <a:off x="2157413" y="6219825"/>
            <a:ext cx="3581400" cy="384175"/>
          </a:xfrm>
          <a:prstGeom prst="rect">
            <a:avLst/>
          </a:prstGeom>
          <a:noFill/>
          <a:ln w="9525">
            <a:noFill/>
            <a:miter lim="800000"/>
            <a:headEnd/>
            <a:tailEnd/>
          </a:ln>
        </p:spPr>
        <p:txBody>
          <a:bodyPr anchor="ctr"/>
          <a:lstStyle/>
          <a:p>
            <a:pPr algn="r"/>
            <a:endParaRPr lang="it-IT" sz="1200">
              <a:solidFill>
                <a:schemeClr val="tx2"/>
              </a:solidFill>
              <a:latin typeface="Times New Roman" pitchFamily="18" charset="0"/>
            </a:endParaRPr>
          </a:p>
        </p:txBody>
      </p:sp>
      <p:sp>
        <p:nvSpPr>
          <p:cNvPr id="18436" name="Segnaposto numero diapositiva 4"/>
          <p:cNvSpPr txBox="1">
            <a:spLocks/>
          </p:cNvSpPr>
          <p:nvPr/>
        </p:nvSpPr>
        <p:spPr bwMode="auto">
          <a:xfrm>
            <a:off x="8434388" y="6197600"/>
            <a:ext cx="609600" cy="457200"/>
          </a:xfrm>
          <a:prstGeom prst="rect">
            <a:avLst/>
          </a:prstGeom>
          <a:noFill/>
          <a:ln w="9525">
            <a:noFill/>
            <a:miter lim="800000"/>
            <a:headEnd/>
            <a:tailEnd/>
          </a:ln>
        </p:spPr>
        <p:txBody>
          <a:bodyPr lIns="0" tIns="0" rIns="0" bIns="0" anchor="ctr"/>
          <a:lstStyle/>
          <a:p>
            <a:pPr algn="ctr"/>
            <a:fld id="{CBA47F30-FFAC-45AC-8775-8E665DDC265A}" type="slidenum">
              <a:rPr lang="it-IT" sz="1600">
                <a:solidFill>
                  <a:schemeClr val="tx2"/>
                </a:solidFill>
                <a:latin typeface="Times New Roman" pitchFamily="18" charset="0"/>
              </a:rPr>
              <a:pPr algn="ctr"/>
              <a:t>5</a:t>
            </a:fld>
            <a:endParaRPr lang="it-IT" sz="1600">
              <a:solidFill>
                <a:schemeClr val="tx2"/>
              </a:solidFill>
              <a:latin typeface="Times New Roman" pitchFamily="18" charset="0"/>
            </a:endParaRPr>
          </a:p>
        </p:txBody>
      </p:sp>
      <p:graphicFrame>
        <p:nvGraphicFramePr>
          <p:cNvPr id="14" name="Diagramma 13"/>
          <p:cNvGraphicFramePr/>
          <p:nvPr/>
        </p:nvGraphicFramePr>
        <p:xfrm>
          <a:off x="1547664" y="198884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Segnaposto numero diapositiva 6"/>
          <p:cNvSpPr>
            <a:spLocks noGrp="1"/>
          </p:cNvSpPr>
          <p:nvPr>
            <p:ph type="sldNum" sz="quarter" idx="12"/>
          </p:nvPr>
        </p:nvSpPr>
        <p:spPr/>
        <p:txBody>
          <a:bodyPr/>
          <a:lstStyle/>
          <a:p>
            <a:pPr>
              <a:defRPr/>
            </a:pPr>
            <a:fld id="{199E1B58-A471-461A-9FBA-55F54EB0BD9D}" type="slidenum">
              <a:rPr lang="it-IT"/>
              <a:pPr>
                <a:defRPr/>
              </a:pPr>
              <a:t>5</a:t>
            </a:fld>
            <a:endParaRPr lang="it-IT"/>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olo 1"/>
          <p:cNvSpPr>
            <a:spLocks noGrp="1"/>
          </p:cNvSpPr>
          <p:nvPr>
            <p:ph type="title"/>
          </p:nvPr>
        </p:nvSpPr>
        <p:spPr/>
        <p:txBody>
          <a:bodyPr/>
          <a:lstStyle/>
          <a:p>
            <a:r>
              <a:rPr lang="it-IT" sz="2000" b="1" smtClean="0"/>
              <a:t>Sui minimi (ora regime di vantaggio) attenzione a non confonderli con le Ditte Individuali – si è confuso anche CINECA (ticket 285737 dell’ 08/04/2014)</a:t>
            </a:r>
          </a:p>
        </p:txBody>
      </p:sp>
      <p:sp>
        <p:nvSpPr>
          <p:cNvPr id="3" name="Segnaposto contenuto 2"/>
          <p:cNvSpPr>
            <a:spLocks noGrp="1"/>
          </p:cNvSpPr>
          <p:nvPr>
            <p:ph idx="1"/>
          </p:nvPr>
        </p:nvSpPr>
        <p:spPr>
          <a:xfrm>
            <a:off x="457200" y="1268760"/>
            <a:ext cx="8229600" cy="4857403"/>
          </a:xfrm>
        </p:spPr>
        <p:txBody>
          <a:bodyPr rtlCol="0">
            <a:normAutofit fontScale="92500" lnSpcReduction="20000"/>
          </a:bodyPr>
          <a:lstStyle/>
          <a:p>
            <a:pPr algn="just" fontAlgn="auto">
              <a:spcAft>
                <a:spcPts val="0"/>
              </a:spcAft>
              <a:buFont typeface="Arial" pitchFamily="34" charset="0"/>
              <a:buChar char="•"/>
              <a:defRPr/>
            </a:pPr>
            <a:r>
              <a:rPr lang="it-IT" sz="1700" b="1" u="sng" dirty="0" smtClean="0">
                <a:solidFill>
                  <a:srgbClr val="C00000"/>
                </a:solidFill>
              </a:rPr>
              <a:t>Domanda</a:t>
            </a:r>
            <a:r>
              <a:rPr lang="it-IT" sz="1700" dirty="0" smtClean="0"/>
              <a:t>: Come </a:t>
            </a:r>
            <a:r>
              <a:rPr lang="it-IT" sz="1700" dirty="0"/>
              <a:t>noto il regime di vantaggio ex dl 98/2011 convertito nella legge 111/2011 prevede l'applicazione del relativo regime ai percettori di redditi di lavoro autonomo ma anche ai percettori di redditi di impresa magari titolari di ditta individuale</a:t>
            </a:r>
            <a:r>
              <a:rPr lang="it-IT" sz="1700" dirty="0" smtClean="0"/>
              <a:t>. Ci </a:t>
            </a:r>
            <a:r>
              <a:rPr lang="it-IT" sz="1700" dirty="0"/>
              <a:t>pare di non aver visto, nel ciclo acquisti la relativa voce che chi permetta il calcolo corretto (senza IVA </a:t>
            </a:r>
            <a:r>
              <a:rPr lang="it-IT" sz="1700" dirty="0" err="1"/>
              <a:t>nè</a:t>
            </a:r>
            <a:r>
              <a:rPr lang="it-IT" sz="1700" dirty="0"/>
              <a:t> ritenuta).Come facciamo per pagare una prestazione documentata con fattura </a:t>
            </a:r>
            <a:r>
              <a:rPr lang="it-IT" sz="1700" dirty="0" smtClean="0"/>
              <a:t>commerciale?</a:t>
            </a:r>
          </a:p>
          <a:p>
            <a:pPr marL="0" indent="0" algn="just" fontAlgn="auto">
              <a:spcAft>
                <a:spcPts val="0"/>
              </a:spcAft>
              <a:buFont typeface="Arial" pitchFamily="34" charset="0"/>
              <a:buNone/>
              <a:defRPr/>
            </a:pPr>
            <a:endParaRPr lang="it-IT" sz="2000" b="1" strike="sngStrike" dirty="0" smtClean="0">
              <a:solidFill>
                <a:srgbClr val="0070C0"/>
              </a:solidFill>
            </a:endParaRPr>
          </a:p>
          <a:p>
            <a:pPr algn="just" fontAlgn="auto">
              <a:spcAft>
                <a:spcPts val="0"/>
              </a:spcAft>
              <a:buFont typeface="Arial" pitchFamily="34" charset="0"/>
              <a:buChar char="•"/>
              <a:defRPr/>
            </a:pPr>
            <a:endParaRPr lang="it-IT" sz="2000" b="1" strike="sngStrike" dirty="0" smtClean="0">
              <a:solidFill>
                <a:srgbClr val="0070C0"/>
              </a:solidFill>
            </a:endParaRPr>
          </a:p>
          <a:p>
            <a:pPr algn="just" fontAlgn="auto">
              <a:spcAft>
                <a:spcPts val="0"/>
              </a:spcAft>
              <a:buFont typeface="Arial" pitchFamily="34" charset="0"/>
              <a:buChar char="•"/>
              <a:defRPr/>
            </a:pPr>
            <a:endParaRPr lang="it-IT" sz="2000" b="1" strike="sngStrike" dirty="0">
              <a:solidFill>
                <a:srgbClr val="0070C0"/>
              </a:solidFill>
            </a:endParaRPr>
          </a:p>
          <a:p>
            <a:pPr algn="just" fontAlgn="auto">
              <a:spcAft>
                <a:spcPts val="0"/>
              </a:spcAft>
              <a:buFont typeface="Arial" pitchFamily="34" charset="0"/>
              <a:buChar char="•"/>
              <a:defRPr/>
            </a:pPr>
            <a:r>
              <a:rPr lang="it-IT" sz="2000" b="1" strike="sngStrike" dirty="0" smtClean="0">
                <a:solidFill>
                  <a:srgbClr val="0070C0"/>
                </a:solidFill>
              </a:rPr>
              <a:t>Risposta sbagliata!!!!</a:t>
            </a:r>
            <a:r>
              <a:rPr lang="it-IT" sz="2000" b="1" strike="sngStrike" dirty="0" smtClean="0">
                <a:solidFill>
                  <a:srgbClr val="C00000"/>
                </a:solidFill>
              </a:rPr>
              <a:t>: anche </a:t>
            </a:r>
            <a:r>
              <a:rPr lang="it-IT" sz="2000" b="1" strike="sngStrike" dirty="0">
                <a:solidFill>
                  <a:srgbClr val="C00000"/>
                </a:solidFill>
              </a:rPr>
              <a:t>in questo caso </a:t>
            </a:r>
            <a:r>
              <a:rPr lang="it-IT" sz="2000" b="1" strike="sngStrike" dirty="0" err="1">
                <a:solidFill>
                  <a:srgbClr val="C00000"/>
                </a:solidFill>
              </a:rPr>
              <a:t>caso</a:t>
            </a:r>
            <a:r>
              <a:rPr lang="it-IT" sz="2000" b="1" strike="sngStrike" dirty="0">
                <a:solidFill>
                  <a:srgbClr val="C00000"/>
                </a:solidFill>
              </a:rPr>
              <a:t>, non deve essere utilizzato il ciclo acquisti, ma quello dei </a:t>
            </a:r>
            <a:r>
              <a:rPr lang="it-IT" sz="2000" b="1" strike="sngStrike" dirty="0" err="1">
                <a:solidFill>
                  <a:srgbClr val="C00000"/>
                </a:solidFill>
              </a:rPr>
              <a:t>compensi.La</a:t>
            </a:r>
            <a:r>
              <a:rPr lang="it-IT" sz="2000" b="1" strike="sngStrike" dirty="0">
                <a:solidFill>
                  <a:srgbClr val="C00000"/>
                </a:solidFill>
              </a:rPr>
              <a:t> ditta individuale dovrà essere immatricolata dopo aver selezionato il tipo soggetto "Lavoratori autonomi - </a:t>
            </a:r>
            <a:r>
              <a:rPr lang="it-IT" sz="2000" b="1" strike="sngStrike" dirty="0" err="1">
                <a:solidFill>
                  <a:srgbClr val="C00000"/>
                </a:solidFill>
              </a:rPr>
              <a:t>Professionisti".L'iter</a:t>
            </a:r>
            <a:r>
              <a:rPr lang="it-IT" sz="2000" b="1" strike="sngStrike" dirty="0">
                <a:solidFill>
                  <a:srgbClr val="C00000"/>
                </a:solidFill>
              </a:rPr>
              <a:t> per pagare una fattura per una prestazione professionale, è lo stesso delle persone fisiche</a:t>
            </a:r>
            <a:r>
              <a:rPr lang="it-IT" sz="2000" b="1" strike="sngStrike" dirty="0" smtClean="0">
                <a:solidFill>
                  <a:srgbClr val="C00000"/>
                </a:solidFill>
              </a:rPr>
              <a:t>.</a:t>
            </a:r>
          </a:p>
          <a:p>
            <a:pPr marL="0" indent="0" algn="just" fontAlgn="auto">
              <a:spcAft>
                <a:spcPts val="0"/>
              </a:spcAft>
              <a:buFont typeface="Arial" pitchFamily="34" charset="0"/>
              <a:buNone/>
              <a:defRPr/>
            </a:pPr>
            <a:endParaRPr lang="it-IT" sz="2000" b="1" strike="sngStrike" dirty="0" smtClean="0">
              <a:solidFill>
                <a:srgbClr val="C00000"/>
              </a:solidFill>
            </a:endParaRPr>
          </a:p>
          <a:p>
            <a:pPr marL="0" indent="0" algn="just" fontAlgn="auto">
              <a:spcAft>
                <a:spcPts val="0"/>
              </a:spcAft>
              <a:buFont typeface="Arial" pitchFamily="34" charset="0"/>
              <a:buNone/>
              <a:defRPr/>
            </a:pPr>
            <a:r>
              <a:rPr lang="it-IT" sz="2000" b="1" i="1" u="sng" dirty="0" smtClean="0">
                <a:solidFill>
                  <a:schemeClr val="bg2">
                    <a:lumMod val="50000"/>
                  </a:schemeClr>
                </a:solidFill>
              </a:rPr>
              <a:t>Consultando la Camera di Commercio si può distinguere il professionista dalla Ditta individuale versa e propria…se è una Ditta vera e propria si passa dal ciclo fatture (dove ci sono i codici del regime di vantaggio) e non dal ciclo compensi</a:t>
            </a:r>
            <a:r>
              <a:rPr lang="it-IT" sz="2000" b="1" i="1" u="sng" dirty="0">
                <a:solidFill>
                  <a:schemeClr val="bg2">
                    <a:lumMod val="50000"/>
                  </a:schemeClr>
                </a:solidFill>
              </a:rPr>
              <a:t>!!!! (il codice IVA </a:t>
            </a:r>
            <a:r>
              <a:rPr lang="it-IT" sz="2000" b="1" i="1" u="sng" dirty="0" smtClean="0">
                <a:solidFill>
                  <a:schemeClr val="bg2">
                    <a:lumMod val="50000"/>
                  </a:schemeClr>
                </a:solidFill>
              </a:rPr>
              <a:t>I362 in attività commerciale,  </a:t>
            </a:r>
            <a:r>
              <a:rPr lang="it-IT" sz="2000" b="1" i="1" u="sng" dirty="0">
                <a:solidFill>
                  <a:schemeClr val="bg2">
                    <a:lumMod val="50000"/>
                  </a:schemeClr>
                </a:solidFill>
              </a:rPr>
              <a:t>mentre </a:t>
            </a:r>
            <a:r>
              <a:rPr lang="it-IT" sz="2000" b="1" i="1" u="sng" dirty="0" smtClean="0">
                <a:solidFill>
                  <a:schemeClr val="bg2">
                    <a:lumMod val="50000"/>
                  </a:schemeClr>
                </a:solidFill>
              </a:rPr>
              <a:t>in attività  </a:t>
            </a:r>
            <a:r>
              <a:rPr lang="it-IT" sz="2000" b="1" i="1" u="sng" dirty="0">
                <a:solidFill>
                  <a:schemeClr val="bg2">
                    <a:lumMod val="50000"/>
                  </a:schemeClr>
                </a:solidFill>
              </a:rPr>
              <a:t>istituzionale va usato il codice IVA generico I120</a:t>
            </a:r>
            <a:r>
              <a:rPr lang="it-IT" sz="2000" b="1" i="1" u="sng" dirty="0" smtClean="0">
                <a:solidFill>
                  <a:schemeClr val="bg2">
                    <a:lumMod val="50000"/>
                  </a:schemeClr>
                </a:solidFill>
              </a:rPr>
              <a:t>.)</a:t>
            </a:r>
            <a:endParaRPr lang="it-IT" sz="2000" b="1" i="1" u="sng" dirty="0">
              <a:solidFill>
                <a:schemeClr val="bg2">
                  <a:lumMod val="50000"/>
                </a:schemeClr>
              </a:solidFill>
            </a:endParaRPr>
          </a:p>
        </p:txBody>
      </p:sp>
      <p:pic>
        <p:nvPicPr>
          <p:cNvPr id="65539" name="Immagine 3"/>
          <p:cNvPicPr>
            <a:picLocks noChangeAspect="1"/>
          </p:cNvPicPr>
          <p:nvPr/>
        </p:nvPicPr>
        <p:blipFill>
          <a:blip r:embed="rId2"/>
          <a:srcRect/>
          <a:stretch>
            <a:fillRect/>
          </a:stretch>
        </p:blipFill>
        <p:spPr bwMode="auto">
          <a:xfrm>
            <a:off x="4067175" y="2565400"/>
            <a:ext cx="865188" cy="617538"/>
          </a:xfrm>
          <a:prstGeom prst="rect">
            <a:avLst/>
          </a:prstGeom>
          <a:noFill/>
          <a:ln w="9525">
            <a:noFill/>
            <a:miter lim="800000"/>
            <a:headEnd/>
            <a:tailEnd/>
          </a:ln>
        </p:spPr>
      </p:pic>
      <p:sp>
        <p:nvSpPr>
          <p:cNvPr id="5" name="Segnaposto numero diapositiva 4"/>
          <p:cNvSpPr>
            <a:spLocks noGrp="1"/>
          </p:cNvSpPr>
          <p:nvPr>
            <p:ph type="sldNum" sz="quarter" idx="12"/>
          </p:nvPr>
        </p:nvSpPr>
        <p:spPr/>
        <p:txBody>
          <a:bodyPr/>
          <a:lstStyle/>
          <a:p>
            <a:pPr>
              <a:defRPr/>
            </a:pPr>
            <a:fld id="{A4003FDD-5375-48FF-8A69-73BEBB3AC19C}" type="slidenum">
              <a:rPr lang="it-IT"/>
              <a:pPr>
                <a:defRPr/>
              </a:pPr>
              <a:t>50</a:t>
            </a:fld>
            <a:endParaRPr lang="it-IT"/>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olo 1"/>
          <p:cNvSpPr>
            <a:spLocks noGrp="1"/>
          </p:cNvSpPr>
          <p:nvPr>
            <p:ph type="title"/>
          </p:nvPr>
        </p:nvSpPr>
        <p:spPr/>
        <p:txBody>
          <a:bodyPr/>
          <a:lstStyle/>
          <a:p>
            <a:r>
              <a:rPr lang="it-IT" sz="2400" b="1" smtClean="0"/>
              <a:t>Attenzione all’IRAP commerciale – ticket 294917 del 29/05/2014</a:t>
            </a:r>
          </a:p>
        </p:txBody>
      </p:sp>
      <p:sp>
        <p:nvSpPr>
          <p:cNvPr id="66562" name="Segnaposto contenuto 2"/>
          <p:cNvSpPr>
            <a:spLocks noGrp="1"/>
          </p:cNvSpPr>
          <p:nvPr>
            <p:ph idx="1"/>
          </p:nvPr>
        </p:nvSpPr>
        <p:spPr/>
        <p:txBody>
          <a:bodyPr/>
          <a:lstStyle/>
          <a:p>
            <a:pPr algn="just"/>
            <a:r>
              <a:rPr lang="it-IT" sz="2000" b="1" smtClean="0">
                <a:solidFill>
                  <a:srgbClr val="C00000"/>
                </a:solidFill>
              </a:rPr>
              <a:t>Domanda:</a:t>
            </a:r>
            <a:r>
              <a:rPr lang="it-IT" sz="2000" smtClean="0"/>
              <a:t> Ci risulterebbe che ancora non è stata adeguata l'aliquota IRAP commerciale che in base alle disposizioni del DL 66/2014 è passata dal 3,9 al 3,5%.E' vero che non c'è impatto immediato nei singoli compensi ma a livello di budget occorre comunque prevedere e calcolare l'IRAP al 3,5%.Approfitto per segnalare un dubbio "antico": quando c'è IRAP commerciale non viene differenziato il lordo amministrazione da quello percipiente nella TAB "Contratto", è come se l'IRAP non ci fosse...anche se la scrittura riporta correttamente il costo IRAP</a:t>
            </a:r>
          </a:p>
          <a:p>
            <a:pPr algn="just"/>
            <a:endParaRPr lang="it-IT" sz="2000" smtClean="0"/>
          </a:p>
          <a:p>
            <a:pPr algn="just"/>
            <a:r>
              <a:rPr lang="it-IT" sz="2000" b="1" smtClean="0">
                <a:solidFill>
                  <a:srgbClr val="C00000"/>
                </a:solidFill>
              </a:rPr>
              <a:t>Risposta</a:t>
            </a:r>
            <a:r>
              <a:rPr lang="it-IT" sz="2000" smtClean="0"/>
              <a:t>: Aggiornato con l’ultimo agg.to CSA del 29/05/2014.</a:t>
            </a:r>
          </a:p>
        </p:txBody>
      </p:sp>
      <p:sp>
        <p:nvSpPr>
          <p:cNvPr id="4" name="Segnaposto numero diapositiva 3"/>
          <p:cNvSpPr>
            <a:spLocks noGrp="1"/>
          </p:cNvSpPr>
          <p:nvPr>
            <p:ph type="sldNum" sz="quarter" idx="12"/>
          </p:nvPr>
        </p:nvSpPr>
        <p:spPr/>
        <p:txBody>
          <a:bodyPr/>
          <a:lstStyle/>
          <a:p>
            <a:pPr>
              <a:defRPr/>
            </a:pPr>
            <a:fld id="{8A83F28F-EC52-4667-B58E-3859CF580041}" type="slidenum">
              <a:rPr lang="it-IT"/>
              <a:pPr>
                <a:defRPr/>
              </a:pPr>
              <a:t>51</a:t>
            </a:fld>
            <a:endParaRPr lang="it-IT"/>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Immagine 6"/>
          <p:cNvPicPr>
            <a:picLocks noChangeAspect="1"/>
          </p:cNvPicPr>
          <p:nvPr/>
        </p:nvPicPr>
        <p:blipFill>
          <a:blip r:embed="rId2"/>
          <a:srcRect/>
          <a:stretch>
            <a:fillRect/>
          </a:stretch>
        </p:blipFill>
        <p:spPr bwMode="auto">
          <a:xfrm>
            <a:off x="4024313" y="2905125"/>
            <a:ext cx="1095375" cy="1047750"/>
          </a:xfrm>
          <a:prstGeom prst="rect">
            <a:avLst/>
          </a:prstGeom>
          <a:noFill/>
          <a:ln w="9525">
            <a:noFill/>
            <a:miter lim="800000"/>
            <a:headEnd/>
            <a:tailEnd/>
          </a:ln>
        </p:spPr>
      </p:pic>
      <p:sp>
        <p:nvSpPr>
          <p:cNvPr id="67586" name="CasellaDiTesto 7"/>
          <p:cNvSpPr txBox="1">
            <a:spLocks noChangeArrowheads="1"/>
          </p:cNvSpPr>
          <p:nvPr/>
        </p:nvSpPr>
        <p:spPr bwMode="auto">
          <a:xfrm>
            <a:off x="1403350" y="2997200"/>
            <a:ext cx="2544763" cy="1200150"/>
          </a:xfrm>
          <a:prstGeom prst="rect">
            <a:avLst/>
          </a:prstGeom>
          <a:noFill/>
          <a:ln w="9525">
            <a:noFill/>
            <a:miter lim="800000"/>
            <a:headEnd/>
            <a:tailEnd/>
          </a:ln>
        </p:spPr>
        <p:txBody>
          <a:bodyPr wrap="none">
            <a:spAutoFit/>
          </a:bodyPr>
          <a:lstStyle/>
          <a:p>
            <a:r>
              <a:rPr lang="it-IT">
                <a:latin typeface="Calibri" pitchFamily="34" charset="0"/>
              </a:rPr>
              <a:t>Vorrei ringraziare i miei</a:t>
            </a:r>
          </a:p>
          <a:p>
            <a:r>
              <a:rPr lang="it-IT">
                <a:latin typeface="Calibri" pitchFamily="34" charset="0"/>
              </a:rPr>
              <a:t>supervisori Ilaria Spinelli</a:t>
            </a:r>
          </a:p>
          <a:p>
            <a:r>
              <a:rPr lang="it-IT">
                <a:latin typeface="Calibri" pitchFamily="34" charset="0"/>
              </a:rPr>
              <a:t>e Alessandro Ficini e tutti</a:t>
            </a:r>
          </a:p>
          <a:p>
            <a:r>
              <a:rPr lang="it-IT">
                <a:latin typeface="Calibri" pitchFamily="34" charset="0"/>
              </a:rPr>
              <a:t>i colleghi del mio ufficio</a:t>
            </a:r>
          </a:p>
        </p:txBody>
      </p:sp>
      <p:sp>
        <p:nvSpPr>
          <p:cNvPr id="2" name="Segnaposto numero diapositiva 1"/>
          <p:cNvSpPr>
            <a:spLocks noGrp="1"/>
          </p:cNvSpPr>
          <p:nvPr>
            <p:ph type="sldNum" sz="quarter" idx="12"/>
          </p:nvPr>
        </p:nvSpPr>
        <p:spPr/>
        <p:txBody>
          <a:bodyPr/>
          <a:lstStyle/>
          <a:p>
            <a:pPr>
              <a:defRPr/>
            </a:pPr>
            <a:fld id="{C62BBCC6-3B30-4FFF-8734-2DE2DC1025EA}" type="slidenum">
              <a:rPr lang="it-IT"/>
              <a:pPr>
                <a:defRPr/>
              </a:pPr>
              <a:t>52</a:t>
            </a:fld>
            <a:endParaRPr lang="it-IT"/>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olo 1"/>
          <p:cNvSpPr>
            <a:spLocks noGrp="1"/>
          </p:cNvSpPr>
          <p:nvPr>
            <p:ph type="title"/>
          </p:nvPr>
        </p:nvSpPr>
        <p:spPr/>
        <p:txBody>
          <a:bodyPr/>
          <a:lstStyle/>
          <a:p>
            <a:r>
              <a:rPr lang="it-IT" sz="1800" b="1" smtClean="0"/>
              <a:t>Fattura classica</a:t>
            </a:r>
          </a:p>
        </p:txBody>
      </p:sp>
      <p:sp>
        <p:nvSpPr>
          <p:cNvPr id="3" name="Segnaposto contenuto 2"/>
          <p:cNvSpPr>
            <a:spLocks noGrp="1"/>
          </p:cNvSpPr>
          <p:nvPr>
            <p:ph idx="1"/>
          </p:nvPr>
        </p:nvSpPr>
        <p:spPr/>
        <p:txBody>
          <a:bodyPr rtlCol="0">
            <a:normAutofit lnSpcReduction="10000"/>
          </a:bodyPr>
          <a:lstStyle/>
          <a:p>
            <a:pPr marL="274320" indent="-274320" algn="just" fontAlgn="auto">
              <a:lnSpc>
                <a:spcPct val="90000"/>
              </a:lnSpc>
              <a:spcBef>
                <a:spcPts val="600"/>
              </a:spcBef>
              <a:spcAft>
                <a:spcPts val="0"/>
              </a:spcAft>
              <a:buClr>
                <a:schemeClr val="accent2"/>
              </a:buClr>
              <a:buSzPct val="85000"/>
              <a:buFont typeface="Wingdings 2"/>
              <a:buChar char=""/>
              <a:defRPr/>
            </a:pPr>
            <a:r>
              <a:rPr lang="it-IT" b="1" i="1" dirty="0"/>
              <a:t>Professionista con cassa</a:t>
            </a:r>
          </a:p>
          <a:p>
            <a:pPr marL="274320" indent="-274320" algn="just" fontAlgn="auto">
              <a:lnSpc>
                <a:spcPct val="90000"/>
              </a:lnSpc>
              <a:spcBef>
                <a:spcPts val="600"/>
              </a:spcBef>
              <a:spcAft>
                <a:spcPts val="0"/>
              </a:spcAft>
              <a:buClr>
                <a:schemeClr val="accent2"/>
              </a:buClr>
              <a:buSzPct val="85000"/>
              <a:buFont typeface="Arial" pitchFamily="34" charset="0"/>
              <a:buChar char="•"/>
              <a:defRPr/>
            </a:pPr>
            <a:r>
              <a:rPr lang="it-IT" dirty="0"/>
              <a:t>Compensi…………….              1000,00</a:t>
            </a:r>
          </a:p>
          <a:p>
            <a:pPr marL="274320" indent="-274320" algn="just" fontAlgn="auto">
              <a:lnSpc>
                <a:spcPct val="90000"/>
              </a:lnSpc>
              <a:spcBef>
                <a:spcPts val="600"/>
              </a:spcBef>
              <a:spcAft>
                <a:spcPts val="0"/>
              </a:spcAft>
              <a:buClr>
                <a:schemeClr val="accent2"/>
              </a:buClr>
              <a:buSzPct val="85000"/>
              <a:buFont typeface="Arial" pitchFamily="34" charset="0"/>
              <a:buChar char="•"/>
              <a:defRPr/>
            </a:pPr>
            <a:r>
              <a:rPr lang="it-IT" dirty="0"/>
              <a:t>Spese…………………                 1000,00</a:t>
            </a:r>
          </a:p>
          <a:p>
            <a:pPr marL="274320" indent="-274320" algn="just" fontAlgn="auto">
              <a:lnSpc>
                <a:spcPct val="90000"/>
              </a:lnSpc>
              <a:spcBef>
                <a:spcPts val="600"/>
              </a:spcBef>
              <a:spcAft>
                <a:spcPts val="0"/>
              </a:spcAft>
              <a:buClr>
                <a:schemeClr val="accent2"/>
              </a:buClr>
              <a:buSzPct val="85000"/>
              <a:buFont typeface="Arial" pitchFamily="34" charset="0"/>
              <a:buChar char="•"/>
              <a:defRPr/>
            </a:pPr>
            <a:r>
              <a:rPr lang="it-IT" dirty="0"/>
              <a:t>+4% Cassa	……………           80,00</a:t>
            </a:r>
          </a:p>
          <a:p>
            <a:pPr marL="274320" indent="-274320" algn="just" fontAlgn="auto">
              <a:lnSpc>
                <a:spcPct val="90000"/>
              </a:lnSpc>
              <a:spcBef>
                <a:spcPts val="600"/>
              </a:spcBef>
              <a:spcAft>
                <a:spcPts val="0"/>
              </a:spcAft>
              <a:buClr>
                <a:schemeClr val="accent2"/>
              </a:buClr>
              <a:buSzPct val="85000"/>
              <a:buFont typeface="Arial" pitchFamily="34" charset="0"/>
              <a:buChar char="•"/>
              <a:defRPr/>
            </a:pPr>
            <a:r>
              <a:rPr lang="it-IT" dirty="0"/>
              <a:t>Imponibile IVA………              2080,00</a:t>
            </a:r>
          </a:p>
          <a:p>
            <a:pPr marL="274320" indent="-274320" algn="just" fontAlgn="auto">
              <a:lnSpc>
                <a:spcPct val="90000"/>
              </a:lnSpc>
              <a:spcBef>
                <a:spcPts val="600"/>
              </a:spcBef>
              <a:spcAft>
                <a:spcPts val="0"/>
              </a:spcAft>
              <a:buClr>
                <a:schemeClr val="accent2"/>
              </a:buClr>
              <a:buSzPct val="85000"/>
              <a:buFont typeface="Arial" pitchFamily="34" charset="0"/>
              <a:buChar char="•"/>
              <a:defRPr/>
            </a:pPr>
            <a:r>
              <a:rPr lang="it-IT" dirty="0"/>
              <a:t>  A 22% su 2080,00….            457,60		</a:t>
            </a:r>
          </a:p>
          <a:p>
            <a:pPr marL="274320" indent="-274320" algn="just" fontAlgn="auto">
              <a:lnSpc>
                <a:spcPct val="90000"/>
              </a:lnSpc>
              <a:spcBef>
                <a:spcPts val="600"/>
              </a:spcBef>
              <a:spcAft>
                <a:spcPts val="0"/>
              </a:spcAft>
              <a:buClr>
                <a:schemeClr val="accent2"/>
              </a:buClr>
              <a:buSzPct val="85000"/>
              <a:buFont typeface="Arial" pitchFamily="34" charset="0"/>
              <a:buChar char="•"/>
              <a:defRPr/>
            </a:pPr>
            <a:r>
              <a:rPr lang="it-IT" dirty="0"/>
              <a:t>Totale documento…….         2537,60</a:t>
            </a:r>
          </a:p>
          <a:p>
            <a:pPr marL="274320" indent="-274320" algn="just" fontAlgn="auto">
              <a:lnSpc>
                <a:spcPct val="90000"/>
              </a:lnSpc>
              <a:spcBef>
                <a:spcPts val="600"/>
              </a:spcBef>
              <a:spcAft>
                <a:spcPts val="0"/>
              </a:spcAft>
              <a:buClr>
                <a:schemeClr val="accent2"/>
              </a:buClr>
              <a:buSzPct val="85000"/>
              <a:buFont typeface="Arial" pitchFamily="34" charset="0"/>
              <a:buChar char="•"/>
              <a:defRPr/>
            </a:pPr>
            <a:r>
              <a:rPr lang="it-IT" dirty="0"/>
              <a:t>R.A. 20% su 2000,00          -  400,00</a:t>
            </a:r>
          </a:p>
          <a:p>
            <a:pPr marL="274320" indent="-274320" algn="just" fontAlgn="auto">
              <a:lnSpc>
                <a:spcPct val="90000"/>
              </a:lnSpc>
              <a:spcBef>
                <a:spcPts val="600"/>
              </a:spcBef>
              <a:spcAft>
                <a:spcPts val="0"/>
              </a:spcAft>
              <a:buClr>
                <a:schemeClr val="accent2"/>
              </a:buClr>
              <a:buSzPct val="85000"/>
              <a:buFont typeface="Arial" pitchFamily="34" charset="0"/>
              <a:buChar char="•"/>
              <a:defRPr/>
            </a:pPr>
            <a:r>
              <a:rPr lang="it-IT" dirty="0"/>
              <a:t>     Netto a pagare_______ </a:t>
            </a:r>
            <a:r>
              <a:rPr lang="it-IT" b="1" dirty="0"/>
              <a:t>2137,60</a:t>
            </a:r>
            <a:r>
              <a:rPr lang="it-IT" dirty="0"/>
              <a:t>	</a:t>
            </a:r>
          </a:p>
          <a:p>
            <a:pPr fontAlgn="auto">
              <a:spcAft>
                <a:spcPts val="0"/>
              </a:spcAft>
              <a:buFont typeface="Arial" pitchFamily="34" charset="0"/>
              <a:buChar char="•"/>
              <a:defRPr/>
            </a:pPr>
            <a:endParaRPr lang="it-IT" dirty="0"/>
          </a:p>
        </p:txBody>
      </p:sp>
      <p:sp>
        <p:nvSpPr>
          <p:cNvPr id="4" name="Segnaposto numero diapositiva 3"/>
          <p:cNvSpPr>
            <a:spLocks noGrp="1"/>
          </p:cNvSpPr>
          <p:nvPr>
            <p:ph type="sldNum" sz="quarter" idx="12"/>
          </p:nvPr>
        </p:nvSpPr>
        <p:spPr/>
        <p:txBody>
          <a:bodyPr/>
          <a:lstStyle/>
          <a:p>
            <a:pPr>
              <a:defRPr/>
            </a:pPr>
            <a:fld id="{4C99E0DD-8C18-4AFF-A026-87B552A40E13}" type="slidenum">
              <a:rPr lang="it-IT"/>
              <a:pPr>
                <a:defRPr/>
              </a:pPr>
              <a:t>6</a:t>
            </a:fld>
            <a:endParaRPr lang="it-IT"/>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olo 1"/>
          <p:cNvSpPr>
            <a:spLocks noGrp="1"/>
          </p:cNvSpPr>
          <p:nvPr>
            <p:ph type="title"/>
          </p:nvPr>
        </p:nvSpPr>
        <p:spPr/>
        <p:txBody>
          <a:bodyPr/>
          <a:lstStyle/>
          <a:p>
            <a:r>
              <a:rPr lang="it-IT" sz="1800" b="1" smtClean="0"/>
              <a:t>Fattura con rivalsa INPS 4%</a:t>
            </a:r>
          </a:p>
        </p:txBody>
      </p:sp>
      <p:sp>
        <p:nvSpPr>
          <p:cNvPr id="3" name="Segnaposto contenuto 2"/>
          <p:cNvSpPr>
            <a:spLocks noGrp="1"/>
          </p:cNvSpPr>
          <p:nvPr>
            <p:ph idx="1"/>
          </p:nvPr>
        </p:nvSpPr>
        <p:spPr/>
        <p:txBody>
          <a:bodyPr rtlCol="0">
            <a:normAutofit lnSpcReduction="10000"/>
          </a:bodyPr>
          <a:lstStyle/>
          <a:p>
            <a:pPr marL="274320" indent="-274320" fontAlgn="auto">
              <a:spcBef>
                <a:spcPts val="600"/>
              </a:spcBef>
              <a:spcAft>
                <a:spcPts val="0"/>
              </a:spcAft>
              <a:buClr>
                <a:schemeClr val="accent2"/>
              </a:buClr>
              <a:buSzPct val="85000"/>
              <a:buFont typeface="Arial" pitchFamily="34" charset="0"/>
              <a:buChar char="•"/>
              <a:defRPr/>
            </a:pPr>
            <a:r>
              <a:rPr lang="it-IT" dirty="0"/>
              <a:t>Compensi…………….    1000,00</a:t>
            </a:r>
          </a:p>
          <a:p>
            <a:pPr marL="274320" indent="-274320" fontAlgn="auto">
              <a:spcBef>
                <a:spcPts val="600"/>
              </a:spcBef>
              <a:spcAft>
                <a:spcPts val="0"/>
              </a:spcAft>
              <a:buClr>
                <a:schemeClr val="accent2"/>
              </a:buClr>
              <a:buSzPct val="85000"/>
              <a:buFont typeface="Arial" pitchFamily="34" charset="0"/>
              <a:buChar char="•"/>
              <a:defRPr/>
            </a:pPr>
            <a:r>
              <a:rPr lang="it-IT" dirty="0"/>
              <a:t>Spese…………………       1000,00</a:t>
            </a:r>
          </a:p>
          <a:p>
            <a:pPr marL="274320" indent="-274320" fontAlgn="auto">
              <a:spcBef>
                <a:spcPts val="600"/>
              </a:spcBef>
              <a:spcAft>
                <a:spcPts val="0"/>
              </a:spcAft>
              <a:buClr>
                <a:schemeClr val="accent2"/>
              </a:buClr>
              <a:buSzPct val="85000"/>
              <a:buFont typeface="Arial" pitchFamily="34" charset="0"/>
              <a:buChar char="•"/>
              <a:defRPr/>
            </a:pPr>
            <a:r>
              <a:rPr lang="it-IT" dirty="0"/>
              <a:t>+4% Inps	……………           80,00</a:t>
            </a:r>
          </a:p>
          <a:p>
            <a:pPr marL="274320" indent="-274320" fontAlgn="auto">
              <a:spcBef>
                <a:spcPts val="600"/>
              </a:spcBef>
              <a:spcAft>
                <a:spcPts val="0"/>
              </a:spcAft>
              <a:buClr>
                <a:schemeClr val="accent2"/>
              </a:buClr>
              <a:buSzPct val="85000"/>
              <a:buFont typeface="Arial" pitchFamily="34" charset="0"/>
              <a:buChar char="•"/>
              <a:defRPr/>
            </a:pPr>
            <a:r>
              <a:rPr lang="it-IT" dirty="0"/>
              <a:t>Imponibile IVA………   </a:t>
            </a:r>
            <a:r>
              <a:rPr lang="it-IT" dirty="0" smtClean="0"/>
              <a:t> 2080,00</a:t>
            </a:r>
            <a:endParaRPr lang="it-IT" dirty="0"/>
          </a:p>
          <a:p>
            <a:pPr marL="274320" indent="-274320" fontAlgn="auto">
              <a:spcBef>
                <a:spcPts val="600"/>
              </a:spcBef>
              <a:spcAft>
                <a:spcPts val="0"/>
              </a:spcAft>
              <a:buClr>
                <a:schemeClr val="accent2"/>
              </a:buClr>
              <a:buSzPct val="85000"/>
              <a:buFont typeface="Arial" pitchFamily="34" charset="0"/>
              <a:buChar char="•"/>
              <a:defRPr/>
            </a:pPr>
            <a:r>
              <a:rPr lang="it-IT" dirty="0"/>
              <a:t>IVA 22% su 2080,00….  </a:t>
            </a:r>
            <a:r>
              <a:rPr lang="it-IT" dirty="0" smtClean="0"/>
              <a:t>   </a:t>
            </a:r>
            <a:r>
              <a:rPr lang="it-IT" dirty="0"/>
              <a:t>457,6	</a:t>
            </a:r>
          </a:p>
          <a:p>
            <a:pPr marL="274320" indent="-274320" fontAlgn="auto">
              <a:spcBef>
                <a:spcPts val="600"/>
              </a:spcBef>
              <a:spcAft>
                <a:spcPts val="0"/>
              </a:spcAft>
              <a:buClr>
                <a:schemeClr val="accent2"/>
              </a:buClr>
              <a:buSzPct val="85000"/>
              <a:buFont typeface="Arial" pitchFamily="34" charset="0"/>
              <a:buChar char="•"/>
              <a:defRPr/>
            </a:pPr>
            <a:r>
              <a:rPr lang="it-IT" dirty="0"/>
              <a:t>Totale documento…… </a:t>
            </a:r>
            <a:r>
              <a:rPr lang="it-IT" dirty="0" smtClean="0"/>
              <a:t>.  2537,6</a:t>
            </a:r>
            <a:endParaRPr lang="it-IT" dirty="0"/>
          </a:p>
          <a:p>
            <a:pPr marL="274320" indent="-274320" fontAlgn="auto">
              <a:spcBef>
                <a:spcPts val="600"/>
              </a:spcBef>
              <a:spcAft>
                <a:spcPts val="0"/>
              </a:spcAft>
              <a:buClr>
                <a:schemeClr val="accent2"/>
              </a:buClr>
              <a:buSzPct val="85000"/>
              <a:buFont typeface="Arial" pitchFamily="34" charset="0"/>
              <a:buChar char="•"/>
              <a:defRPr/>
            </a:pPr>
            <a:r>
              <a:rPr lang="it-IT" dirty="0"/>
              <a:t>R.A. 20% su 2080,00.. -  416,00</a:t>
            </a:r>
          </a:p>
          <a:p>
            <a:pPr marL="274320" indent="-274320" fontAlgn="auto">
              <a:spcBef>
                <a:spcPts val="600"/>
              </a:spcBef>
              <a:spcAft>
                <a:spcPts val="0"/>
              </a:spcAft>
              <a:buClr>
                <a:schemeClr val="accent2"/>
              </a:buClr>
              <a:buSzPct val="85000"/>
              <a:buFont typeface="Arial" pitchFamily="34" charset="0"/>
              <a:buChar char="•"/>
              <a:defRPr/>
            </a:pPr>
            <a:r>
              <a:rPr lang="it-IT" dirty="0"/>
              <a:t>Netto a pagare______ </a:t>
            </a:r>
            <a:r>
              <a:rPr lang="it-IT" b="1" dirty="0"/>
              <a:t>2121,60</a:t>
            </a:r>
            <a:r>
              <a:rPr lang="it-IT" dirty="0"/>
              <a:t>	</a:t>
            </a:r>
          </a:p>
          <a:p>
            <a:pPr marL="274320" indent="-274320" fontAlgn="auto">
              <a:spcBef>
                <a:spcPts val="600"/>
              </a:spcBef>
              <a:spcAft>
                <a:spcPts val="0"/>
              </a:spcAft>
              <a:buClr>
                <a:schemeClr val="accent2"/>
              </a:buClr>
              <a:buSzPct val="85000"/>
              <a:buFont typeface="Wingdings 2"/>
              <a:buChar char=""/>
              <a:defRPr/>
            </a:pPr>
            <a:endParaRPr lang="it-IT" dirty="0"/>
          </a:p>
          <a:p>
            <a:pPr fontAlgn="auto">
              <a:spcAft>
                <a:spcPts val="0"/>
              </a:spcAft>
              <a:buFont typeface="Arial" pitchFamily="34" charset="0"/>
              <a:buChar char="•"/>
              <a:defRPr/>
            </a:pPr>
            <a:endParaRPr lang="it-IT" dirty="0"/>
          </a:p>
          <a:p>
            <a:pPr fontAlgn="auto">
              <a:spcAft>
                <a:spcPts val="0"/>
              </a:spcAft>
              <a:buFont typeface="Arial" pitchFamily="34" charset="0"/>
              <a:buChar char="•"/>
              <a:defRPr/>
            </a:pPr>
            <a:endParaRPr lang="it-IT" dirty="0"/>
          </a:p>
        </p:txBody>
      </p:sp>
      <p:sp>
        <p:nvSpPr>
          <p:cNvPr id="4" name="Segnaposto numero diapositiva 3"/>
          <p:cNvSpPr>
            <a:spLocks noGrp="1"/>
          </p:cNvSpPr>
          <p:nvPr>
            <p:ph type="sldNum" sz="quarter" idx="12"/>
          </p:nvPr>
        </p:nvSpPr>
        <p:spPr/>
        <p:txBody>
          <a:bodyPr/>
          <a:lstStyle/>
          <a:p>
            <a:pPr>
              <a:defRPr/>
            </a:pPr>
            <a:fld id="{D0D81826-11C9-4694-AB60-A4C9C061E6F6}" type="slidenum">
              <a:rPr lang="it-IT"/>
              <a:pPr>
                <a:defRPr/>
              </a:pPr>
              <a:t>7</a:t>
            </a:fld>
            <a:endParaRPr lang="it-IT"/>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olo 1"/>
          <p:cNvSpPr>
            <a:spLocks noGrp="1"/>
          </p:cNvSpPr>
          <p:nvPr>
            <p:ph type="title"/>
          </p:nvPr>
        </p:nvSpPr>
        <p:spPr/>
        <p:txBody>
          <a:bodyPr/>
          <a:lstStyle/>
          <a:p>
            <a:r>
              <a:rPr lang="it-IT" sz="1800" b="1" smtClean="0"/>
              <a:t>Fattura di contribuente col regime di vantaggio</a:t>
            </a:r>
          </a:p>
        </p:txBody>
      </p:sp>
      <p:sp>
        <p:nvSpPr>
          <p:cNvPr id="3" name="Segnaposto contenuto 2"/>
          <p:cNvSpPr>
            <a:spLocks noGrp="1"/>
          </p:cNvSpPr>
          <p:nvPr>
            <p:ph idx="1"/>
          </p:nvPr>
        </p:nvSpPr>
        <p:spPr/>
        <p:txBody>
          <a:bodyPr rtlCol="0">
            <a:normAutofit fontScale="92500" lnSpcReduction="20000"/>
          </a:bodyPr>
          <a:lstStyle/>
          <a:p>
            <a:pPr marL="273050" indent="-273050" eaLnBrk="0" fontAlgn="auto" hangingPunct="0">
              <a:spcBef>
                <a:spcPts val="600"/>
              </a:spcBef>
              <a:spcAft>
                <a:spcPts val="0"/>
              </a:spcAft>
              <a:buClr>
                <a:schemeClr val="accent2"/>
              </a:buClr>
              <a:buSzPct val="85000"/>
              <a:buFont typeface="Arial" pitchFamily="34" charset="0"/>
              <a:buChar char="•"/>
              <a:defRPr/>
            </a:pPr>
            <a:r>
              <a:rPr lang="it-IT" dirty="0"/>
              <a:t>Compenso__________  1.000,00</a:t>
            </a:r>
          </a:p>
          <a:p>
            <a:pPr marL="273050" indent="-273050" eaLnBrk="0" fontAlgn="auto" hangingPunct="0">
              <a:spcBef>
                <a:spcPts val="600"/>
              </a:spcBef>
              <a:spcAft>
                <a:spcPts val="0"/>
              </a:spcAft>
              <a:buClr>
                <a:schemeClr val="accent2"/>
              </a:buClr>
              <a:buSzPct val="85000"/>
              <a:buFont typeface="Arial" pitchFamily="34" charset="0"/>
              <a:buChar char="•"/>
              <a:defRPr/>
            </a:pPr>
            <a:r>
              <a:rPr lang="it-IT" dirty="0"/>
              <a:t>Spese imponibili______    200,00</a:t>
            </a:r>
          </a:p>
          <a:p>
            <a:pPr marL="273050" indent="-273050" eaLnBrk="0" fontAlgn="auto" hangingPunct="0">
              <a:spcBef>
                <a:spcPts val="600"/>
              </a:spcBef>
              <a:spcAft>
                <a:spcPts val="0"/>
              </a:spcAft>
              <a:buClr>
                <a:schemeClr val="accent2"/>
              </a:buClr>
              <a:buSzPct val="85000"/>
              <a:buFont typeface="Arial" pitchFamily="34" charset="0"/>
              <a:buChar char="•"/>
              <a:defRPr/>
            </a:pPr>
            <a:r>
              <a:rPr lang="it-IT" dirty="0"/>
              <a:t>Cassa 2%____________      24,00</a:t>
            </a:r>
          </a:p>
          <a:p>
            <a:pPr marL="273050" indent="-273050" eaLnBrk="0" fontAlgn="auto" hangingPunct="0">
              <a:spcBef>
                <a:spcPts val="600"/>
              </a:spcBef>
              <a:spcAft>
                <a:spcPts val="0"/>
              </a:spcAft>
              <a:buClr>
                <a:schemeClr val="accent2"/>
              </a:buClr>
              <a:buSzPct val="85000"/>
              <a:buFont typeface="Arial" pitchFamily="34" charset="0"/>
              <a:buChar char="•"/>
              <a:defRPr/>
            </a:pPr>
            <a:r>
              <a:rPr lang="it-IT" dirty="0"/>
              <a:t>Totale fattura_________1.224,00</a:t>
            </a:r>
          </a:p>
          <a:p>
            <a:pPr marL="273050" indent="-273050" eaLnBrk="0" fontAlgn="auto" hangingPunct="0">
              <a:spcBef>
                <a:spcPts val="600"/>
              </a:spcBef>
              <a:spcAft>
                <a:spcPts val="0"/>
              </a:spcAft>
              <a:buClr>
                <a:schemeClr val="accent2"/>
              </a:buClr>
              <a:buSzPct val="85000"/>
              <a:buFont typeface="Arial" pitchFamily="34" charset="0"/>
              <a:buChar char="•"/>
              <a:defRPr/>
            </a:pPr>
            <a:r>
              <a:rPr lang="it-IT" dirty="0"/>
              <a:t>IVA_________________     /////</a:t>
            </a:r>
          </a:p>
          <a:p>
            <a:pPr marL="273050" indent="-273050" eaLnBrk="0" fontAlgn="auto" hangingPunct="0">
              <a:spcBef>
                <a:spcPts val="600"/>
              </a:spcBef>
              <a:spcAft>
                <a:spcPts val="0"/>
              </a:spcAft>
              <a:buClr>
                <a:schemeClr val="accent2"/>
              </a:buClr>
              <a:buSzPct val="85000"/>
              <a:buFont typeface="Arial" pitchFamily="34" charset="0"/>
              <a:buChar char="•"/>
              <a:defRPr/>
            </a:pPr>
            <a:r>
              <a:rPr lang="it-IT" dirty="0"/>
              <a:t>R.A. 20%_____________    /////</a:t>
            </a:r>
          </a:p>
          <a:p>
            <a:pPr marL="273050" indent="-273050" eaLnBrk="0" fontAlgn="auto" hangingPunct="0">
              <a:spcBef>
                <a:spcPts val="600"/>
              </a:spcBef>
              <a:spcAft>
                <a:spcPts val="0"/>
              </a:spcAft>
              <a:buClr>
                <a:schemeClr val="accent2"/>
              </a:buClr>
              <a:buSzPct val="85000"/>
              <a:buFont typeface="Arial" pitchFamily="34" charset="0"/>
              <a:buChar char="•"/>
              <a:defRPr/>
            </a:pPr>
            <a:endParaRPr lang="it-IT" b="1" dirty="0"/>
          </a:p>
          <a:p>
            <a:pPr marL="273050" indent="-273050" eaLnBrk="0" fontAlgn="auto" hangingPunct="0">
              <a:spcBef>
                <a:spcPts val="600"/>
              </a:spcBef>
              <a:spcAft>
                <a:spcPts val="0"/>
              </a:spcAft>
              <a:buClr>
                <a:schemeClr val="accent2"/>
              </a:buClr>
              <a:buSzPct val="85000"/>
              <a:buFont typeface="Arial" pitchFamily="34" charset="0"/>
              <a:buChar char="•"/>
              <a:defRPr/>
            </a:pPr>
            <a:r>
              <a:rPr lang="it-IT" b="1" dirty="0"/>
              <a:t>Operazione effettuata ai sensi dell’articolo 1 comma 100 della Finanziaria per il 2008 e del DL 98/2011 (regime fiscale di vantaggio)</a:t>
            </a:r>
          </a:p>
          <a:p>
            <a:pPr fontAlgn="auto">
              <a:spcAft>
                <a:spcPts val="0"/>
              </a:spcAft>
              <a:buFont typeface="Arial" pitchFamily="34" charset="0"/>
              <a:buChar char="•"/>
              <a:defRPr/>
            </a:pPr>
            <a:endParaRPr lang="it-IT" dirty="0"/>
          </a:p>
          <a:p>
            <a:pPr fontAlgn="auto">
              <a:spcAft>
                <a:spcPts val="0"/>
              </a:spcAft>
              <a:buFont typeface="Arial" pitchFamily="34" charset="0"/>
              <a:buChar char="•"/>
              <a:defRPr/>
            </a:pPr>
            <a:endParaRPr lang="it-IT" dirty="0"/>
          </a:p>
        </p:txBody>
      </p:sp>
      <p:sp>
        <p:nvSpPr>
          <p:cNvPr id="4" name="Segnaposto numero diapositiva 3"/>
          <p:cNvSpPr>
            <a:spLocks noGrp="1"/>
          </p:cNvSpPr>
          <p:nvPr>
            <p:ph type="sldNum" sz="quarter" idx="12"/>
          </p:nvPr>
        </p:nvSpPr>
        <p:spPr/>
        <p:txBody>
          <a:bodyPr/>
          <a:lstStyle/>
          <a:p>
            <a:pPr>
              <a:defRPr/>
            </a:pPr>
            <a:fld id="{FDE40436-BD19-4007-A502-29D60AF272A7}" type="slidenum">
              <a:rPr lang="it-IT"/>
              <a:pPr>
                <a:defRPr/>
              </a:pPr>
              <a:t>8</a:t>
            </a:fld>
            <a:endParaRPr lang="it-IT"/>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olo 1"/>
          <p:cNvSpPr>
            <a:spLocks noGrp="1"/>
          </p:cNvSpPr>
          <p:nvPr>
            <p:ph type="title"/>
          </p:nvPr>
        </p:nvSpPr>
        <p:spPr>
          <a:xfrm>
            <a:off x="1371600" y="1052513"/>
            <a:ext cx="6400800" cy="504825"/>
          </a:xfrm>
        </p:spPr>
        <p:txBody>
          <a:bodyPr/>
          <a:lstStyle/>
          <a:p>
            <a:r>
              <a:rPr lang="it-IT" sz="1600" b="1" smtClean="0"/>
              <a:t>Ticket 278286 del 06/03/2014 (sulla logica del precontratto)</a:t>
            </a:r>
          </a:p>
        </p:txBody>
      </p:sp>
      <p:sp>
        <p:nvSpPr>
          <p:cNvPr id="3" name="Segnaposto contenuto 2"/>
          <p:cNvSpPr>
            <a:spLocks noGrp="1"/>
          </p:cNvSpPr>
          <p:nvPr>
            <p:ph idx="1"/>
          </p:nvPr>
        </p:nvSpPr>
        <p:spPr>
          <a:xfrm>
            <a:off x="457200" y="1557338"/>
            <a:ext cx="8229600" cy="4895850"/>
          </a:xfrm>
        </p:spPr>
        <p:txBody>
          <a:bodyPr rtlCol="0">
            <a:normAutofit fontScale="85000" lnSpcReduction="10000"/>
          </a:bodyPr>
          <a:lstStyle/>
          <a:p>
            <a:pPr algn="just" fontAlgn="auto">
              <a:spcAft>
                <a:spcPts val="0"/>
              </a:spcAft>
              <a:buFont typeface="Arial" pitchFamily="34" charset="0"/>
              <a:buChar char="•"/>
              <a:defRPr/>
            </a:pPr>
            <a:r>
              <a:rPr lang="it-IT" sz="2000" dirty="0" smtClean="0"/>
              <a:t>«Il </a:t>
            </a:r>
            <a:r>
              <a:rPr lang="it-IT" sz="2000" dirty="0"/>
              <a:t>precontratto deve essere usato nei casi in cui abbiate bisogno di accantonare i fondi a copertura del contratto molto prima della stipula dello </a:t>
            </a:r>
            <a:r>
              <a:rPr lang="it-IT" sz="2000" dirty="0" err="1"/>
              <a:t>stesso.Ad</a:t>
            </a:r>
            <a:r>
              <a:rPr lang="it-IT" sz="2000" dirty="0"/>
              <a:t> ogni riga di precontratto si può collegare un contratto. Ma uno ed uno solo per riga. Per cui se da un precontratto dovrò creare più contratti dovrò inserire più righe di dettaglio nel </a:t>
            </a:r>
            <a:r>
              <a:rPr lang="it-IT" sz="2000" dirty="0" err="1"/>
              <a:t>precontratto.Noi</a:t>
            </a:r>
            <a:r>
              <a:rPr lang="it-IT" sz="2000" dirty="0"/>
              <a:t> però consigliamo di utilizzare il precontratto solo dove serva realmente perché logicamente allungando la catena, in caso abbiate poi da gestire delle modifiche pratiche queste saranno più complesse essendoci un documento in più</a:t>
            </a:r>
            <a:r>
              <a:rPr lang="it-IT" sz="2000" dirty="0" smtClean="0"/>
              <a:t>.</a:t>
            </a:r>
          </a:p>
          <a:p>
            <a:pPr algn="just" fontAlgn="auto">
              <a:spcAft>
                <a:spcPts val="0"/>
              </a:spcAft>
              <a:buFont typeface="Arial" pitchFamily="34" charset="0"/>
              <a:buChar char="•"/>
              <a:defRPr/>
            </a:pPr>
            <a:r>
              <a:rPr lang="it-IT" sz="2000" dirty="0"/>
              <a:t>Per quanto riguarda la logica di utilizzo del precontratto, premettiamo che al momento </a:t>
            </a:r>
            <a:r>
              <a:rPr lang="it-IT" sz="2000" b="1" u="sng" dirty="0"/>
              <a:t>è un documento usato molto poco dagli atenei</a:t>
            </a:r>
            <a:r>
              <a:rPr lang="it-IT" sz="2000" dirty="0"/>
              <a:t>, per cui anche noi non abbiamo molti casi pratici di utilizzo. Tale documento può essere usato se si ha la necessità di 'bloccare' fondi di budget, tramite scritture anticipate, ancora prima di potere creare il relativo contratto al personale, ad esempio potrebbe essere utilizzato nel caso di bandi, prima che siano note le effettive persone scelte per una data posizione e quindi prima di potere registrare i relativi contratti. Nel caso sia registrato con più righe di dettaglio permette di collegarvi più contratti al personale. Segnaliamo che comunque rispetto al contratto ha dei 'limiti' in quanto non effettua un calcolo dei relativi oneri, e quindi i costi presenti su tale documento sono sempre una stima, solitamente per difetto, dei costi effettivi che si sosterranno poi con il contratto al personale</a:t>
            </a:r>
            <a:r>
              <a:rPr lang="it-IT" sz="2000" dirty="0" smtClean="0"/>
              <a:t>.»</a:t>
            </a:r>
            <a:endParaRPr lang="it-IT" sz="2000" dirty="0"/>
          </a:p>
        </p:txBody>
      </p:sp>
      <p:sp>
        <p:nvSpPr>
          <p:cNvPr id="4" name="Segnaposto numero diapositiva 3"/>
          <p:cNvSpPr>
            <a:spLocks noGrp="1"/>
          </p:cNvSpPr>
          <p:nvPr>
            <p:ph type="sldNum" sz="quarter" idx="12"/>
          </p:nvPr>
        </p:nvSpPr>
        <p:spPr/>
        <p:txBody>
          <a:bodyPr/>
          <a:lstStyle/>
          <a:p>
            <a:pPr>
              <a:defRPr/>
            </a:pPr>
            <a:fld id="{BF8A15EB-3DC7-40D8-A1EE-912E86A7D88C}" type="slidenum">
              <a:rPr lang="it-IT"/>
              <a:pPr>
                <a:defRPr/>
              </a:pPr>
              <a:t>9</a:t>
            </a:fld>
            <a:endParaRPr lang="it-IT"/>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821</TotalTime>
  <Words>5036</Words>
  <Application>Microsoft Office PowerPoint</Application>
  <PresentationFormat>Presentazione su schermo (4:3)</PresentationFormat>
  <Paragraphs>472</Paragraphs>
  <Slides>52</Slides>
  <Notes>0</Notes>
  <HiddenSlides>0</HiddenSlides>
  <MMClips>0</MMClips>
  <ScaleCrop>false</ScaleCrop>
  <HeadingPairs>
    <vt:vector size="6" baseType="variant">
      <vt:variant>
        <vt:lpstr>Caratteri utilizzati</vt:lpstr>
      </vt:variant>
      <vt:variant>
        <vt:i4>6</vt:i4>
      </vt:variant>
      <vt:variant>
        <vt:lpstr>Modello struttura</vt:lpstr>
      </vt:variant>
      <vt:variant>
        <vt:i4>1</vt:i4>
      </vt:variant>
      <vt:variant>
        <vt:lpstr>Titoli diapositive</vt:lpstr>
      </vt:variant>
      <vt:variant>
        <vt:i4>52</vt:i4>
      </vt:variant>
    </vt:vector>
  </HeadingPairs>
  <TitlesOfParts>
    <vt:vector size="59" baseType="lpstr">
      <vt:lpstr>Calibri</vt:lpstr>
      <vt:lpstr>Arial</vt:lpstr>
      <vt:lpstr>Wingdings</vt:lpstr>
      <vt:lpstr>Times New Roman</vt:lpstr>
      <vt:lpstr>Wingdings 2</vt:lpstr>
      <vt:lpstr>Verdana</vt:lpstr>
      <vt:lpstr>Tema di Office</vt:lpstr>
      <vt:lpstr>Gestione compensi lavoro autonomo e assimilato in U-GOV (borse imponibili e compensi di lavoro autonomo)</vt:lpstr>
      <vt:lpstr>Scopi e metodo dell’incontro</vt:lpstr>
      <vt:lpstr>Documenti gestionali nel ciclo compensi</vt:lpstr>
      <vt:lpstr>RACCOMANDAZIONI PRELIMINARI E PRATICHE</vt:lpstr>
      <vt:lpstr>Diapositiva 5</vt:lpstr>
      <vt:lpstr>Fattura classica</vt:lpstr>
      <vt:lpstr>Fattura con rivalsa INPS 4%</vt:lpstr>
      <vt:lpstr>Fattura di contribuente col regime di vantaggio</vt:lpstr>
      <vt:lpstr>Ticket 278286 del 06/03/2014 (sulla logica del precontratto)</vt:lpstr>
      <vt:lpstr>I RUOLI DA USARE – soggetti fiscalmente residenti</vt:lpstr>
      <vt:lpstr>Diapositiva 11</vt:lpstr>
      <vt:lpstr>Soggetti residenti e non residenti fiscalmente</vt:lpstr>
      <vt:lpstr>Alcuni redditi si considerano «italiani» a prescindere</vt:lpstr>
      <vt:lpstr>Redditi di lavoro autonomo percepiti da non residenti</vt:lpstr>
      <vt:lpstr>Applicazione delle convenzioni internazionali contro le doppie imposizioni</vt:lpstr>
      <vt:lpstr>Applicazione delle convenzioni internazionali contro le doppie imposizioni – modello D </vt:lpstr>
      <vt:lpstr>Modello D/1</vt:lpstr>
      <vt:lpstr>Modello D/2</vt:lpstr>
      <vt:lpstr>Modello D/3</vt:lpstr>
      <vt:lpstr>Diapositiva 20</vt:lpstr>
      <vt:lpstr>Diapositiva 21</vt:lpstr>
      <vt:lpstr>Diapositiva 22</vt:lpstr>
      <vt:lpstr>Diapositiva 23</vt:lpstr>
      <vt:lpstr>Gli occasionali con reddito &gt;5000 euro</vt:lpstr>
      <vt:lpstr>Soggetto iscritto ad altra cassa o pensionato</vt:lpstr>
      <vt:lpstr>Diapositiva 26</vt:lpstr>
      <vt:lpstr>Ticket del 02/05/2013 nr.228550 «Voci che appaiono nella Tab «Trattamento Economico» Diverse da quelle che appaiono nel cedolino del compenso»</vt:lpstr>
      <vt:lpstr>Ticket del 29/03/2013 nr.225030 «Recupero imposta di bollo»</vt:lpstr>
      <vt:lpstr>Ticket del 10/04/2013 nr.225089 «Inserimento Rimborsi spese in contratto»</vt:lpstr>
      <vt:lpstr>Ticket del 15/04/2013 nr.225982 «Gestione compensi che si configurano come diritti di autore»</vt:lpstr>
      <vt:lpstr>Gestione Opere dell’ingegno nel DG «Contratto»</vt:lpstr>
      <vt:lpstr>Ticket del 17/04/2013 nr.226563 «Detrazioni anno precedente al pagamento del compenso»</vt:lpstr>
      <vt:lpstr>Ticket 296683 del 9/06/2014</vt:lpstr>
      <vt:lpstr>Ticket del 17/04/2013 nr.226671 «Rimborsi spese ruolo PR»</vt:lpstr>
      <vt:lpstr>Le spese esenti</vt:lpstr>
      <vt:lpstr>Diapositiva 36</vt:lpstr>
      <vt:lpstr>Ticket del 12/04/2013 nr.2255710 «Gestione aliquota marginale ruolo PE»</vt:lpstr>
      <vt:lpstr>Diapositiva 38</vt:lpstr>
      <vt:lpstr>Ci son tante voci in U-GOV per l’aliquota marginale ma in definitiva si usa solo la 04350 in SDF comunicando con help desk all’Amministrazione Centrale</vt:lpstr>
      <vt:lpstr>Borse di studio e di approfondimento tassabili, tirocini di durata inferiore all’anno</vt:lpstr>
      <vt:lpstr>Per azzerare quindi l’IRPEF sui piccoli compensi a td</vt:lpstr>
      <vt:lpstr>Gestione piccoli importi previsionalmente &lt;8.000,00 euro/anno</vt:lpstr>
      <vt:lpstr>Diapositiva 43</vt:lpstr>
      <vt:lpstr>Diapositiva 44</vt:lpstr>
      <vt:lpstr>Una incursione in un terreno ragioneristico….ticket 263519 del 31/12/2013</vt:lpstr>
      <vt:lpstr>Con questa raccomandazione – ticket 265197 del 14.01.2014</vt:lpstr>
      <vt:lpstr>Non si possono creare estensioni COGE/COAN 2013 e pagare compensi nel 2014 se siamo in attività commerciale – ticket 272401 dell’11.02.2014 </vt:lpstr>
      <vt:lpstr>Rivalsa INPS diversa per i minimi e per i professionisti non minimi (messaggio utenti.contab del 10/03/2014) – gestione in UGOV</vt:lpstr>
      <vt:lpstr>Qui ci sarebbe  un errore quindi….ma non è colpa nostra, è antecedente al messaggio!</vt:lpstr>
      <vt:lpstr>Sui minimi (ora regime di vantaggio) attenzione a non confonderli con le Ditte Individuali – si è confuso anche CINECA (ticket 285737 dell’ 08/04/2014)</vt:lpstr>
      <vt:lpstr>Attenzione all’IRAP commerciale – ticket 294917 del 29/05/2014</vt:lpstr>
      <vt:lpstr>Diapositiva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Gestione compensi lavoro autonomo e assimilato in U-GOV (escluse co.co.co.)</dc:title>
  <dc:creator>rolando</dc:creator>
  <cp:lastModifiedBy>Universita di Pisa</cp:lastModifiedBy>
  <cp:revision>87</cp:revision>
  <cp:lastPrinted>2014-06-10T17:21:50Z</cp:lastPrinted>
  <dcterms:created xsi:type="dcterms:W3CDTF">2014-06-07T17:50:19Z</dcterms:created>
  <dcterms:modified xsi:type="dcterms:W3CDTF">2014-06-12T10:49:05Z</dcterms:modified>
</cp:coreProperties>
</file>