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7" r:id="rId9"/>
    <p:sldId id="263" r:id="rId10"/>
    <p:sldId id="264" r:id="rId11"/>
    <p:sldId id="265" r:id="rId12"/>
    <p:sldId id="266" r:id="rId13"/>
    <p:sldId id="278" r:id="rId14"/>
    <p:sldId id="279" r:id="rId15"/>
    <p:sldId id="282" r:id="rId16"/>
    <p:sldId id="280" r:id="rId17"/>
    <p:sldId id="283" r:id="rId18"/>
    <p:sldId id="281" r:id="rId19"/>
    <p:sldId id="284" r:id="rId20"/>
    <p:sldId id="267" r:id="rId21"/>
    <p:sldId id="268" r:id="rId22"/>
    <p:sldId id="269" r:id="rId23"/>
    <p:sldId id="270" r:id="rId24"/>
    <p:sldId id="271" r:id="rId25"/>
    <p:sldId id="272" r:id="rId26"/>
    <p:sldId id="273" r:id="rId27"/>
    <p:sldId id="274" r:id="rId28"/>
    <p:sldId id="275" r:id="rId2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102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1BFAC8F9-4A3A-4189-8B03-C59F5122B26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BFAC8F9-4A3A-4189-8B03-C59F5122B26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BFAC8F9-4A3A-4189-8B03-C59F5122B26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8AA6D1E8-431D-4748-930F-4950A1C397B8}" type="datetimeFigureOut">
              <a:rPr lang="it-IT" smtClean="0"/>
              <a:pPr/>
              <a:t>22/07/2019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1BFAC8F9-4A3A-4189-8B03-C59F5122B268}"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A6D1E8-431D-4748-930F-4950A1C397B8}" type="datetimeFigureOut">
              <a:rPr lang="it-IT" smtClean="0"/>
              <a:pPr/>
              <a:t>22/07/2019</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BFAC8F9-4A3A-4189-8B03-C59F5122B268}"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abilitychannel.tv/atleti-paralimpici/" TargetMode="External"/><Relationship Id="rId2" Type="http://schemas.openxmlformats.org/officeDocument/2006/relationships/hyperlink" Target="http://www.abilitychannel.tv/sport-per-disabil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642919"/>
            <a:ext cx="7772400" cy="5715040"/>
          </a:xfrm>
        </p:spPr>
        <p:txBody>
          <a:bodyPr>
            <a:normAutofit fontScale="90000"/>
          </a:bodyPr>
          <a:lstStyle/>
          <a:p>
            <a:r>
              <a:rPr lang="it-IT" sz="4000" b="1" u="sng" dirty="0"/>
              <a:t>“Lo sport ha il potere di cambiare il mondo. Ha il potere di suscitare emozioni. Ha il </a:t>
            </a:r>
            <a:r>
              <a:rPr lang="it-IT" sz="4000" dirty="0"/>
              <a:t/>
            </a:r>
            <a:br>
              <a:rPr lang="it-IT" sz="4000" dirty="0"/>
            </a:br>
            <a:r>
              <a:rPr lang="it-IT" sz="4000" b="1" u="sng" dirty="0"/>
              <a:t>potere di ricongiungere le persone come poche altre cose. Ha il potere di risvegliare la speranza dove prima c’era solo disperazione</a:t>
            </a:r>
            <a:r>
              <a:rPr lang="it-IT" sz="4000" b="1" u="sng" dirty="0" smtClean="0"/>
              <a:t>”; </a:t>
            </a:r>
            <a:r>
              <a:rPr lang="it-IT" sz="4000" b="1" u="sng" dirty="0"/>
              <a:t>così si espresse Nelson Mandela ai  </a:t>
            </a:r>
            <a:r>
              <a:rPr lang="it-IT" sz="4000" b="1" u="sng" dirty="0" err="1"/>
              <a:t>Laureus</a:t>
            </a:r>
            <a:r>
              <a:rPr lang="it-IT" sz="4000" b="1" u="sng" dirty="0"/>
              <a:t> World </a:t>
            </a:r>
            <a:r>
              <a:rPr lang="it-IT" sz="4000" b="1" u="sng" dirty="0" err="1"/>
              <a:t>Sports</a:t>
            </a:r>
            <a:r>
              <a:rPr lang="it-IT" sz="4000" b="1" u="sng" dirty="0"/>
              <a:t> </a:t>
            </a:r>
            <a:r>
              <a:rPr lang="it-IT" sz="4000" b="1" u="sng" dirty="0" err="1"/>
              <a:t>Awards</a:t>
            </a:r>
            <a:r>
              <a:rPr lang="it-IT" sz="4000" b="1" u="sng" dirty="0"/>
              <a:t>, nel 2000, a Monaco.  </a:t>
            </a:r>
            <a:r>
              <a:rPr lang="it-IT" dirty="0"/>
              <a:t/>
            </a:r>
            <a:br>
              <a:rPr lang="it-IT" dirty="0"/>
            </a:br>
            <a:endParaRPr lang="it-IT" dirty="0"/>
          </a:p>
        </p:txBody>
      </p:sp>
      <p:sp>
        <p:nvSpPr>
          <p:cNvPr id="3" name="Sottotitolo 2"/>
          <p:cNvSpPr>
            <a:spLocks noGrp="1"/>
          </p:cNvSpPr>
          <p:nvPr>
            <p:ph type="subTitle" idx="1"/>
          </p:nvPr>
        </p:nvSpPr>
        <p:spPr>
          <a:xfrm flipV="1">
            <a:off x="1371600" y="5638800"/>
            <a:ext cx="6400800" cy="76216"/>
          </a:xfrm>
        </p:spPr>
        <p:txBody>
          <a:bodyPr>
            <a:normAutofit fontScale="25000" lnSpcReduction="20000"/>
          </a:bodyPr>
          <a:lstStyle/>
          <a:p>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571480"/>
            <a:ext cx="8229600" cy="2071702"/>
          </a:xfrm>
        </p:spPr>
        <p:txBody>
          <a:bodyPr>
            <a:normAutofit/>
          </a:bodyPr>
          <a:lstStyle/>
          <a:p>
            <a:r>
              <a:rPr lang="it-IT" dirty="0"/>
              <a:t> </a:t>
            </a:r>
            <a:r>
              <a:rPr lang="it-IT" sz="3600" dirty="0"/>
              <a:t>Per quanto riguarda la disabilità fisica, gli atleti vengono classificati sulla base </a:t>
            </a:r>
            <a:br>
              <a:rPr lang="it-IT" sz="3600" dirty="0"/>
            </a:br>
            <a:r>
              <a:rPr lang="it-IT" sz="3600" dirty="0"/>
              <a:t>dell’handicap motorio e sensoriale</a:t>
            </a:r>
          </a:p>
        </p:txBody>
      </p:sp>
      <p:sp>
        <p:nvSpPr>
          <p:cNvPr id="3" name="Segnaposto contenuto 2"/>
          <p:cNvSpPr>
            <a:spLocks noGrp="1"/>
          </p:cNvSpPr>
          <p:nvPr>
            <p:ph idx="1"/>
          </p:nvPr>
        </p:nvSpPr>
        <p:spPr>
          <a:xfrm>
            <a:off x="457200" y="2428868"/>
            <a:ext cx="8229600" cy="3697295"/>
          </a:xfrm>
        </p:spPr>
        <p:txBody>
          <a:bodyPr>
            <a:normAutofit/>
          </a:bodyPr>
          <a:lstStyle/>
          <a:p>
            <a:r>
              <a:rPr lang="it-IT" dirty="0" smtClean="0"/>
              <a:t> </a:t>
            </a:r>
            <a:r>
              <a:rPr lang="it-IT" dirty="0"/>
              <a:t>atleti con </a:t>
            </a:r>
            <a:r>
              <a:rPr lang="it-IT" b="1" dirty="0"/>
              <a:t>lesioni </a:t>
            </a:r>
            <a:r>
              <a:rPr lang="it-IT" b="1" dirty="0" smtClean="0"/>
              <a:t>midollari</a:t>
            </a:r>
          </a:p>
          <a:p>
            <a:r>
              <a:rPr lang="it-IT" dirty="0" smtClean="0"/>
              <a:t> </a:t>
            </a:r>
            <a:r>
              <a:rPr lang="it-IT" dirty="0"/>
              <a:t>atleti con </a:t>
            </a:r>
            <a:r>
              <a:rPr lang="it-IT" b="1" dirty="0"/>
              <a:t>lesioni </a:t>
            </a:r>
            <a:r>
              <a:rPr lang="it-IT" b="1" dirty="0" smtClean="0"/>
              <a:t>cerebrali </a:t>
            </a:r>
            <a:r>
              <a:rPr lang="it-IT" dirty="0" smtClean="0"/>
              <a:t>(</a:t>
            </a:r>
            <a:r>
              <a:rPr lang="it-IT" dirty="0"/>
              <a:t>la forma </a:t>
            </a:r>
            <a:r>
              <a:rPr lang="it-IT" dirty="0" smtClean="0"/>
              <a:t>spastica</a:t>
            </a:r>
            <a:r>
              <a:rPr lang="it-IT" dirty="0"/>
              <a:t>), l’emiparesi </a:t>
            </a:r>
            <a:r>
              <a:rPr lang="it-IT" dirty="0" smtClean="0"/>
              <a:t> ,</a:t>
            </a:r>
            <a:r>
              <a:rPr lang="it-IT" dirty="0"/>
              <a:t> </a:t>
            </a:r>
            <a:r>
              <a:rPr lang="it-IT" dirty="0" smtClean="0"/>
              <a:t>paraparesi.</a:t>
            </a:r>
          </a:p>
          <a:p>
            <a:r>
              <a:rPr lang="it-IT" dirty="0"/>
              <a:t>atleti con </a:t>
            </a:r>
            <a:r>
              <a:rPr lang="it-IT" b="1" dirty="0" smtClean="0"/>
              <a:t>amputazioni</a:t>
            </a:r>
          </a:p>
          <a:p>
            <a:r>
              <a:rPr lang="it-IT" b="1" dirty="0" err="1"/>
              <a:t>les</a:t>
            </a:r>
            <a:r>
              <a:rPr lang="it-IT" b="1" dirty="0"/>
              <a:t> </a:t>
            </a:r>
            <a:r>
              <a:rPr lang="it-IT" b="1" dirty="0" err="1"/>
              <a:t>autres</a:t>
            </a:r>
            <a:r>
              <a:rPr lang="it-IT" dirty="0"/>
              <a:t>: tutte quelle forme di disabilità che sono difficilmente classificabili entro una delle patologie citate precedentemente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939916"/>
          </a:xfrm>
        </p:spPr>
        <p:txBody>
          <a:bodyPr>
            <a:normAutofit fontScale="90000"/>
          </a:bodyPr>
          <a:lstStyle/>
          <a:p>
            <a:r>
              <a:rPr lang="it-IT" sz="3200" dirty="0"/>
              <a:t>Gli atleti con disabilità sensoriale vengono invece suddivisi in: non vedenti e non </a:t>
            </a:r>
            <a:br>
              <a:rPr lang="it-IT" sz="3200" dirty="0"/>
            </a:br>
            <a:r>
              <a:rPr lang="it-IT" sz="3200" dirty="0"/>
              <a:t>udenti</a:t>
            </a:r>
            <a:r>
              <a:rPr lang="it-IT" dirty="0"/>
              <a:t>. </a:t>
            </a:r>
            <a:br>
              <a:rPr lang="it-IT" dirty="0"/>
            </a:br>
            <a:endParaRPr lang="it-IT" dirty="0"/>
          </a:p>
        </p:txBody>
      </p:sp>
      <p:sp>
        <p:nvSpPr>
          <p:cNvPr id="3" name="Segnaposto contenuto 2"/>
          <p:cNvSpPr>
            <a:spLocks noGrp="1"/>
          </p:cNvSpPr>
          <p:nvPr>
            <p:ph idx="1"/>
          </p:nvPr>
        </p:nvSpPr>
        <p:spPr>
          <a:xfrm>
            <a:off x="457200" y="1857364"/>
            <a:ext cx="8229600" cy="4268799"/>
          </a:xfrm>
        </p:spPr>
        <p:txBody>
          <a:bodyPr>
            <a:normAutofit fontScale="92500" lnSpcReduction="10000"/>
          </a:bodyPr>
          <a:lstStyle/>
          <a:p>
            <a:r>
              <a:rPr lang="it-IT" dirty="0"/>
              <a:t>I non vedenti sono a loro volta classificati in tre categorie distinte a seconda della </a:t>
            </a:r>
          </a:p>
          <a:p>
            <a:r>
              <a:rPr lang="it-IT" dirty="0"/>
              <a:t>gravità del deficit: alla classe</a:t>
            </a:r>
            <a:r>
              <a:rPr lang="it-IT" b="1" dirty="0"/>
              <a:t> B1 </a:t>
            </a:r>
            <a:r>
              <a:rPr lang="it-IT" dirty="0"/>
              <a:t>appartengono quei soggetti che presentano una </a:t>
            </a:r>
            <a:r>
              <a:rPr lang="it-IT" b="1" dirty="0"/>
              <a:t>totale </a:t>
            </a:r>
            <a:r>
              <a:rPr lang="it-IT" b="1" dirty="0" smtClean="0"/>
              <a:t>assenza </a:t>
            </a:r>
            <a:r>
              <a:rPr lang="it-IT" dirty="0"/>
              <a:t>nella percezione della luce in entrambi gli occhi (ciechi totali</a:t>
            </a:r>
            <a:r>
              <a:rPr lang="it-IT" dirty="0" smtClean="0"/>
              <a:t>);</a:t>
            </a:r>
          </a:p>
          <a:p>
            <a:r>
              <a:rPr lang="it-IT" dirty="0" smtClean="0"/>
              <a:t> </a:t>
            </a:r>
            <a:r>
              <a:rPr lang="it-IT" dirty="0"/>
              <a:t>alla classe </a:t>
            </a:r>
            <a:r>
              <a:rPr lang="it-IT" b="1" dirty="0"/>
              <a:t>B2</a:t>
            </a:r>
            <a:r>
              <a:rPr lang="it-IT" dirty="0"/>
              <a:t> le </a:t>
            </a:r>
            <a:r>
              <a:rPr lang="it-IT" dirty="0" smtClean="0"/>
              <a:t>persone </a:t>
            </a:r>
            <a:r>
              <a:rPr lang="it-IT" dirty="0"/>
              <a:t>con un residuo visivo </a:t>
            </a:r>
            <a:r>
              <a:rPr lang="it-IT" b="1" dirty="0"/>
              <a:t>non superiore a 2/60 </a:t>
            </a:r>
            <a:r>
              <a:rPr lang="it-IT" dirty="0"/>
              <a:t>e/o con un campo visivo non </a:t>
            </a:r>
            <a:r>
              <a:rPr lang="it-IT" dirty="0" smtClean="0"/>
              <a:t>superiore </a:t>
            </a:r>
            <a:r>
              <a:rPr lang="it-IT" dirty="0"/>
              <a:t>a cinque gradi (ipovedenti gravi</a:t>
            </a:r>
            <a:r>
              <a:rPr lang="it-IT" dirty="0" smtClean="0"/>
              <a:t>);</a:t>
            </a:r>
          </a:p>
          <a:p>
            <a:r>
              <a:rPr lang="it-IT" dirty="0" smtClean="0"/>
              <a:t> </a:t>
            </a:r>
            <a:r>
              <a:rPr lang="it-IT" dirty="0"/>
              <a:t>nella classe </a:t>
            </a:r>
            <a:r>
              <a:rPr lang="it-IT" b="1" dirty="0"/>
              <a:t>B3</a:t>
            </a:r>
            <a:r>
              <a:rPr lang="it-IT" dirty="0"/>
              <a:t> sono inseriti gli atleti che </a:t>
            </a:r>
            <a:r>
              <a:rPr lang="it-IT" dirty="0" smtClean="0"/>
              <a:t>hanno </a:t>
            </a:r>
            <a:r>
              <a:rPr lang="it-IT" dirty="0"/>
              <a:t>un’acuità visiva da 2/60 a 6/60 e/o un campo visivo da cinque a meno di venti </a:t>
            </a:r>
            <a:r>
              <a:rPr lang="it-IT" dirty="0" smtClean="0"/>
              <a:t>gradi </a:t>
            </a:r>
            <a:r>
              <a:rPr lang="it-IT" dirty="0"/>
              <a:t>(</a:t>
            </a:r>
            <a:r>
              <a:rPr lang="it-IT" b="1" dirty="0"/>
              <a:t>ipovedenti lievi</a:t>
            </a:r>
            <a:r>
              <a:rPr lang="it-IT" dirty="0"/>
              <a:t>). </a:t>
            </a:r>
          </a:p>
          <a:p>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500042"/>
            <a:ext cx="8229600" cy="5626121"/>
          </a:xfrm>
        </p:spPr>
        <p:txBody>
          <a:bodyPr>
            <a:normAutofit/>
          </a:bodyPr>
          <a:lstStyle/>
          <a:p>
            <a:r>
              <a:rPr lang="it-IT" dirty="0"/>
              <a:t>I regolamenti per gli atleti non udenti variano di poco rispetto a quelli degli atleti </a:t>
            </a:r>
            <a:r>
              <a:rPr lang="it-IT" dirty="0" smtClean="0"/>
              <a:t>normodotati</a:t>
            </a:r>
            <a:r>
              <a:rPr lang="it-IT" dirty="0"/>
              <a:t>, tanto che molti soggetti sordi o sordomuti gareggiano nelle competizioni per persone non affette da disabilità   </a:t>
            </a:r>
            <a:endParaRPr lang="it-IT" dirty="0" smtClean="0"/>
          </a:p>
          <a:p>
            <a:r>
              <a:rPr lang="it-IT" b="1" dirty="0"/>
              <a:t>Le classificazioni funzionali sono spesso soltanto delle sigle sconosciute ma, in realtà, rappresentano un elemento fondamentale per </a:t>
            </a:r>
            <a:r>
              <a:rPr lang="it-IT" b="1" dirty="0">
                <a:hlinkClick r:id="rId2"/>
              </a:rPr>
              <a:t>lo sport </a:t>
            </a:r>
            <a:r>
              <a:rPr lang="it-IT" b="1" dirty="0" err="1">
                <a:hlinkClick r:id="rId2"/>
              </a:rPr>
              <a:t>paralimpico</a:t>
            </a:r>
            <a:r>
              <a:rPr lang="it-IT" b="1" dirty="0">
                <a:hlinkClick r:id="rId2"/>
              </a:rPr>
              <a:t>:</a:t>
            </a:r>
            <a:r>
              <a:rPr lang="it-IT" b="1" dirty="0"/>
              <a:t> danno la possibilità a tutti </a:t>
            </a:r>
            <a:r>
              <a:rPr lang="it-IT" b="1" dirty="0" err="1"/>
              <a:t>gli</a:t>
            </a:r>
            <a:r>
              <a:rPr lang="it-IT" b="1" dirty="0" err="1">
                <a:hlinkClick r:id="rId3"/>
              </a:rPr>
              <a:t>atleti</a:t>
            </a:r>
            <a:r>
              <a:rPr lang="it-IT" b="1" dirty="0"/>
              <a:t> di confrontarsi con avversari di pari livello e di avere la stessa opportunità di gareggiare in una competizione più equa possibile.</a:t>
            </a:r>
            <a:endParaRPr lang="it-IT" dirty="0"/>
          </a:p>
          <a:p>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Categorie sport disabili</a:t>
            </a:r>
            <a:endParaRPr lang="it-IT" dirty="0"/>
          </a:p>
        </p:txBody>
      </p:sp>
      <p:sp>
        <p:nvSpPr>
          <p:cNvPr id="3" name="Segnaposto contenuto 2"/>
          <p:cNvSpPr>
            <a:spLocks noGrp="1"/>
          </p:cNvSpPr>
          <p:nvPr>
            <p:ph idx="1"/>
          </p:nvPr>
        </p:nvSpPr>
        <p:spPr/>
        <p:txBody>
          <a:bodyPr/>
          <a:lstStyle/>
          <a:p>
            <a:endParaRPr lang="it-IT" dirty="0"/>
          </a:p>
        </p:txBody>
      </p:sp>
      <p:pic>
        <p:nvPicPr>
          <p:cNvPr id="2050" name="Picture 2" descr="C:\Users\paola\Desktop\Categorie-Paralimpiche-Sport.jpg"/>
          <p:cNvPicPr>
            <a:picLocks noChangeAspect="1" noChangeArrowheads="1"/>
          </p:cNvPicPr>
          <p:nvPr/>
        </p:nvPicPr>
        <p:blipFill>
          <a:blip r:embed="rId2"/>
          <a:srcRect/>
          <a:stretch>
            <a:fillRect/>
          </a:stretch>
        </p:blipFill>
        <p:spPr bwMode="auto">
          <a:xfrm>
            <a:off x="785786" y="2143116"/>
            <a:ext cx="7620001" cy="428147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Gruppo 1</a:t>
            </a:r>
            <a:endParaRPr lang="it-IT" dirty="0"/>
          </a:p>
        </p:txBody>
      </p:sp>
      <p:sp>
        <p:nvSpPr>
          <p:cNvPr id="3" name="Segnaposto contenuto 2"/>
          <p:cNvSpPr>
            <a:spLocks noGrp="1"/>
          </p:cNvSpPr>
          <p:nvPr>
            <p:ph idx="1"/>
          </p:nvPr>
        </p:nvSpPr>
        <p:spPr>
          <a:xfrm>
            <a:off x="457200" y="1600200"/>
            <a:ext cx="5614998" cy="4525963"/>
          </a:xfrm>
        </p:spPr>
        <p:txBody>
          <a:bodyPr>
            <a:normAutofit/>
          </a:bodyPr>
          <a:lstStyle/>
          <a:p>
            <a:r>
              <a:rPr lang="it-IT" i="1" dirty="0"/>
              <a:t>Atletica Leggera </a:t>
            </a:r>
            <a:r>
              <a:rPr lang="it-IT" i="1" dirty="0" smtClean="0"/>
              <a:t>Paraolimpica</a:t>
            </a:r>
            <a:endParaRPr lang="it-IT" dirty="0"/>
          </a:p>
          <a:p>
            <a:r>
              <a:rPr lang="it-IT" dirty="0"/>
              <a:t>Basket in carrozzina</a:t>
            </a:r>
          </a:p>
          <a:p>
            <a:r>
              <a:rPr lang="it-IT" i="1" dirty="0" smtClean="0"/>
              <a:t>Biathlon (</a:t>
            </a:r>
            <a:r>
              <a:rPr lang="it-IT" dirty="0" smtClean="0"/>
              <a:t>sci di fondo e sessioni di tiro a segno con carabina)</a:t>
            </a:r>
            <a:endParaRPr lang="it-IT" dirty="0"/>
          </a:p>
          <a:p>
            <a:r>
              <a:rPr lang="it-IT" i="1" dirty="0"/>
              <a:t>Boccia</a:t>
            </a:r>
            <a:endParaRPr lang="it-IT" dirty="0"/>
          </a:p>
          <a:p>
            <a:r>
              <a:rPr lang="it-IT" i="1" dirty="0"/>
              <a:t>Calcio a 5</a:t>
            </a:r>
            <a:endParaRPr lang="it-IT" dirty="0"/>
          </a:p>
          <a:p>
            <a:r>
              <a:rPr lang="it-IT" i="1" dirty="0"/>
              <a:t>Calcio a 7</a:t>
            </a:r>
            <a:endParaRPr lang="it-IT" dirty="0"/>
          </a:p>
          <a:p>
            <a:r>
              <a:rPr lang="it-IT" i="1" dirty="0"/>
              <a:t>Ciclismo</a:t>
            </a:r>
            <a:endParaRPr lang="it-IT" dirty="0"/>
          </a:p>
          <a:p>
            <a:r>
              <a:rPr lang="it-IT" i="1" dirty="0"/>
              <a:t>Equitazione</a:t>
            </a:r>
            <a:endParaRPr lang="it-IT" dirty="0"/>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pic>
        <p:nvPicPr>
          <p:cNvPr id="3074" name="Picture 2" descr="C:\Users\paola\Desktop\basket-disabili-copertina.jpg"/>
          <p:cNvPicPr>
            <a:picLocks noChangeAspect="1" noChangeArrowheads="1"/>
          </p:cNvPicPr>
          <p:nvPr/>
        </p:nvPicPr>
        <p:blipFill>
          <a:blip r:embed="rId2"/>
          <a:srcRect/>
          <a:stretch>
            <a:fillRect/>
          </a:stretch>
        </p:blipFill>
        <p:spPr bwMode="auto">
          <a:xfrm>
            <a:off x="500034" y="1000108"/>
            <a:ext cx="8096251" cy="485778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Gruppo 2</a:t>
            </a:r>
            <a:endParaRPr lang="it-IT" dirty="0"/>
          </a:p>
        </p:txBody>
      </p:sp>
      <p:sp>
        <p:nvSpPr>
          <p:cNvPr id="3" name="Segnaposto contenuto 2"/>
          <p:cNvSpPr>
            <a:spLocks noGrp="1"/>
          </p:cNvSpPr>
          <p:nvPr>
            <p:ph idx="1"/>
          </p:nvPr>
        </p:nvSpPr>
        <p:spPr/>
        <p:txBody>
          <a:bodyPr/>
          <a:lstStyle/>
          <a:p>
            <a:r>
              <a:rPr lang="it-IT" i="1" dirty="0"/>
              <a:t>Nuoto</a:t>
            </a:r>
            <a:endParaRPr lang="it-IT" dirty="0"/>
          </a:p>
          <a:p>
            <a:r>
              <a:rPr lang="it-IT" i="1" dirty="0"/>
              <a:t>Para-Canoa</a:t>
            </a:r>
            <a:endParaRPr lang="it-IT" dirty="0"/>
          </a:p>
          <a:p>
            <a:r>
              <a:rPr lang="it-IT" i="1" dirty="0" err="1"/>
              <a:t>Para-Rowing</a:t>
            </a:r>
            <a:r>
              <a:rPr lang="it-IT" i="1" dirty="0"/>
              <a:t> (canottaggio)</a:t>
            </a:r>
            <a:endParaRPr lang="it-IT" dirty="0"/>
          </a:p>
          <a:p>
            <a:r>
              <a:rPr lang="it-IT" i="1" dirty="0"/>
              <a:t>Pesistica</a:t>
            </a:r>
            <a:endParaRPr lang="it-IT" dirty="0"/>
          </a:p>
          <a:p>
            <a:r>
              <a:rPr lang="it-IT" i="1" dirty="0"/>
              <a:t>Rugby in carrozzina</a:t>
            </a:r>
            <a:endParaRPr lang="it-IT" dirty="0"/>
          </a:p>
          <a:p>
            <a:r>
              <a:rPr lang="it-IT" i="1" dirty="0"/>
              <a:t>Scherma in carrozzina</a:t>
            </a:r>
            <a:endParaRPr lang="it-IT" dirty="0"/>
          </a:p>
          <a:p>
            <a:r>
              <a:rPr lang="it-IT" i="1" dirty="0"/>
              <a:t>Sci Nordico e Alpino</a:t>
            </a:r>
            <a:endParaRPr lang="it-IT" dirty="0"/>
          </a:p>
          <a:p>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pic>
        <p:nvPicPr>
          <p:cNvPr id="4098" name="Picture 2" descr="C:\Users\paola\Desktop\Immagine.jpg"/>
          <p:cNvPicPr>
            <a:picLocks noChangeAspect="1" noChangeArrowheads="1"/>
          </p:cNvPicPr>
          <p:nvPr/>
        </p:nvPicPr>
        <p:blipFill>
          <a:blip r:embed="rId2"/>
          <a:srcRect/>
          <a:stretch>
            <a:fillRect/>
          </a:stretch>
        </p:blipFill>
        <p:spPr bwMode="auto">
          <a:xfrm>
            <a:off x="571472" y="579702"/>
            <a:ext cx="7533761" cy="534962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Gruppo 3</a:t>
            </a:r>
            <a:endParaRPr lang="it-IT" dirty="0"/>
          </a:p>
        </p:txBody>
      </p:sp>
      <p:sp>
        <p:nvSpPr>
          <p:cNvPr id="3" name="Segnaposto contenuto 2"/>
          <p:cNvSpPr>
            <a:spLocks noGrp="1"/>
          </p:cNvSpPr>
          <p:nvPr>
            <p:ph idx="1"/>
          </p:nvPr>
        </p:nvSpPr>
        <p:spPr/>
        <p:txBody>
          <a:bodyPr/>
          <a:lstStyle/>
          <a:p>
            <a:r>
              <a:rPr lang="it-IT" i="1" dirty="0"/>
              <a:t>Tennis in carrozzina</a:t>
            </a:r>
            <a:endParaRPr lang="it-IT" dirty="0"/>
          </a:p>
          <a:p>
            <a:r>
              <a:rPr lang="it-IT" i="1" dirty="0"/>
              <a:t>Tennistavolo</a:t>
            </a:r>
            <a:endParaRPr lang="it-IT" dirty="0"/>
          </a:p>
          <a:p>
            <a:r>
              <a:rPr lang="it-IT" i="1" dirty="0"/>
              <a:t>Tiro a segno</a:t>
            </a:r>
            <a:endParaRPr lang="it-IT" dirty="0"/>
          </a:p>
          <a:p>
            <a:r>
              <a:rPr lang="it-IT" i="1" dirty="0"/>
              <a:t>Tiro con l’arco</a:t>
            </a:r>
            <a:endParaRPr lang="it-IT" dirty="0"/>
          </a:p>
          <a:p>
            <a:r>
              <a:rPr lang="it-IT" i="1" dirty="0"/>
              <a:t>Vela</a:t>
            </a:r>
            <a:endParaRPr lang="it-IT" dirty="0"/>
          </a:p>
          <a:p>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pic>
        <p:nvPicPr>
          <p:cNvPr id="5122" name="Picture 2" descr="C:\Users\paola\Desktop\Dani-Caverzaschi-002.jpg"/>
          <p:cNvPicPr>
            <a:picLocks noChangeAspect="1" noChangeArrowheads="1"/>
          </p:cNvPicPr>
          <p:nvPr/>
        </p:nvPicPr>
        <p:blipFill>
          <a:blip r:embed="rId2"/>
          <a:srcRect/>
          <a:stretch>
            <a:fillRect/>
          </a:stretch>
        </p:blipFill>
        <p:spPr bwMode="auto">
          <a:xfrm>
            <a:off x="571472" y="647746"/>
            <a:ext cx="8143932" cy="549589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Un po’ di storia</a:t>
            </a:r>
            <a:endParaRPr lang="it-IT" dirty="0"/>
          </a:p>
        </p:txBody>
      </p:sp>
      <p:sp>
        <p:nvSpPr>
          <p:cNvPr id="3" name="Segnaposto contenuto 2"/>
          <p:cNvSpPr>
            <a:spLocks noGrp="1"/>
          </p:cNvSpPr>
          <p:nvPr>
            <p:ph idx="1"/>
          </p:nvPr>
        </p:nvSpPr>
        <p:spPr/>
        <p:txBody>
          <a:bodyPr>
            <a:normAutofit/>
          </a:bodyPr>
          <a:lstStyle/>
          <a:p>
            <a:pPr>
              <a:buNone/>
            </a:pPr>
            <a:r>
              <a:rPr lang="it-IT" dirty="0" smtClean="0"/>
              <a:t>   Per trovare </a:t>
            </a:r>
            <a:r>
              <a:rPr lang="it-IT" dirty="0"/>
              <a:t>una prima forma di </a:t>
            </a:r>
            <a:r>
              <a:rPr lang="it-IT" dirty="0" smtClean="0"/>
              <a:t>promozione delle </a:t>
            </a:r>
            <a:r>
              <a:rPr lang="it-IT" dirty="0"/>
              <a:t>attività sportive nei soggetti </a:t>
            </a:r>
            <a:r>
              <a:rPr lang="it-IT" dirty="0" smtClean="0"/>
              <a:t>disabili </a:t>
            </a:r>
            <a:r>
              <a:rPr lang="it-IT" dirty="0"/>
              <a:t>si </a:t>
            </a:r>
            <a:r>
              <a:rPr lang="it-IT" dirty="0" smtClean="0"/>
              <a:t>deve </a:t>
            </a:r>
            <a:r>
              <a:rPr lang="it-IT" dirty="0"/>
              <a:t>aspettare almeno la prima metà del ventesimo secolo, quando vennero </a:t>
            </a:r>
            <a:r>
              <a:rPr lang="it-IT" dirty="0" smtClean="0"/>
              <a:t>organizzate </a:t>
            </a:r>
            <a:r>
              <a:rPr lang="it-IT" dirty="0"/>
              <a:t>le prime manifestazioni sportive internazionali per sordomuti</a:t>
            </a:r>
            <a:r>
              <a:rPr lang="it-IT" dirty="0" smtClean="0"/>
              <a:t>.</a:t>
            </a:r>
          </a:p>
          <a:p>
            <a:pPr>
              <a:buNone/>
            </a:pPr>
            <a:r>
              <a:rPr lang="it-IT" dirty="0" smtClean="0"/>
              <a:t> </a:t>
            </a:r>
            <a:r>
              <a:rPr lang="it-IT" dirty="0"/>
              <a:t>Nel 1924, </a:t>
            </a:r>
            <a:r>
              <a:rPr lang="it-IT" dirty="0" smtClean="0"/>
              <a:t>infatti</a:t>
            </a:r>
            <a:r>
              <a:rPr lang="it-IT" dirty="0"/>
              <a:t>, a Parigi si svolsero i primi Giochi Internazionali per sordi, a cui parteciparono atleti provenienti da 11 nazioni diverse. </a:t>
            </a:r>
          </a:p>
          <a:p>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Disabilità </a:t>
            </a:r>
            <a:r>
              <a:rPr lang="it-IT" dirty="0" err="1" smtClean="0"/>
              <a:t>intellettiva-relazionale</a:t>
            </a:r>
            <a:endParaRPr lang="it-IT" dirty="0"/>
          </a:p>
        </p:txBody>
      </p:sp>
      <p:sp>
        <p:nvSpPr>
          <p:cNvPr id="3" name="Segnaposto contenuto 2"/>
          <p:cNvSpPr>
            <a:spLocks noGrp="1"/>
          </p:cNvSpPr>
          <p:nvPr>
            <p:ph idx="1"/>
          </p:nvPr>
        </p:nvSpPr>
        <p:spPr/>
        <p:txBody>
          <a:bodyPr>
            <a:normAutofit/>
          </a:bodyPr>
          <a:lstStyle/>
          <a:p>
            <a:r>
              <a:rPr lang="it-IT" dirty="0"/>
              <a:t>Gli atleti con disabilità intellettiva e relazionale, invece, a partire dalla stagione sportiva </a:t>
            </a:r>
            <a:r>
              <a:rPr lang="it-IT" dirty="0" smtClean="0"/>
              <a:t>2015 </a:t>
            </a:r>
            <a:r>
              <a:rPr lang="it-IT" dirty="0"/>
              <a:t>vengono suddivisi in due diverse classi sportive (DIVISIONE A e DIVISIONE B) </a:t>
            </a:r>
            <a:r>
              <a:rPr lang="it-IT" dirty="0" smtClean="0"/>
              <a:t>sulla </a:t>
            </a:r>
            <a:r>
              <a:rPr lang="it-IT" dirty="0"/>
              <a:t>base di test cognitivi effettuati direttamente dalla FISDIR (Federazione Italiana Sport Disabilità Intellettiva e Relazionale)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 </a:t>
            </a:r>
            <a:r>
              <a:rPr lang="it-IT" b="1" dirty="0"/>
              <a:t>LO SPECIAL OLYMPICS </a:t>
            </a:r>
            <a:endParaRPr lang="it-IT" dirty="0"/>
          </a:p>
        </p:txBody>
      </p:sp>
      <p:sp>
        <p:nvSpPr>
          <p:cNvPr id="3" name="Segnaposto contenuto 2"/>
          <p:cNvSpPr>
            <a:spLocks noGrp="1"/>
          </p:cNvSpPr>
          <p:nvPr>
            <p:ph idx="1"/>
          </p:nvPr>
        </p:nvSpPr>
        <p:spPr/>
        <p:txBody>
          <a:bodyPr>
            <a:normAutofit/>
          </a:bodyPr>
          <a:lstStyle/>
          <a:p>
            <a:r>
              <a:rPr lang="it-IT" dirty="0"/>
              <a:t>La pratica sportiva per gli atleti con disabilità mentale e psichica si è sviluppata più tardi </a:t>
            </a:r>
            <a:r>
              <a:rPr lang="it-IT" dirty="0" smtClean="0"/>
              <a:t>rispetto </a:t>
            </a:r>
            <a:r>
              <a:rPr lang="it-IT" dirty="0"/>
              <a:t>a quella per i soggetti con disabilità fisica o </a:t>
            </a:r>
            <a:r>
              <a:rPr lang="it-IT" dirty="0" smtClean="0"/>
              <a:t>sensoriale</a:t>
            </a:r>
          </a:p>
          <a:p>
            <a:r>
              <a:rPr lang="it-IT" dirty="0"/>
              <a:t>Fu infatti nel</a:t>
            </a:r>
            <a:r>
              <a:rPr lang="it-IT" b="1" dirty="0"/>
              <a:t> 1968 </a:t>
            </a:r>
            <a:r>
              <a:rPr lang="it-IT" dirty="0"/>
              <a:t>che nacque lo </a:t>
            </a:r>
            <a:r>
              <a:rPr lang="it-IT" dirty="0" err="1"/>
              <a:t>Special</a:t>
            </a:r>
            <a:r>
              <a:rPr lang="it-IT" dirty="0"/>
              <a:t> </a:t>
            </a:r>
            <a:r>
              <a:rPr lang="it-IT" dirty="0" err="1"/>
              <a:t>Olympics</a:t>
            </a:r>
            <a:r>
              <a:rPr lang="it-IT" dirty="0"/>
              <a:t> </a:t>
            </a:r>
            <a:r>
              <a:rPr lang="it-IT" dirty="0" smtClean="0"/>
              <a:t>International, </a:t>
            </a:r>
            <a:r>
              <a:rPr lang="it-IT" dirty="0"/>
              <a:t>, con lo scopo di favorire il mantenimento e il miglioramento delle </a:t>
            </a:r>
            <a:r>
              <a:rPr lang="it-IT" dirty="0" smtClean="0"/>
              <a:t>capacità </a:t>
            </a:r>
            <a:r>
              <a:rPr lang="it-IT" dirty="0"/>
              <a:t>fisiche e soprattutto di consentire agli individui con deficit mentale di mettersi in relazione e confrontarsi con altre persone nella loro stessa condizione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Queste gare sportive prendono il nome di “Giochi” perché nessun partecipante rimane </a:t>
            </a:r>
            <a:r>
              <a:rPr lang="it-IT" dirty="0" smtClean="0"/>
              <a:t>senza </a:t>
            </a:r>
            <a:r>
              <a:rPr lang="it-IT" dirty="0"/>
              <a:t>medaglia. </a:t>
            </a:r>
            <a:endParaRPr lang="it-IT" dirty="0" smtClean="0"/>
          </a:p>
          <a:p>
            <a:endParaRPr lang="it-IT" dirty="0"/>
          </a:p>
          <a:p>
            <a:r>
              <a:rPr lang="it-IT" dirty="0"/>
              <a:t>Lo scopo dell’evento è di offrire agli atleti con disabilità intellettiva la possibilità di </a:t>
            </a:r>
            <a:r>
              <a:rPr lang="it-IT" dirty="0" smtClean="0"/>
              <a:t>stare </a:t>
            </a:r>
            <a:r>
              <a:rPr lang="it-IT" dirty="0"/>
              <a:t>insieme, di affrontare piccole difficoltà e di fare piccoli sacrifici senza lo stress tipico delle competizioni </a:t>
            </a:r>
            <a:r>
              <a:rPr lang="it-IT" dirty="0" smtClean="0"/>
              <a:t>agonistiche, </a:t>
            </a:r>
            <a:r>
              <a:rPr lang="it-IT" dirty="0"/>
              <a:t>, definendo lo sport “un mezzo per favorire la crescita </a:t>
            </a:r>
            <a:r>
              <a:rPr lang="it-IT" dirty="0" smtClean="0"/>
              <a:t>personale</a:t>
            </a:r>
            <a:r>
              <a:rPr lang="it-IT" dirty="0"/>
              <a:t>, l’autonomia e la piena integrazione delle persone con disabilità intellettiva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71480"/>
            <a:ext cx="8229600" cy="1428760"/>
          </a:xfrm>
        </p:spPr>
        <p:txBody>
          <a:bodyPr>
            <a:normAutofit fontScale="90000"/>
          </a:bodyPr>
          <a:lstStyle/>
          <a:p>
            <a:r>
              <a:rPr lang="it-IT" b="1" dirty="0"/>
              <a:t>I BENEFICI DELLO SPORT PER I SOGGETTI </a:t>
            </a:r>
            <a:r>
              <a:rPr lang="it-IT" dirty="0"/>
              <a:t/>
            </a:r>
            <a:br>
              <a:rPr lang="it-IT" dirty="0"/>
            </a:br>
            <a:r>
              <a:rPr lang="it-IT" b="1" dirty="0"/>
              <a:t>DISABILI </a:t>
            </a:r>
            <a:endParaRPr lang="it-IT" dirty="0"/>
          </a:p>
        </p:txBody>
      </p:sp>
      <p:sp>
        <p:nvSpPr>
          <p:cNvPr id="3" name="Segnaposto contenuto 2"/>
          <p:cNvSpPr>
            <a:spLocks noGrp="1"/>
          </p:cNvSpPr>
          <p:nvPr>
            <p:ph idx="1"/>
          </p:nvPr>
        </p:nvSpPr>
        <p:spPr>
          <a:xfrm>
            <a:off x="457200" y="2143116"/>
            <a:ext cx="8229600" cy="3983047"/>
          </a:xfrm>
        </p:spPr>
        <p:txBody>
          <a:bodyPr/>
          <a:lstStyle/>
          <a:p>
            <a:endParaRPr lang="it-IT" dirty="0" smtClean="0"/>
          </a:p>
          <a:p>
            <a:endParaRPr lang="it-IT" dirty="0" smtClean="0"/>
          </a:p>
          <a:p>
            <a:r>
              <a:rPr lang="it-IT" dirty="0" smtClean="0"/>
              <a:t>Lo </a:t>
            </a:r>
            <a:r>
              <a:rPr lang="it-IT" dirty="0"/>
              <a:t>sport consente all’individuo di migliorare le </a:t>
            </a:r>
            <a:r>
              <a:rPr lang="it-IT" b="1" dirty="0"/>
              <a:t>qualità fisiche</a:t>
            </a:r>
            <a:r>
              <a:rPr lang="it-IT" dirty="0"/>
              <a:t>, di potenziare gli </a:t>
            </a:r>
            <a:r>
              <a:rPr lang="it-IT" b="1" dirty="0"/>
              <a:t>aspetti </a:t>
            </a:r>
            <a:r>
              <a:rPr lang="it-IT" b="1" dirty="0" smtClean="0"/>
              <a:t>cognitivi </a:t>
            </a:r>
            <a:r>
              <a:rPr lang="it-IT" b="1" dirty="0"/>
              <a:t>e psichici </a:t>
            </a:r>
            <a:r>
              <a:rPr lang="it-IT" dirty="0"/>
              <a:t>e di sviluppare </a:t>
            </a:r>
            <a:r>
              <a:rPr lang="it-IT" b="1" dirty="0"/>
              <a:t>competenze socio-relazionali </a:t>
            </a:r>
            <a:r>
              <a:rPr lang="it-IT" dirty="0"/>
              <a:t>molto preziose, specialmente nel caso di soggetti in condizione di disabilità</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 </a:t>
            </a:r>
            <a:r>
              <a:rPr lang="it-IT" b="1" dirty="0"/>
              <a:t>I BENEFICI FISICI </a:t>
            </a:r>
            <a:endParaRPr lang="it-IT" dirty="0"/>
          </a:p>
        </p:txBody>
      </p:sp>
      <p:sp>
        <p:nvSpPr>
          <p:cNvPr id="3" name="Segnaposto contenuto 2"/>
          <p:cNvSpPr>
            <a:spLocks noGrp="1"/>
          </p:cNvSpPr>
          <p:nvPr>
            <p:ph idx="1"/>
          </p:nvPr>
        </p:nvSpPr>
        <p:spPr/>
        <p:txBody>
          <a:bodyPr>
            <a:normAutofit/>
          </a:bodyPr>
          <a:lstStyle/>
          <a:p>
            <a:r>
              <a:rPr lang="it-IT" dirty="0"/>
              <a:t>Svolgere un’attività motoria induce l’organismo alla </a:t>
            </a:r>
            <a:r>
              <a:rPr lang="it-IT" b="1" dirty="0"/>
              <a:t>produzione di endorfine, </a:t>
            </a:r>
            <a:r>
              <a:rPr lang="it-IT" dirty="0"/>
              <a:t>sostanze </a:t>
            </a:r>
            <a:r>
              <a:rPr lang="it-IT" dirty="0" smtClean="0"/>
              <a:t>chimiche </a:t>
            </a:r>
            <a:r>
              <a:rPr lang="it-IT" dirty="0"/>
              <a:t>che hanno effetti positivi sull’umore generale dell’uomo e sulla regolazione </a:t>
            </a:r>
            <a:r>
              <a:rPr lang="it-IT" dirty="0" smtClean="0"/>
              <a:t>del </a:t>
            </a:r>
            <a:r>
              <a:rPr lang="it-IT" dirty="0"/>
              <a:t>sonno. La persona che pratica uno sport, quindi, vedrà diminuire </a:t>
            </a:r>
            <a:r>
              <a:rPr lang="it-IT" b="1" dirty="0"/>
              <a:t>l’ansia, lo stress e  </a:t>
            </a:r>
            <a:r>
              <a:rPr lang="it-IT" b="1" dirty="0" smtClean="0"/>
              <a:t>il </a:t>
            </a:r>
            <a:r>
              <a:rPr lang="it-IT" b="1" dirty="0"/>
              <a:t>nervosismo, e aumentare il benessere emotivo </a:t>
            </a:r>
            <a:r>
              <a:rPr lang="it-IT" dirty="0"/>
              <a:t>generale. </a:t>
            </a:r>
          </a:p>
          <a:p>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428604"/>
            <a:ext cx="8229600" cy="5697559"/>
          </a:xfrm>
        </p:spPr>
        <p:txBody>
          <a:bodyPr>
            <a:noAutofit/>
          </a:bodyPr>
          <a:lstStyle/>
          <a:p>
            <a:r>
              <a:rPr lang="it-IT" sz="3200" dirty="0"/>
              <a:t>Essere una persona sportiva significa anche imparare ad alimentarsi nel modo corretto  </a:t>
            </a:r>
            <a:r>
              <a:rPr lang="it-IT" sz="3200" dirty="0" smtClean="0"/>
              <a:t>per </a:t>
            </a:r>
            <a:r>
              <a:rPr lang="it-IT" sz="3200" dirty="0"/>
              <a:t>quanto riguarda la quantità, la qualità e la varietà degli alimenti da assumere. Una </a:t>
            </a:r>
            <a:r>
              <a:rPr lang="it-IT" sz="3200" dirty="0" smtClean="0"/>
              <a:t>corretta </a:t>
            </a:r>
            <a:r>
              <a:rPr lang="it-IT" sz="3200" dirty="0"/>
              <a:t>alimentazione consentirà non solo di raggiungere un buono stato di salute fisica </a:t>
            </a:r>
            <a:r>
              <a:rPr lang="it-IT" sz="3200" dirty="0" smtClean="0"/>
              <a:t>generale</a:t>
            </a:r>
            <a:r>
              <a:rPr lang="it-IT" sz="3200" dirty="0"/>
              <a:t>, ma aiuterà il soggetto nel mantenimento di un buon peso, che nel caso di </a:t>
            </a:r>
            <a:r>
              <a:rPr lang="it-IT" sz="3200" dirty="0" smtClean="0"/>
              <a:t> </a:t>
            </a:r>
            <a:r>
              <a:rPr lang="it-IT" sz="3200" b="1" dirty="0"/>
              <a:t>disabili in carrozzina</a:t>
            </a:r>
            <a:r>
              <a:rPr lang="it-IT" sz="3200" dirty="0"/>
              <a:t>, per esempio, rischierebbe di aumentare per la minor </a:t>
            </a:r>
            <a:r>
              <a:rPr lang="it-IT" sz="3200" b="1" dirty="0"/>
              <a:t>massa magra </a:t>
            </a:r>
            <a:r>
              <a:rPr lang="it-IT" sz="3200" dirty="0" smtClean="0"/>
              <a:t>attiva </a:t>
            </a:r>
            <a:r>
              <a:rPr lang="it-IT" sz="3200" dirty="0"/>
              <a:t>e per il ridotto movimento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La pratica sportiva </a:t>
            </a:r>
            <a:r>
              <a:rPr lang="it-IT" dirty="0" smtClean="0"/>
              <a:t>aiuta </a:t>
            </a:r>
            <a:r>
              <a:rPr lang="it-IT" dirty="0"/>
              <a:t>le persone con disabilità a sviluppare </a:t>
            </a:r>
            <a:r>
              <a:rPr lang="it-IT" dirty="0" smtClean="0"/>
              <a:t>maggiore </a:t>
            </a:r>
            <a:r>
              <a:rPr lang="it-IT" b="1" dirty="0"/>
              <a:t>equilibrio</a:t>
            </a:r>
            <a:r>
              <a:rPr lang="it-IT" dirty="0"/>
              <a:t>, utile nella deambulazione, e a potenziare il tessuto muscolare consentendo loro di maneggiare più facilmente gli ausili. </a:t>
            </a:r>
            <a:endParaRPr lang="it-IT" dirty="0" smtClean="0"/>
          </a:p>
          <a:p>
            <a:endParaRPr lang="it-IT" dirty="0"/>
          </a:p>
          <a:p>
            <a:r>
              <a:rPr lang="it-IT" dirty="0"/>
              <a:t>Attraverso il movimento, inoltre, i soggetti disabili migliorano la loro </a:t>
            </a:r>
            <a:r>
              <a:rPr lang="it-IT" b="1" dirty="0"/>
              <a:t>resistenza</a:t>
            </a:r>
            <a:r>
              <a:rPr lang="it-IT" dirty="0"/>
              <a:t>, la loro </a:t>
            </a:r>
            <a:r>
              <a:rPr lang="it-IT" b="1" dirty="0" smtClean="0"/>
              <a:t>velocità</a:t>
            </a:r>
            <a:r>
              <a:rPr lang="it-IT" dirty="0" smtClean="0"/>
              <a:t> </a:t>
            </a:r>
            <a:r>
              <a:rPr lang="it-IT" dirty="0"/>
              <a:t>e la loro </a:t>
            </a:r>
            <a:r>
              <a:rPr lang="it-IT" b="1" dirty="0"/>
              <a:t>forza</a:t>
            </a:r>
            <a:r>
              <a:rPr lang="it-IT" dirty="0"/>
              <a:t>, facilitano la diminuzione della frequenza cardiaca e ottimizzano il </a:t>
            </a:r>
            <a:r>
              <a:rPr lang="it-IT" b="1" dirty="0"/>
              <a:t>ritmo respiratorio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I BENEFICI PSICHICI </a:t>
            </a:r>
            <a:endParaRPr lang="it-IT" dirty="0"/>
          </a:p>
        </p:txBody>
      </p:sp>
      <p:sp>
        <p:nvSpPr>
          <p:cNvPr id="3" name="Segnaposto contenuto 2"/>
          <p:cNvSpPr>
            <a:spLocks noGrp="1"/>
          </p:cNvSpPr>
          <p:nvPr>
            <p:ph idx="1"/>
          </p:nvPr>
        </p:nvSpPr>
        <p:spPr/>
        <p:txBody>
          <a:bodyPr>
            <a:normAutofit/>
          </a:bodyPr>
          <a:lstStyle/>
          <a:p>
            <a:r>
              <a:rPr lang="it-IT" dirty="0"/>
              <a:t>L’attività motoria consente all’atleta con deficit, infatti, di acquisire maggiore </a:t>
            </a:r>
            <a:r>
              <a:rPr lang="it-IT" b="1" dirty="0"/>
              <a:t>sicurezza </a:t>
            </a:r>
            <a:r>
              <a:rPr lang="it-IT" b="1" dirty="0" smtClean="0"/>
              <a:t>verso </a:t>
            </a:r>
            <a:r>
              <a:rPr lang="it-IT" b="1" dirty="0"/>
              <a:t>le cose che fa </a:t>
            </a:r>
            <a:r>
              <a:rPr lang="it-IT" dirty="0"/>
              <a:t>e verso se stesso, contribuendo a ripristinare la fiducia nelle sue </a:t>
            </a:r>
            <a:r>
              <a:rPr lang="it-IT" dirty="0" smtClean="0"/>
              <a:t>potenzialità</a:t>
            </a:r>
            <a:r>
              <a:rPr lang="it-IT" dirty="0"/>
              <a:t>. </a:t>
            </a:r>
          </a:p>
          <a:p>
            <a:r>
              <a:rPr lang="it-IT" dirty="0"/>
              <a:t>Inoltre l’atleta è in grado di </a:t>
            </a:r>
            <a:r>
              <a:rPr lang="it-IT" b="1" dirty="0"/>
              <a:t>sperimentare</a:t>
            </a:r>
            <a:r>
              <a:rPr lang="it-IT" dirty="0"/>
              <a:t> le proprie capacità e le proprie doti, le proprie possibilità e i propri limiti, acquisendo così una maggiore conoscenza di sé. </a:t>
            </a:r>
          </a:p>
          <a:p>
            <a:endParaRPr lang="it-IT"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BENEFICI SOCIO-RELAZIONALI </a:t>
            </a:r>
            <a:endParaRPr lang="it-IT" dirty="0"/>
          </a:p>
        </p:txBody>
      </p:sp>
      <p:sp>
        <p:nvSpPr>
          <p:cNvPr id="3" name="Segnaposto contenuto 2"/>
          <p:cNvSpPr>
            <a:spLocks noGrp="1"/>
          </p:cNvSpPr>
          <p:nvPr>
            <p:ph idx="1"/>
          </p:nvPr>
        </p:nvSpPr>
        <p:spPr>
          <a:xfrm>
            <a:off x="457200" y="2285992"/>
            <a:ext cx="8229600" cy="3840171"/>
          </a:xfrm>
        </p:spPr>
        <p:txBody>
          <a:bodyPr>
            <a:normAutofit lnSpcReduction="10000"/>
          </a:bodyPr>
          <a:lstStyle/>
          <a:p>
            <a:r>
              <a:rPr lang="it-IT" dirty="0"/>
              <a:t>La pratica sportiva è molto importante per le persone con disabilità, perché permette loro  </a:t>
            </a:r>
            <a:r>
              <a:rPr lang="it-IT" b="1" dirty="0"/>
              <a:t>l’inserimento o il reinserimento in un contesto sociale. </a:t>
            </a:r>
          </a:p>
          <a:p>
            <a:r>
              <a:rPr lang="it-IT" dirty="0"/>
              <a:t>Entrando in contatto con il mondo esterno un atleta disabile scopre una sana </a:t>
            </a:r>
            <a:r>
              <a:rPr lang="it-IT" b="1" dirty="0" smtClean="0"/>
              <a:t>collaborazione</a:t>
            </a:r>
            <a:r>
              <a:rPr lang="it-IT" dirty="0"/>
              <a:t>, quella che esula dai tornaconti personali, e assapora la gioia delle </a:t>
            </a:r>
            <a:r>
              <a:rPr lang="it-IT" dirty="0" smtClean="0"/>
              <a:t>relazioni umane</a:t>
            </a:r>
          </a:p>
          <a:p>
            <a:r>
              <a:rPr lang="it-IT" dirty="0" smtClean="0"/>
              <a:t>Tra </a:t>
            </a:r>
            <a:r>
              <a:rPr lang="it-IT" dirty="0"/>
              <a:t>i benefici di tipo socio-relazionale che la pratica sportiva produce, uno dei più </a:t>
            </a:r>
            <a:r>
              <a:rPr lang="it-IT" dirty="0" smtClean="0"/>
              <a:t>importanti </a:t>
            </a:r>
            <a:r>
              <a:rPr lang="it-IT" dirty="0"/>
              <a:t>è costituito </a:t>
            </a:r>
            <a:r>
              <a:rPr lang="it-IT" b="1" dirty="0"/>
              <a:t>dall’acquisizione delle regole</a:t>
            </a:r>
            <a:r>
              <a:rPr lang="it-IT" dirty="0"/>
              <a:t>. </a:t>
            </a:r>
          </a:p>
          <a:p>
            <a:endParaRPr lang="it-IT" dirty="0" smtClean="0"/>
          </a:p>
          <a:p>
            <a:endParaRPr lang="it-IT" dirty="0" smtClean="0"/>
          </a:p>
          <a:p>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53144"/>
          </a:xfrm>
        </p:spPr>
        <p:txBody>
          <a:bodyPr>
            <a:normAutofit fontScale="90000"/>
          </a:bodyPr>
          <a:lstStyle/>
          <a:p>
            <a:endParaRPr lang="it-IT" dirty="0"/>
          </a:p>
        </p:txBody>
      </p:sp>
      <p:sp>
        <p:nvSpPr>
          <p:cNvPr id="3" name="Segnaposto contenuto 2"/>
          <p:cNvSpPr>
            <a:spLocks noGrp="1"/>
          </p:cNvSpPr>
          <p:nvPr>
            <p:ph idx="1"/>
          </p:nvPr>
        </p:nvSpPr>
        <p:spPr>
          <a:xfrm>
            <a:off x="457200" y="1071546"/>
            <a:ext cx="8229600" cy="5357850"/>
          </a:xfrm>
        </p:spPr>
        <p:txBody>
          <a:bodyPr>
            <a:normAutofit/>
          </a:bodyPr>
          <a:lstStyle/>
          <a:p>
            <a:pPr>
              <a:buNone/>
            </a:pPr>
            <a:r>
              <a:rPr lang="it-IT" dirty="0"/>
              <a:t>A partire dalla fine della Seconda Guerra </a:t>
            </a:r>
            <a:r>
              <a:rPr lang="it-IT" dirty="0" smtClean="0"/>
              <a:t>Mondiale in </a:t>
            </a:r>
            <a:r>
              <a:rPr lang="it-IT" dirty="0"/>
              <a:t>Gran Bretagna si assistette </a:t>
            </a:r>
            <a:r>
              <a:rPr lang="it-IT" dirty="0" smtClean="0"/>
              <a:t>all’estensione </a:t>
            </a:r>
            <a:r>
              <a:rPr lang="it-IT" dirty="0"/>
              <a:t>delle attività agonistiche anche ad altre forme di disabilità</a:t>
            </a:r>
            <a:r>
              <a:rPr lang="it-IT" dirty="0" smtClean="0"/>
              <a:t>.</a:t>
            </a:r>
          </a:p>
          <a:p>
            <a:pPr>
              <a:buNone/>
            </a:pPr>
            <a:r>
              <a:rPr lang="it-IT" dirty="0" smtClean="0"/>
              <a:t> </a:t>
            </a:r>
            <a:r>
              <a:rPr lang="it-IT" dirty="0"/>
              <a:t>Il </a:t>
            </a:r>
            <a:r>
              <a:rPr lang="it-IT" dirty="0" smtClean="0"/>
              <a:t>neurochirurgo </a:t>
            </a:r>
            <a:r>
              <a:rPr lang="it-IT" dirty="0"/>
              <a:t>Ludwig </a:t>
            </a:r>
            <a:r>
              <a:rPr lang="it-IT" dirty="0" err="1"/>
              <a:t>Guttman</a:t>
            </a:r>
            <a:r>
              <a:rPr lang="it-IT" dirty="0"/>
              <a:t> aprì, a </a:t>
            </a:r>
            <a:r>
              <a:rPr lang="it-IT" dirty="0" err="1"/>
              <a:t>Stoke</a:t>
            </a:r>
            <a:r>
              <a:rPr lang="it-IT" dirty="0"/>
              <a:t> </a:t>
            </a:r>
            <a:r>
              <a:rPr lang="it-IT" dirty="0" err="1"/>
              <a:t>Mandeville</a:t>
            </a:r>
            <a:r>
              <a:rPr lang="it-IT" dirty="0"/>
              <a:t> (</a:t>
            </a:r>
            <a:r>
              <a:rPr lang="it-IT" dirty="0" err="1"/>
              <a:t>Aylesbury</a:t>
            </a:r>
            <a:r>
              <a:rPr lang="it-IT" dirty="0"/>
              <a:t>) nel </a:t>
            </a:r>
            <a:r>
              <a:rPr lang="it-IT" b="1" dirty="0"/>
              <a:t>1944</a:t>
            </a:r>
            <a:r>
              <a:rPr lang="it-IT" dirty="0"/>
              <a:t>, uno dei primi centri europei per la cura e la riabilitazione di soggetti affetti da lesione spinale  </a:t>
            </a:r>
          </a:p>
          <a:p>
            <a:pPr>
              <a:buNone/>
            </a:pPr>
            <a:r>
              <a:rPr lang="it-IT" dirty="0"/>
              <a:t>Nel suo centro vennero ospitati prevalentemente ex membri delle forze armate, che in </a:t>
            </a:r>
            <a:r>
              <a:rPr lang="it-IT" dirty="0" smtClean="0"/>
              <a:t>seguito </a:t>
            </a:r>
            <a:r>
              <a:rPr lang="it-IT" dirty="0"/>
              <a:t>ad una lesione midollare erano destinati </a:t>
            </a:r>
            <a:r>
              <a:rPr lang="it-IT" dirty="0" smtClean="0"/>
              <a:t>a una </a:t>
            </a:r>
            <a:r>
              <a:rPr lang="it-IT" dirty="0"/>
              <a:t>morte prematura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53144"/>
          </a:xfrm>
        </p:spPr>
        <p:txBody>
          <a:bodyPr>
            <a:normAutofit fontScale="90000"/>
          </a:bodyPr>
          <a:lstStyle/>
          <a:p>
            <a:endParaRPr lang="it-IT" dirty="0"/>
          </a:p>
        </p:txBody>
      </p:sp>
      <p:sp>
        <p:nvSpPr>
          <p:cNvPr id="3" name="Segnaposto contenuto 2"/>
          <p:cNvSpPr>
            <a:spLocks noGrp="1"/>
          </p:cNvSpPr>
          <p:nvPr>
            <p:ph idx="1"/>
          </p:nvPr>
        </p:nvSpPr>
        <p:spPr>
          <a:xfrm>
            <a:off x="457200" y="928670"/>
            <a:ext cx="8229600" cy="5197493"/>
          </a:xfrm>
        </p:spPr>
        <p:txBody>
          <a:bodyPr>
            <a:normAutofit/>
          </a:bodyPr>
          <a:lstStyle/>
          <a:p>
            <a:r>
              <a:rPr lang="it-IT" dirty="0"/>
              <a:t>Egli si accorse ben presto che il movimento e lo sport che proponeva assicuravano </a:t>
            </a:r>
            <a:r>
              <a:rPr lang="it-IT" dirty="0" smtClean="0"/>
              <a:t>notevoli </a:t>
            </a:r>
            <a:r>
              <a:rPr lang="it-IT" dirty="0"/>
              <a:t>miglioramenti dal punto di vista muscolare e respiratorio; acquisendo maggiore </a:t>
            </a:r>
            <a:r>
              <a:rPr lang="it-IT" dirty="0" smtClean="0"/>
              <a:t>equilibrio </a:t>
            </a:r>
            <a:r>
              <a:rPr lang="it-IT" dirty="0"/>
              <a:t>e abilità motorie, i soggetti paraplegici dimostravano una più elevata competenza e velocità nell’uso della carrozzina, utile anche nella vita quotidiana </a:t>
            </a:r>
          </a:p>
          <a:p>
            <a:pPr>
              <a:buNone/>
            </a:pPr>
            <a:r>
              <a:rPr lang="it-IT" dirty="0"/>
              <a:t>Questa iniziativa ebbe molto successo e nel </a:t>
            </a:r>
            <a:r>
              <a:rPr lang="it-IT" b="1" dirty="0"/>
              <a:t>1948</a:t>
            </a:r>
            <a:r>
              <a:rPr lang="it-IT" dirty="0"/>
              <a:t> si tennero i primi Giochi di </a:t>
            </a:r>
            <a:r>
              <a:rPr lang="it-IT" dirty="0" err="1"/>
              <a:t>Stoke</a:t>
            </a:r>
            <a:r>
              <a:rPr lang="it-IT" dirty="0"/>
              <a:t> </a:t>
            </a:r>
            <a:r>
              <a:rPr lang="it-IT" dirty="0" err="1" smtClean="0"/>
              <a:t>Mandeville</a:t>
            </a:r>
            <a:r>
              <a:rPr lang="it-IT" dirty="0" smtClean="0"/>
              <a:t> </a:t>
            </a:r>
            <a:r>
              <a:rPr lang="it-IT" dirty="0"/>
              <a:t>per atleti disabili, a cui parteciparono gli ex membri delle forze armate </a:t>
            </a:r>
            <a:r>
              <a:rPr lang="it-IT" dirty="0" smtClean="0"/>
              <a:t>britanniche</a:t>
            </a:r>
            <a:r>
              <a:rPr lang="it-IT" dirty="0"/>
              <a:t>, resi paraplegici dalla Seconda Guerra Mondiale.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642918"/>
            <a:ext cx="8229600" cy="5483245"/>
          </a:xfrm>
        </p:spPr>
        <p:txBody>
          <a:bodyPr>
            <a:normAutofit/>
          </a:bodyPr>
          <a:lstStyle/>
          <a:p>
            <a:r>
              <a:rPr lang="it-IT" sz="3200" b="1" dirty="0"/>
              <a:t>Nel 1952 </a:t>
            </a:r>
            <a:r>
              <a:rPr lang="it-IT" sz="3200" dirty="0"/>
              <a:t>venne organizzato il primo evento sportivo internazionale per persone disabili </a:t>
            </a:r>
          </a:p>
          <a:p>
            <a:pPr>
              <a:buNone/>
            </a:pPr>
            <a:r>
              <a:rPr lang="it-IT" sz="3200" dirty="0" smtClean="0"/>
              <a:t>   e </a:t>
            </a:r>
            <a:r>
              <a:rPr lang="it-IT" sz="3200" dirty="0"/>
              <a:t>fu chiaro sin da subito che attraverso lo sport gli atleti paraplegici non solo </a:t>
            </a:r>
            <a:r>
              <a:rPr lang="it-IT" sz="3200" dirty="0" smtClean="0"/>
              <a:t>miglioravano </a:t>
            </a:r>
            <a:r>
              <a:rPr lang="it-IT" sz="3200" dirty="0"/>
              <a:t>dal punto di vista fisico, ma, soprattutto, riuscivano a instaurare relazioni </a:t>
            </a:r>
            <a:r>
              <a:rPr lang="it-IT" sz="3200" dirty="0" smtClean="0"/>
              <a:t> sociali </a:t>
            </a:r>
            <a:r>
              <a:rPr lang="it-IT" sz="3200" dirty="0"/>
              <a:t>e quindi a integrarsi meglio nella collettività una volta usciti dai centri di riabilitazione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a:xfrm>
            <a:off x="457200" y="357166"/>
            <a:ext cx="8229600" cy="5768997"/>
          </a:xfrm>
        </p:spPr>
        <p:txBody>
          <a:bodyPr>
            <a:normAutofit/>
          </a:bodyPr>
          <a:lstStyle/>
          <a:p>
            <a:endParaRPr lang="it-IT" dirty="0" smtClean="0"/>
          </a:p>
          <a:p>
            <a:pPr>
              <a:buNone/>
            </a:pPr>
            <a:r>
              <a:rPr lang="it-IT" dirty="0" smtClean="0"/>
              <a:t>I </a:t>
            </a:r>
            <a:r>
              <a:rPr lang="it-IT" dirty="0"/>
              <a:t>Giochi Internazionali di </a:t>
            </a:r>
            <a:r>
              <a:rPr lang="it-IT" dirty="0" err="1"/>
              <a:t>Stoke</a:t>
            </a:r>
            <a:r>
              <a:rPr lang="it-IT" dirty="0"/>
              <a:t> </a:t>
            </a:r>
            <a:r>
              <a:rPr lang="it-IT" dirty="0" err="1"/>
              <a:t>Mandeville</a:t>
            </a:r>
            <a:r>
              <a:rPr lang="it-IT" dirty="0"/>
              <a:t>, organizzati nel contesto delle Olimpiadi di </a:t>
            </a:r>
            <a:r>
              <a:rPr lang="it-IT" b="1" dirty="0" smtClean="0"/>
              <a:t>Roma </a:t>
            </a:r>
            <a:r>
              <a:rPr lang="it-IT" b="1" dirty="0"/>
              <a:t>del 1960</a:t>
            </a:r>
            <a:r>
              <a:rPr lang="it-IT" dirty="0"/>
              <a:t>, sono oggi considerati le prime </a:t>
            </a:r>
            <a:r>
              <a:rPr lang="it-IT" dirty="0" smtClean="0"/>
              <a:t>Para-Olimpiadi</a:t>
            </a:r>
          </a:p>
          <a:p>
            <a:r>
              <a:rPr lang="it-IT" dirty="0"/>
              <a:t>Il termine “para” inizialmente si riferiva al </a:t>
            </a:r>
            <a:r>
              <a:rPr lang="it-IT" dirty="0" smtClean="0"/>
              <a:t>termine </a:t>
            </a:r>
            <a:r>
              <a:rPr lang="it-IT" dirty="0"/>
              <a:t>“paraplegico”, invece ora allude al </a:t>
            </a:r>
            <a:r>
              <a:rPr lang="it-IT" dirty="0" smtClean="0"/>
              <a:t>fatto </a:t>
            </a:r>
            <a:r>
              <a:rPr lang="it-IT" dirty="0"/>
              <a:t>che tali olimpiadi vengano disputate in “parallelo” con i Giochi Olimpici </a:t>
            </a:r>
            <a:r>
              <a:rPr lang="it-IT" dirty="0" smtClean="0"/>
              <a:t>per normodotati</a:t>
            </a:r>
          </a:p>
          <a:p>
            <a:r>
              <a:rPr lang="it-IT" dirty="0" smtClean="0"/>
              <a:t>A </a:t>
            </a:r>
            <a:r>
              <a:rPr lang="it-IT" dirty="0"/>
              <a:t>partire quindi dal 1960, ogni quattro anni si disputarono le olimpiadi per persone con </a:t>
            </a:r>
            <a:r>
              <a:rPr lang="it-IT" dirty="0" smtClean="0"/>
              <a:t>disabilità</a:t>
            </a:r>
            <a:r>
              <a:rPr lang="it-IT" dirty="0"/>
              <a:t>, in parallelo, anche se non presso la </a:t>
            </a:r>
            <a:r>
              <a:rPr lang="it-IT" dirty="0" smtClean="0"/>
              <a:t>stessa sede</a:t>
            </a:r>
            <a:r>
              <a:rPr lang="it-IT" dirty="0"/>
              <a:t>, con le Olimpiadi per </a:t>
            </a:r>
            <a:r>
              <a:rPr lang="it-IT" dirty="0" smtClean="0"/>
              <a:t>normodotati</a:t>
            </a:r>
            <a:r>
              <a:rPr lang="it-IT" dirty="0"/>
              <a:t>. </a:t>
            </a:r>
          </a:p>
          <a:p>
            <a:endParaRPr lang="it-IT" dirty="0" smtClean="0"/>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Il Comitato Internazionale </a:t>
            </a:r>
            <a:r>
              <a:rPr lang="it-IT" b="1" dirty="0" err="1"/>
              <a:t>Paralimpico</a:t>
            </a:r>
            <a:r>
              <a:rPr lang="it-IT" b="1" dirty="0"/>
              <a:t> </a:t>
            </a:r>
            <a:endParaRPr lang="it-IT" dirty="0"/>
          </a:p>
        </p:txBody>
      </p:sp>
      <p:sp>
        <p:nvSpPr>
          <p:cNvPr id="3" name="Segnaposto contenuto 2"/>
          <p:cNvSpPr>
            <a:spLocks noGrp="1"/>
          </p:cNvSpPr>
          <p:nvPr>
            <p:ph idx="1"/>
          </p:nvPr>
        </p:nvSpPr>
        <p:spPr/>
        <p:txBody>
          <a:bodyPr>
            <a:normAutofit/>
          </a:bodyPr>
          <a:lstStyle/>
          <a:p>
            <a:r>
              <a:rPr lang="it-IT" dirty="0"/>
              <a:t>Nel 1989 venne fondato il Comitato Internazionale </a:t>
            </a:r>
            <a:r>
              <a:rPr lang="it-IT" dirty="0" err="1"/>
              <a:t>Paralimpico</a:t>
            </a:r>
            <a:r>
              <a:rPr lang="it-IT" dirty="0"/>
              <a:t> (IPC), </a:t>
            </a:r>
            <a:r>
              <a:rPr lang="it-IT" dirty="0" smtClean="0"/>
              <a:t> un’organizzazione </a:t>
            </a:r>
            <a:r>
              <a:rPr lang="it-IT" dirty="0"/>
              <a:t>non-profit con sede a Bonn, in </a:t>
            </a:r>
            <a:r>
              <a:rPr lang="it-IT" dirty="0" smtClean="0"/>
              <a:t>Germania.</a:t>
            </a:r>
          </a:p>
          <a:p>
            <a:r>
              <a:rPr lang="it-IT" dirty="0" smtClean="0"/>
              <a:t>Questa </a:t>
            </a:r>
            <a:r>
              <a:rPr lang="it-IT" dirty="0"/>
              <a:t>organizzazione </a:t>
            </a:r>
            <a:r>
              <a:rPr lang="it-IT" dirty="0" smtClean="0"/>
              <a:t>aveva </a:t>
            </a:r>
            <a:r>
              <a:rPr lang="it-IT" dirty="0"/>
              <a:t>e ha tuttora il compito di approntare i Giochi </a:t>
            </a:r>
            <a:r>
              <a:rPr lang="it-IT" dirty="0" err="1"/>
              <a:t>Paralimpici</a:t>
            </a:r>
            <a:r>
              <a:rPr lang="it-IT" dirty="0"/>
              <a:t> estivi e invernali, e di </a:t>
            </a:r>
          </a:p>
          <a:p>
            <a:pPr>
              <a:buNone/>
            </a:pPr>
            <a:r>
              <a:rPr lang="it-IT" dirty="0" smtClean="0"/>
              <a:t>   sviluppare </a:t>
            </a:r>
            <a:r>
              <a:rPr lang="it-IT" dirty="0"/>
              <a:t>opportunità sportive per tutte le persone con menomazione, dai principianti </a:t>
            </a:r>
            <a:r>
              <a:rPr lang="it-IT" dirty="0" smtClean="0"/>
              <a:t>fino </a:t>
            </a:r>
            <a:r>
              <a:rPr lang="it-IT" dirty="0"/>
              <a:t>al livello d’élite.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pic>
        <p:nvPicPr>
          <p:cNvPr id="1027" name="Picture 3" descr="C:\Users\paola\Desktop\paralimpiadi.jpg"/>
          <p:cNvPicPr>
            <a:picLocks noChangeAspect="1" noChangeArrowheads="1"/>
          </p:cNvPicPr>
          <p:nvPr/>
        </p:nvPicPr>
        <p:blipFill>
          <a:blip r:embed="rId2"/>
          <a:srcRect/>
          <a:stretch>
            <a:fillRect/>
          </a:stretch>
        </p:blipFill>
        <p:spPr bwMode="auto">
          <a:xfrm>
            <a:off x="0" y="357166"/>
            <a:ext cx="9144000" cy="600079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2 I REGOLAMENTI NAZIONALI </a:t>
            </a:r>
            <a:endParaRPr lang="it-IT" dirty="0"/>
          </a:p>
        </p:txBody>
      </p:sp>
      <p:sp>
        <p:nvSpPr>
          <p:cNvPr id="3" name="Segnaposto contenuto 2"/>
          <p:cNvSpPr>
            <a:spLocks noGrp="1"/>
          </p:cNvSpPr>
          <p:nvPr>
            <p:ph idx="1"/>
          </p:nvPr>
        </p:nvSpPr>
        <p:spPr/>
        <p:txBody>
          <a:bodyPr/>
          <a:lstStyle/>
          <a:p>
            <a:r>
              <a:rPr lang="it-IT" b="1" dirty="0"/>
              <a:t>. La classificazione degli atleti </a:t>
            </a:r>
            <a:endParaRPr lang="it-IT" b="1" dirty="0" smtClean="0"/>
          </a:p>
          <a:p>
            <a:r>
              <a:rPr lang="it-IT" dirty="0"/>
              <a:t>Per le gare agonistiche, le federazioni hanno deciso di suddividere gli atleti in base alla </a:t>
            </a:r>
          </a:p>
          <a:p>
            <a:r>
              <a:rPr lang="it-IT" dirty="0"/>
              <a:t>loro disabilità, con lo scopo di garantire la parità e di non penalizzare i soggetti con disabilità più </a:t>
            </a:r>
            <a:r>
              <a:rPr lang="it-IT" dirty="0" smtClean="0"/>
              <a:t>gravi. </a:t>
            </a:r>
            <a:endParaRPr lang="it-IT" dirty="0"/>
          </a:p>
          <a:p>
            <a:r>
              <a:rPr lang="it-IT" dirty="0"/>
              <a:t>Una prima distinzione riguarda i </a:t>
            </a:r>
            <a:r>
              <a:rPr lang="it-IT" b="1" dirty="0"/>
              <a:t>disabili fisici </a:t>
            </a:r>
            <a:r>
              <a:rPr lang="it-IT" dirty="0"/>
              <a:t>e quelli </a:t>
            </a:r>
            <a:r>
              <a:rPr lang="it-IT" b="1" dirty="0" err="1"/>
              <a:t>intellettivo-relazionali</a:t>
            </a:r>
            <a:endParaRPr lang="it-IT"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108</TotalTime>
  <Words>1394</Words>
  <Application>Microsoft Office PowerPoint</Application>
  <PresentationFormat>Presentazione su schermo (4:3)</PresentationFormat>
  <Paragraphs>86</Paragraphs>
  <Slides>28</Slides>
  <Notes>0</Notes>
  <HiddenSlides>0</HiddenSlides>
  <MMClips>0</MMClips>
  <ScaleCrop>false</ScaleCrop>
  <HeadingPairs>
    <vt:vector size="4" baseType="variant">
      <vt:variant>
        <vt:lpstr>Tema</vt:lpstr>
      </vt:variant>
      <vt:variant>
        <vt:i4>1</vt:i4>
      </vt:variant>
      <vt:variant>
        <vt:lpstr>Titoli diapositive</vt:lpstr>
      </vt:variant>
      <vt:variant>
        <vt:i4>28</vt:i4>
      </vt:variant>
    </vt:vector>
  </HeadingPairs>
  <TitlesOfParts>
    <vt:vector size="29" baseType="lpstr">
      <vt:lpstr>Equinozio</vt:lpstr>
      <vt:lpstr>“Lo sport ha il potere di cambiare il mondo. Ha il potere di suscitare emozioni. Ha il  potere di ricongiungere le persone come poche altre cose. Ha il potere di risvegliare la speranza dove prima c’era solo disperazione”; così si espresse Nelson Mandela ai  Laureus World Sports Awards, nel 2000, a Monaco.   </vt:lpstr>
      <vt:lpstr>Un po’ di storia</vt:lpstr>
      <vt:lpstr>Diapositiva 3</vt:lpstr>
      <vt:lpstr>Diapositiva 4</vt:lpstr>
      <vt:lpstr>Diapositiva 5</vt:lpstr>
      <vt:lpstr>Diapositiva 6</vt:lpstr>
      <vt:lpstr>Il Comitato Internazionale Paralimpico </vt:lpstr>
      <vt:lpstr>Diapositiva 8</vt:lpstr>
      <vt:lpstr>2 I REGOLAMENTI NAZIONALI </vt:lpstr>
      <vt:lpstr> Per quanto riguarda la disabilità fisica, gli atleti vengono classificati sulla base  dell’handicap motorio e sensoriale</vt:lpstr>
      <vt:lpstr>Gli atleti con disabilità sensoriale vengono invece suddivisi in: non vedenti e non  udenti.  </vt:lpstr>
      <vt:lpstr>Diapositiva 12</vt:lpstr>
      <vt:lpstr>Categorie sport disabili</vt:lpstr>
      <vt:lpstr>Gruppo 1</vt:lpstr>
      <vt:lpstr>Diapositiva 15</vt:lpstr>
      <vt:lpstr>Gruppo 2</vt:lpstr>
      <vt:lpstr>Diapositiva 17</vt:lpstr>
      <vt:lpstr>Gruppo 3</vt:lpstr>
      <vt:lpstr>Diapositiva 19</vt:lpstr>
      <vt:lpstr>Disabilità intellettiva-relazionale</vt:lpstr>
      <vt:lpstr> LO SPECIAL OLYMPICS </vt:lpstr>
      <vt:lpstr>Diapositiva 22</vt:lpstr>
      <vt:lpstr>I BENEFICI DELLO SPORT PER I SOGGETTI  DISABILI </vt:lpstr>
      <vt:lpstr> I BENEFICI FISICI </vt:lpstr>
      <vt:lpstr>Diapositiva 25</vt:lpstr>
      <vt:lpstr>Diapositiva 26</vt:lpstr>
      <vt:lpstr>I BENEFICI PSICHICI </vt:lpstr>
      <vt:lpstr>BENEFICI SOCIO-RELAZIONALI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 sport ha il potere di cambiare il mondo. Ha il potere di suscitare emozioni. Ha il  potere di ricongiungere le persone come poche altre cose. Ha il potere di risvegliare la speranza dove prima c’era solo disperazione”; così si espresse Nelson Mandela ai  Laureus World Sports Awards, nel 2000, a Monaco.</dc:title>
  <dc:creator>paola</dc:creator>
  <cp:lastModifiedBy>paola</cp:lastModifiedBy>
  <cp:revision>20</cp:revision>
  <dcterms:created xsi:type="dcterms:W3CDTF">2019-07-17T07:31:27Z</dcterms:created>
  <dcterms:modified xsi:type="dcterms:W3CDTF">2019-07-22T07:49:26Z</dcterms:modified>
</cp:coreProperties>
</file>