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5" r:id="rId9"/>
    <p:sldId id="266" r:id="rId10"/>
    <p:sldId id="267" r:id="rId11"/>
    <p:sldId id="268" r:id="rId12"/>
    <p:sldId id="269" r:id="rId13"/>
    <p:sldId id="270" r:id="rId14"/>
    <p:sldId id="273" r:id="rId15"/>
    <p:sldId id="274" r:id="rId16"/>
    <p:sldId id="275" r:id="rId17"/>
    <p:sldId id="276" r:id="rId18"/>
    <p:sldId id="277" r:id="rId19"/>
    <p:sldId id="278" r:id="rId20"/>
    <p:sldId id="279" r:id="rId21"/>
    <p:sldId id="280" r:id="rId22"/>
    <p:sldId id="281" r:id="rId23"/>
    <p:sldId id="282" r:id="rId24"/>
    <p:sldId id="283" r:id="rId25"/>
    <p:sldId id="284" r:id="rId26"/>
    <p:sldId id="285" r:id="rId27"/>
    <p:sldId id="288" r:id="rId28"/>
    <p:sldId id="289" r:id="rId29"/>
    <p:sldId id="290" r:id="rId30"/>
    <p:sldId id="293" r:id="rId31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FE7563-48F1-45D9-A6B8-896D98ABB4FB}" type="datetimeFigureOut">
              <a:rPr lang="it-IT" smtClean="0"/>
              <a:pPr/>
              <a:t>05/04/2017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F98DDF-79E2-4756-AA8E-95177D671701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scuola infanzia</a:t>
            </a:r>
            <a:endParaRPr lang="it-IT" sz="2000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0246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1224134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8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800" spc="-6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800" spc="-6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8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competenza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1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Riconosce</a:t>
                      </a:r>
                      <a:r>
                        <a:rPr lang="it-IT" sz="18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8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segnali</a:t>
                      </a:r>
                      <a:r>
                        <a:rPr lang="it-IT" sz="18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ed</a:t>
                      </a:r>
                      <a:r>
                        <a:rPr lang="it-IT" sz="18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8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5" dirty="0">
                          <a:latin typeface="Arial Narrow"/>
                          <a:ea typeface="Times New Roman"/>
                          <a:cs typeface="Arial"/>
                        </a:rPr>
                        <a:t>ritmi</a:t>
                      </a:r>
                      <a:r>
                        <a:rPr lang="it-IT" sz="18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5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8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proprio</a:t>
                      </a:r>
                      <a:r>
                        <a:rPr lang="it-IT" sz="18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corpo,</a:t>
                      </a:r>
                      <a:r>
                        <a:rPr lang="it-IT" sz="18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5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8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differenze</a:t>
                      </a:r>
                      <a:r>
                        <a:rPr lang="it-IT" sz="18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sessuali</a:t>
                      </a:r>
                      <a:r>
                        <a:rPr lang="it-IT" sz="18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8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8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sviluppo</a:t>
                      </a:r>
                      <a:r>
                        <a:rPr lang="it-IT" sz="18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8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adotta</a:t>
                      </a:r>
                      <a:r>
                        <a:rPr lang="it-IT" sz="18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pratiche</a:t>
                      </a:r>
                      <a:r>
                        <a:rPr lang="it-IT" sz="18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corrette</a:t>
                      </a:r>
                      <a:r>
                        <a:rPr lang="it-IT" sz="18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8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cura</a:t>
                      </a:r>
                      <a:r>
                        <a:rPr lang="it-IT" sz="18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8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sé</a:t>
                      </a:r>
                      <a:r>
                        <a:rPr lang="it-IT" sz="18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8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igiene</a:t>
                      </a:r>
                      <a:r>
                        <a:rPr lang="it-IT" sz="18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8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8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sana</a:t>
                      </a:r>
                    </a:p>
                    <a:p>
                      <a:pPr marL="66040" marR="641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800" spc="2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5" dirty="0">
                          <a:latin typeface="Arial Narrow"/>
                          <a:ea typeface="Times New Roman"/>
                          <a:cs typeface="Arial"/>
                        </a:rPr>
                        <a:t>alimentazione</a:t>
                      </a:r>
                      <a:r>
                        <a:rPr lang="it-IT" sz="18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(Il</a:t>
                      </a:r>
                      <a:r>
                        <a:rPr lang="it-IT" sz="18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corpo</a:t>
                      </a:r>
                      <a:r>
                        <a:rPr lang="it-IT" sz="18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800" spc="2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800" spc="-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movimento).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8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8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8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8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8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800" spc="-5" dirty="0" smtClean="0">
                          <a:latin typeface="Arial Narrow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800" spc="-5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8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infanzia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8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94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Riferire</a:t>
                      </a:r>
                      <a:r>
                        <a:rPr lang="it-IT" sz="180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al</a:t>
                      </a:r>
                      <a:r>
                        <a:rPr lang="it-IT" sz="18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gruppo</a:t>
                      </a:r>
                      <a:r>
                        <a:rPr lang="it-IT" sz="18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cosa</a:t>
                      </a:r>
                      <a:r>
                        <a:rPr lang="it-IT" sz="18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35" dirty="0" smtClean="0">
                          <a:latin typeface="Arial Narrow"/>
                          <a:ea typeface="Times New Roman"/>
                          <a:cs typeface="Arial"/>
                        </a:rPr>
                        <a:t>si </a:t>
                      </a: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mangia</a:t>
                      </a:r>
                      <a:r>
                        <a:rPr lang="it-IT" sz="18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abitualmente</a:t>
                      </a:r>
                      <a:r>
                        <a:rPr lang="it-IT" sz="18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80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16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individuare </a:t>
                      </a:r>
                      <a:r>
                        <a:rPr lang="it-IT" sz="18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8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cibi</a:t>
                      </a:r>
                      <a:r>
                        <a:rPr lang="it-IT" sz="18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8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dovrebbero</a:t>
                      </a:r>
                      <a:r>
                        <a:rPr lang="it-IT" sz="18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essere</a:t>
                      </a:r>
                      <a:r>
                        <a:rPr lang="it-IT" sz="18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ridotti</a:t>
                      </a:r>
                      <a:r>
                        <a:rPr lang="it-IT" sz="18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o</a:t>
                      </a:r>
                      <a:r>
                        <a:rPr lang="it-IT" sz="18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eliminati.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8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8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8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800" spc="-5" dirty="0">
                          <a:latin typeface="Arial Narrow"/>
                          <a:ea typeface="Times New Roman"/>
                          <a:cs typeface="Arial"/>
                        </a:rPr>
                        <a:t>Descrizione</a:t>
                      </a:r>
                      <a:r>
                        <a:rPr lang="it-IT" sz="18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5" dirty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800" spc="1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proprie</a:t>
                      </a:r>
                      <a:r>
                        <a:rPr lang="it-IT" sz="1800" spc="1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abitudini</a:t>
                      </a:r>
                      <a:r>
                        <a:rPr lang="it-IT" sz="18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alimentari</a:t>
                      </a:r>
                      <a:r>
                        <a:rPr lang="it-IT" sz="1800" spc="155" dirty="0" smtClean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800" spc="155" baseline="0" dirty="0" smtClean="0">
                          <a:latin typeface="Arial Narrow"/>
                          <a:ea typeface="Times New Roman"/>
                          <a:cs typeface="Arial"/>
                        </a:rPr>
                        <a:t> classificazione dei</a:t>
                      </a:r>
                      <a:r>
                        <a:rPr lang="it-IT" sz="1800" spc="1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cibi</a:t>
                      </a:r>
                      <a:r>
                        <a:rPr lang="it-IT" sz="1800" spc="150" dirty="0" smtClean="0">
                          <a:latin typeface="Arial Narrow"/>
                          <a:ea typeface="Times New Roman"/>
                          <a:cs typeface="Arial"/>
                        </a:rPr>
                        <a:t>:</a:t>
                      </a:r>
                      <a:r>
                        <a:rPr lang="it-IT" sz="1800" spc="15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sani</a:t>
                      </a:r>
                      <a:r>
                        <a:rPr lang="it-IT" sz="1800" spc="15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8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5" dirty="0">
                          <a:latin typeface="Arial Narrow"/>
                          <a:ea typeface="Times New Roman"/>
                          <a:cs typeface="Arial"/>
                        </a:rPr>
                        <a:t>cibo</a:t>
                      </a:r>
                      <a:r>
                        <a:rPr lang="it-IT" sz="18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meno</a:t>
                      </a:r>
                      <a:r>
                        <a:rPr lang="it-IT" sz="18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5" dirty="0">
                          <a:latin typeface="Arial Narrow"/>
                          <a:ea typeface="Times New Roman"/>
                          <a:cs typeface="Arial"/>
                        </a:rPr>
                        <a:t>sani.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8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8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8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8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800" dirty="0" smtClean="0">
                          <a:latin typeface="Arial Narrow"/>
                          <a:ea typeface="Times New Roman"/>
                          <a:cs typeface="Arial"/>
                        </a:rPr>
                        <a:t>Alimenti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8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spc="-5" dirty="0">
                          <a:latin typeface="Arial Narrow"/>
                          <a:ea typeface="Times New Roman"/>
                          <a:cs typeface="Arial"/>
                        </a:rPr>
                        <a:t>video,</a:t>
                      </a:r>
                      <a:r>
                        <a:rPr lang="it-IT" sz="18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materiale</a:t>
                      </a:r>
                      <a:r>
                        <a:rPr lang="it-IT" sz="18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800" dirty="0">
                          <a:latin typeface="Arial Narrow"/>
                          <a:ea typeface="Times New Roman"/>
                          <a:cs typeface="Arial"/>
                        </a:rPr>
                        <a:t>didattico</a:t>
                      </a:r>
                      <a:endParaRPr lang="it-IT" sz="18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57126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921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Ascolta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comprende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testi</a:t>
                      </a:r>
                      <a:r>
                        <a:rPr lang="it-IT" sz="1600" spc="2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orali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“diretti”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“trasmessi”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dai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media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cogliendone</a:t>
                      </a:r>
                      <a:r>
                        <a:rPr lang="it-IT" sz="1600" spc="2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2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senso,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principali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scopo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(Italiano).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408044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V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94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5" dirty="0" smtClean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5" baseline="0" dirty="0" smtClean="0">
                          <a:latin typeface="Arial Narrow"/>
                          <a:ea typeface="Times New Roman"/>
                          <a:cs typeface="Arial"/>
                        </a:rPr>
                        <a:t> preparazione della mostra organizzata dalla tua classe sul tema: “Mediterraneo, luogo di incontri” sono stati proiettati tre film. La classe è stata suddivisa in coppie. Ogni coppia deve:</a:t>
                      </a:r>
                    </a:p>
                    <a:p>
                      <a:pPr marL="66040" marR="6794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5" baseline="0" dirty="0" smtClean="0">
                          <a:latin typeface="Arial Narrow"/>
                          <a:ea typeface="Times New Roman"/>
                          <a:cs typeface="Arial"/>
                        </a:rPr>
                        <a:t>a)  scegliere e </a:t>
                      </a:r>
                      <a:r>
                        <a:rPr lang="it-IT" sz="1600" spc="-1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m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otivare </a:t>
                      </a:r>
                      <a:r>
                        <a:rPr lang="it-IT" sz="1600" spc="-1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scelta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un  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film, indicando i criteri in base ai quali si fa la scelta</a:t>
                      </a:r>
                    </a:p>
                    <a:p>
                      <a:pPr marL="66040" marR="6794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b) preparare una breve recensione 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del film contenente riferimenti a : luoghi, tempi, attori 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Testo </a:t>
                      </a:r>
                      <a:r>
                        <a:rPr lang="it-IT" sz="1600" dirty="0" err="1" smtClean="0">
                          <a:latin typeface="Arial Narrow"/>
                          <a:ea typeface="Times New Roman"/>
                          <a:cs typeface="Arial"/>
                        </a:rPr>
                        <a:t>descrittivo-argomentativo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indicante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la 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scelta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film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la 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sua</a:t>
                      </a:r>
                      <a:r>
                        <a:rPr lang="it-IT" sz="16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motivazione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484281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94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Trailer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tre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film,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organizzative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sulla</a:t>
                      </a:r>
                      <a:r>
                        <a:rPr lang="it-IT" sz="16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loro</a:t>
                      </a:r>
                      <a:r>
                        <a:rPr lang="it-IT" sz="16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proiezione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 dirty="0" smtClean="0"/>
                    </a:p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144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4176"/>
                <a:gridCol w="7200800"/>
              </a:tblGrid>
              <a:tr h="1296142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Riesce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risolvere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facili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problemi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tutti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gli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ambiti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contenuto,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mantenendo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controllo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sia  sul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processo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risolutivo,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sia  sui</a:t>
                      </a:r>
                      <a:r>
                        <a:rPr lang="it-IT" sz="1600" spc="2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risultati.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Descrive  il</a:t>
                      </a:r>
                      <a:r>
                        <a:rPr lang="it-IT" sz="1600" spc="2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procedimento</a:t>
                      </a:r>
                      <a:r>
                        <a:rPr lang="it-IT" sz="1600" spc="2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seguito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riconosce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strategie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soluzione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diverse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dalla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propria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(Matematica).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50405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V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325591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770" algn="just" eaLnBrk="0" hangingPunct="0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Devi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impacchettare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scatola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contenente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dei regali per  un tuo corrispondente che viene a farti visita in occasione di uno scambio culturale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  <a:r>
                        <a:rPr lang="it-IT" sz="1600" spc="-1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Individua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quanto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deve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essere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grande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15" dirty="0" smtClean="0">
                          <a:latin typeface="Arial Narrow"/>
                          <a:ea typeface="Times New Roman"/>
                          <a:cs typeface="Arial"/>
                        </a:rPr>
                        <a:t>cartone</a:t>
                      </a:r>
                      <a:r>
                        <a:rPr lang="it-IT" sz="1600" spc="115" baseline="0" dirty="0" smtClean="0">
                          <a:latin typeface="Arial Narrow"/>
                          <a:ea typeface="Times New Roman"/>
                          <a:cs typeface="Arial"/>
                        </a:rPr>
                        <a:t> del pacco, s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pecificando</a:t>
                      </a:r>
                      <a:r>
                        <a:rPr lang="it-IT" sz="1600" spc="1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misure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base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dell’altezza.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endParaRPr lang="it-IT" sz="1600" spc="7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4770" algn="just" eaLnBrk="0" hangingPunct="0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it-IT" sz="1600" spc="70" dirty="0" smtClean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70" baseline="0" dirty="0" smtClean="0">
                          <a:latin typeface="Arial Narrow"/>
                          <a:ea typeface="Times New Roman"/>
                          <a:cs typeface="Arial"/>
                        </a:rPr>
                        <a:t> chiudere il pacco puoi utilizzare un nastro che  deve disegnare una croce sopra il cartone.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Descrivi</a:t>
                      </a:r>
                      <a:r>
                        <a:rPr lang="it-IT" sz="1600" spc="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modo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dettagliato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3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procedimento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utilizzato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trovare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misure del cartone e del nastro.</a:t>
                      </a:r>
                    </a:p>
                    <a:p>
                      <a:pPr marL="66040" marR="64770" algn="just" eaLnBrk="0" hangingPunct="0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152128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921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921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Stabilire</a:t>
                      </a:r>
                      <a:r>
                        <a:rPr lang="it-IT" sz="1600" spc="1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misure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c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artone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e del nastro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</a:p>
                    <a:p>
                      <a:pPr marL="66040" marR="6921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1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descrivere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processo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risolutivo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realizzare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3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pacchetto.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542259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Fogli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forbici,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matita,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gomma,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righello,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squadra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0856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72208"/>
                <a:gridCol w="6912768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24130" eaLnBrk="0" hangingPunct="0">
                        <a:lnSpc>
                          <a:spcPts val="114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24130" eaLnBrk="0" hangingPunct="0">
                        <a:lnSpc>
                          <a:spcPts val="114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24130" eaLnBrk="0" hangingPunct="0">
                        <a:lnSpc>
                          <a:spcPts val="114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Descrive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denomina </a:t>
                      </a:r>
                      <a:r>
                        <a:rPr lang="it-IT" sz="1600" spc="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 </a:t>
                      </a:r>
                      <a:r>
                        <a:rPr lang="it-IT" sz="1600" spc="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classifica </a:t>
                      </a:r>
                      <a:r>
                        <a:rPr lang="it-IT" sz="1600" spc="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figure </a:t>
                      </a:r>
                      <a:r>
                        <a:rPr lang="it-IT" sz="1600" spc="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base </a:t>
                      </a:r>
                      <a:r>
                        <a:rPr lang="it-IT" sz="1600" spc="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 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caratteristiche </a:t>
                      </a: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24130" eaLnBrk="0" hangingPunct="0">
                        <a:lnSpc>
                          <a:spcPts val="114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endParaRPr lang="it-IT" sz="1600" spc="7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24130" eaLnBrk="0" hangingPunct="0">
                        <a:lnSpc>
                          <a:spcPts val="114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it-IT" sz="1600" spc="7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geometriche,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determina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misure,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progetta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costruisce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modelli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concreti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vario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endParaRPr lang="it-IT" sz="1600" spc="-3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24130" eaLnBrk="0" hangingPunct="0">
                        <a:lnSpc>
                          <a:spcPts val="114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endParaRPr lang="it-IT" sz="1600" spc="-3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24130" eaLnBrk="0" hangingPunct="0">
                        <a:lnSpc>
                          <a:spcPts val="114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tipo</a:t>
                      </a:r>
                      <a:r>
                        <a:rPr lang="it-IT" sz="1600" spc="-1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Matematica)</a:t>
                      </a:r>
                    </a:p>
                    <a:p>
                      <a:pPr marL="66040" marR="24130" eaLnBrk="0" hangingPunct="0">
                        <a:lnSpc>
                          <a:spcPts val="114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480052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IV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35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Il comune ha destinato una parte del cortile a diventare il nuovo orto della  scuola. Utilizzando la carta quadrettata con quadretti da 1 cm, riproduci l’appezzamento ; ogni metro della realtà deve corrispondere ad un  cm: 1m = 1cm. E’ possibile fare l’orto sia con una forma quadrata, sia rettangolare. Calcola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quante</a:t>
                      </a:r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piante per la siepe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è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necessario comprare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se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verranno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messe alla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distanza di </a:t>
                      </a:r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0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,5 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l’una dall’altra.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Se, poi, si vuole fare una copertura, tipo serra, progetta un tipo di telo di plastica, sia per la forma  quadrata che per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quella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rettangolare  calcolandone per entrambe  la  superficie. Fatti i calcoli, considerato il prezzo unitario a metro,  scegli la soluzione più economica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20830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Rappresentazione</a:t>
                      </a:r>
                      <a:r>
                        <a:rPr lang="it-IT" sz="1400" spc="-3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scala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risoluzione</a:t>
                      </a:r>
                      <a:r>
                        <a:rPr lang="it-IT" sz="14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quesiti.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94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3110865" algn="l"/>
                        </a:tabLst>
                      </a:pP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Fogli</a:t>
                      </a:r>
                      <a:r>
                        <a:rPr lang="it-IT" sz="14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carta</a:t>
                      </a:r>
                      <a:r>
                        <a:rPr lang="it-IT" sz="1400" spc="2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quadrettata</a:t>
                      </a:r>
                      <a:r>
                        <a:rPr lang="it-IT" sz="1400" spc="2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4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4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centimetro,</a:t>
                      </a:r>
                      <a:r>
                        <a:rPr lang="it-IT" sz="14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fogli	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A4</a:t>
                      </a:r>
                      <a:r>
                        <a:rPr lang="it-IT" sz="14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bianchi,</a:t>
                      </a:r>
                      <a:r>
                        <a:rPr lang="it-IT" sz="1400" spc="2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colla,</a:t>
                      </a:r>
                      <a:r>
                        <a:rPr lang="it-IT" sz="14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righello</a:t>
                      </a:r>
                      <a:r>
                        <a:rPr lang="it-IT" sz="1400" spc="2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2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materiale</a:t>
                      </a:r>
                      <a:r>
                        <a:rPr lang="it-IT" sz="1400" spc="-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400" spc="-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disegno,</a:t>
                      </a:r>
                      <a:r>
                        <a:rPr lang="it-IT" sz="1400" spc="-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calcolatrice.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 dirty="0" smtClean="0"/>
                    </a:p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5767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4136"/>
                <a:gridCol w="7560840"/>
              </a:tblGrid>
              <a:tr h="648070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solidFill>
                          <a:srgbClr val="211E1F"/>
                        </a:solidFill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solidFill>
                          <a:srgbClr val="211E1F"/>
                        </a:solidFill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Riconosce</a:t>
                      </a:r>
                      <a:r>
                        <a:rPr lang="it-IT" sz="1600" spc="-40" dirty="0" smtClean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4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utilizza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rappresentazioni</a:t>
                      </a:r>
                      <a:r>
                        <a:rPr lang="it-IT" sz="1600" spc="-4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diverse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oggetti</a:t>
                      </a:r>
                      <a:r>
                        <a:rPr lang="it-IT" sz="1600" spc="-5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matematici</a:t>
                      </a:r>
                      <a:r>
                        <a:rPr lang="it-IT" sz="1600" spc="-2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(Matematica)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408044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IV</a:t>
                      </a:r>
                      <a:r>
                        <a:rPr lang="it-IT" sz="1600" spc="-5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296527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Per la festa di fine anno, la nostra classe ha il compito di preparare panini per 80 bambini.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Partendo dalla ricetta- base che prevede di preparare il pane per 10 bambini: 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Ingredienti: 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farina  1000 grammi 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acqua 600 grammi o millilitri lievito di birr 14 grammi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come decidi,  per ogni ingrediente, la quantità occorrente? 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illustra il tuo procedimento.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Scrivi la frazione corrispondente alla relazione tra i numeri che indicano i panini (o il numero di bambini). Rappresenta graficamente la relazione tra le dosi date dalla ricetta- base e quelle necessarie per gli 80 bambini, utilizzando a scelta: 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il disegno, i simboli, 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unità di misura diverse da quelle di peso </a:t>
                      </a:r>
                    </a:p>
                    <a:p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Scrivi la legenda.</a:t>
                      </a: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5588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5588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Elaborato</a:t>
                      </a:r>
                      <a:r>
                        <a:rPr lang="it-IT" sz="1600" spc="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individuale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cartaceo</a:t>
                      </a:r>
                      <a:r>
                        <a:rPr lang="it-IT" sz="1600" spc="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composto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 </a:t>
                      </a:r>
                      <a:r>
                        <a:rPr lang="it-IT" sz="1600" spc="1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scritta</a:t>
                      </a:r>
                      <a:r>
                        <a:rPr lang="it-IT" sz="1600" spc="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(parole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numeri)</a:t>
                      </a:r>
                      <a:r>
                        <a:rPr lang="it-IT" sz="1600" spc="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3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grafica.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24070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Fogli,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matite,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cartoncino</a:t>
                      </a:r>
                      <a:r>
                        <a:rPr lang="it-IT" sz="1600" spc="1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ritagliare,</a:t>
                      </a:r>
                      <a:r>
                        <a:rPr lang="it-IT" sz="1600" spc="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colla,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forbici,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colori;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strumenti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misura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(</a:t>
                      </a:r>
                      <a:r>
                        <a:rPr lang="it-IT" sz="1600" spc="-5" dirty="0" err="1">
                          <a:latin typeface="Arial Narrow" pitchFamily="34" charset="0"/>
                          <a:ea typeface="Times New Roman"/>
                          <a:cs typeface="Arial"/>
                        </a:rPr>
                        <a:t>righ</a:t>
                      </a:r>
                      <a:r>
                        <a:rPr lang="it-IT" sz="1600" spc="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metri,</a:t>
                      </a:r>
                      <a:r>
                        <a:rPr lang="it-IT" sz="1600" spc="-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…..),</a:t>
                      </a:r>
                      <a:r>
                        <a:rPr lang="it-IT" sz="1600" spc="-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calcolatrice,…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2180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0200"/>
                <a:gridCol w="6984776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400" spc="-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competenza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9177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Legge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comprende</a:t>
                      </a:r>
                      <a:r>
                        <a:rPr lang="it-IT" sz="1400" spc="-2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testi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vario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tipo,</a:t>
                      </a:r>
                      <a:r>
                        <a:rPr lang="it-IT" sz="1400" spc="-2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continui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2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non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continui,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ne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individua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400" spc="16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senso</a:t>
                      </a:r>
                      <a:r>
                        <a:rPr lang="it-IT" sz="14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globale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400" spc="-4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principali,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utilizzando</a:t>
                      </a:r>
                      <a:r>
                        <a:rPr lang="it-IT" sz="14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strategie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lettura</a:t>
                      </a:r>
                      <a:r>
                        <a:rPr lang="it-IT" sz="14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adeguate</a:t>
                      </a:r>
                      <a:r>
                        <a:rPr lang="it-IT" sz="1400" spc="12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agli</a:t>
                      </a:r>
                      <a:r>
                        <a:rPr lang="it-IT" sz="1400" spc="-5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scopi.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9607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4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V</a:t>
                      </a:r>
                      <a:r>
                        <a:rPr lang="it-IT" sz="14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4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080120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Times New Roman"/>
                        <a:ea typeface="Times New Roman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Times New Roman"/>
                          <a:ea typeface="Times New Roman"/>
                        </a:rPr>
                        <a:t>Compito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3525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Leggere</a:t>
                      </a:r>
                      <a:r>
                        <a:rPr lang="it-IT" sz="14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4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0" dirty="0" smtClean="0">
                          <a:latin typeface="Arial Narrow"/>
                          <a:ea typeface="Times New Roman"/>
                          <a:cs typeface="Arial"/>
                        </a:rPr>
                        <a:t>de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pliant</a:t>
                      </a:r>
                      <a:r>
                        <a:rPr lang="it-IT" sz="1400" baseline="0" dirty="0" smtClean="0">
                          <a:latin typeface="Arial Narrow"/>
                          <a:ea typeface="Times New Roman"/>
                          <a:cs typeface="Arial"/>
                        </a:rPr>
                        <a:t> fornito da un’Agenzia viaggi 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ed</a:t>
                      </a:r>
                      <a:r>
                        <a:rPr lang="it-IT" sz="1400" spc="8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utilizzare</a:t>
                      </a:r>
                      <a:r>
                        <a:rPr lang="it-IT" sz="14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4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4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4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fornisce</a:t>
                      </a:r>
                      <a:r>
                        <a:rPr lang="it-IT" sz="14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4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scrivere</a:t>
                      </a:r>
                      <a:r>
                        <a:rPr lang="it-IT" sz="14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400" spc="3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comunicazione</a:t>
                      </a:r>
                      <a:r>
                        <a:rPr lang="it-IT" sz="14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alle</a:t>
                      </a:r>
                      <a:r>
                        <a:rPr lang="it-IT" sz="14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famiglie</a:t>
                      </a:r>
                      <a:r>
                        <a:rPr lang="it-IT" sz="14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nella</a:t>
                      </a:r>
                      <a:r>
                        <a:rPr lang="it-IT" sz="14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quale</a:t>
                      </a:r>
                      <a:r>
                        <a:rPr lang="it-IT" sz="14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si</a:t>
                      </a:r>
                      <a:r>
                        <a:rPr lang="it-IT" sz="14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spieghi</a:t>
                      </a:r>
                      <a:r>
                        <a:rPr lang="it-IT" sz="14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0" dirty="0" smtClean="0">
                          <a:latin typeface="Arial Narrow"/>
                          <a:ea typeface="Times New Roman"/>
                          <a:cs typeface="Arial"/>
                        </a:rPr>
                        <a:t>l’intenzione di fare </a:t>
                      </a:r>
                      <a:r>
                        <a:rPr lang="it-IT" sz="1400" spc="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4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gita</a:t>
                      </a:r>
                      <a:r>
                        <a:rPr lang="it-IT" sz="14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5" dirty="0" smtClean="0">
                          <a:latin typeface="Arial Narrow"/>
                          <a:ea typeface="Times New Roman"/>
                          <a:cs typeface="Arial"/>
                        </a:rPr>
                        <a:t>al</a:t>
                      </a:r>
                      <a:r>
                        <a:rPr lang="it-IT" sz="1400" spc="5" baseline="0" dirty="0" smtClean="0">
                          <a:latin typeface="Arial Narrow"/>
                          <a:ea typeface="Times New Roman"/>
                          <a:cs typeface="Arial"/>
                        </a:rPr>
                        <a:t> sito archeologico </a:t>
                      </a:r>
                      <a:r>
                        <a:rPr lang="it-IT" sz="1400" spc="5" baseline="0" dirty="0" err="1" smtClean="0">
                          <a:latin typeface="Arial Narrow"/>
                          <a:ea typeface="Times New Roman"/>
                          <a:cs typeface="Arial"/>
                        </a:rPr>
                        <a:t>di…</a:t>
                      </a:r>
                      <a:endParaRPr lang="it-IT" sz="1400" spc="5" baseline="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13525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Nella</a:t>
                      </a:r>
                      <a:r>
                        <a:rPr lang="it-IT" sz="14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comunicazione</a:t>
                      </a:r>
                      <a:r>
                        <a:rPr lang="it-IT" sz="14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5" dirty="0" smtClean="0">
                          <a:latin typeface="Arial Narrow"/>
                          <a:ea typeface="Times New Roman"/>
                          <a:cs typeface="Arial"/>
                        </a:rPr>
                        <a:t>bisogna</a:t>
                      </a:r>
                      <a:r>
                        <a:rPr lang="it-IT" sz="1400" spc="5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illustr</a:t>
                      </a:r>
                      <a:r>
                        <a:rPr lang="it-IT" sz="1400" spc="-30" dirty="0" smtClean="0">
                          <a:latin typeface="Arial Narrow"/>
                          <a:ea typeface="Times New Roman"/>
                          <a:cs typeface="Arial"/>
                        </a:rPr>
                        <a:t>are</a:t>
                      </a:r>
                      <a:r>
                        <a:rPr lang="it-IT" sz="1400" spc="-3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400" spc="-1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programma</a:t>
                      </a:r>
                      <a:r>
                        <a:rPr lang="it-IT" sz="14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dettagliato</a:t>
                      </a:r>
                      <a:r>
                        <a:rPr lang="it-IT" sz="14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4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5" dirty="0">
                          <a:latin typeface="Arial Narrow"/>
                          <a:ea typeface="Times New Roman"/>
                          <a:cs typeface="Arial"/>
                        </a:rPr>
                        <a:t>viaggio</a:t>
                      </a:r>
                      <a:r>
                        <a:rPr lang="it-IT" sz="1400" spc="3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err="1" smtClean="0">
                          <a:latin typeface="Arial Narrow"/>
                          <a:ea typeface="Times New Roman"/>
                          <a:cs typeface="Arial"/>
                        </a:rPr>
                        <a:t>ee</a:t>
                      </a:r>
                      <a:r>
                        <a:rPr lang="it-IT" sz="1400" baseline="0" dirty="0" smtClean="0">
                          <a:latin typeface="Arial Narrow"/>
                          <a:ea typeface="Times New Roman"/>
                          <a:cs typeface="Arial"/>
                        </a:rPr>
                        <a:t> spiegare lo scopo e l’importanza del viaggio di due giorni.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414810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4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397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Lettera</a:t>
                      </a:r>
                      <a:r>
                        <a:rPr lang="it-IT" sz="14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comunicazione</a:t>
                      </a:r>
                      <a:r>
                        <a:rPr lang="it-IT" sz="14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alle</a:t>
                      </a:r>
                      <a:r>
                        <a:rPr lang="it-IT" sz="14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famiglie</a:t>
                      </a:r>
                      <a:r>
                        <a:rPr lang="it-IT" sz="14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contenente</a:t>
                      </a:r>
                      <a:r>
                        <a:rPr lang="it-IT" sz="140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9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4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4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essenziali</a:t>
                      </a:r>
                      <a:r>
                        <a:rPr lang="it-IT" sz="14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4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far</a:t>
                      </a:r>
                      <a:r>
                        <a:rPr lang="it-IT" sz="14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conoscere</a:t>
                      </a:r>
                      <a:r>
                        <a:rPr lang="it-IT" sz="14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0" dirty="0" smtClean="0">
                          <a:latin typeface="Arial Narrow"/>
                          <a:ea typeface="Times New Roman"/>
                          <a:cs typeface="Arial"/>
                        </a:rPr>
                        <a:t>gli</a:t>
                      </a:r>
                      <a:r>
                        <a:rPr lang="it-IT" sz="14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scopi</a:t>
                      </a:r>
                      <a:r>
                        <a:rPr lang="it-IT" sz="1400" spc="8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err="1" smtClean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85" dirty="0" err="1" smtClean="0">
                          <a:latin typeface="Arial Narrow"/>
                          <a:ea typeface="Times New Roman"/>
                          <a:cs typeface="Arial"/>
                        </a:rPr>
                        <a:t>el</a:t>
                      </a:r>
                      <a:r>
                        <a:rPr lang="it-IT" sz="1400" spc="85" baseline="0" dirty="0" smtClean="0">
                          <a:latin typeface="Arial Narrow"/>
                          <a:ea typeface="Times New Roman"/>
                          <a:cs typeface="Arial"/>
                        </a:rPr>
                        <a:t> viaggio d’istruzione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400" spc="9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4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costi</a:t>
                      </a:r>
                      <a:r>
                        <a:rPr lang="it-IT" sz="1400" baseline="0" dirty="0" smtClean="0">
                          <a:latin typeface="Arial Narrow"/>
                          <a:ea typeface="Times New Roman"/>
                          <a:cs typeface="Arial"/>
                        </a:rPr>
                        <a:t> dettagliati compresi due pasti al ristorante o – in alternativa-  un pranzo al sacco,</a:t>
                      </a:r>
                      <a:r>
                        <a:rPr lang="it-IT" sz="1400" spc="8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4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programma, l’attrezzatura necessaria.</a:t>
                      </a:r>
                      <a:r>
                        <a:rPr lang="it-IT" sz="1400" spc="8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4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messaggio</a:t>
                      </a:r>
                      <a:r>
                        <a:rPr lang="it-IT" sz="14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deve</a:t>
                      </a:r>
                      <a:r>
                        <a:rPr lang="it-IT" sz="14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essere</a:t>
                      </a:r>
                      <a:r>
                        <a:rPr lang="it-IT" sz="14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chiaro</a:t>
                      </a:r>
                      <a:r>
                        <a:rPr lang="it-IT" sz="14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dettagliato,</a:t>
                      </a:r>
                      <a:r>
                        <a:rPr lang="it-IT" sz="14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rispondente</a:t>
                      </a:r>
                      <a:r>
                        <a:rPr lang="it-IT" sz="14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alla</a:t>
                      </a:r>
                      <a:r>
                        <a:rPr lang="it-IT" sz="14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consegna.</a:t>
                      </a:r>
                      <a:r>
                        <a:rPr lang="it-IT" sz="14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4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programma</a:t>
                      </a:r>
                      <a:r>
                        <a:rPr lang="it-IT" sz="1400" spc="1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4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viaggio</a:t>
                      </a:r>
                      <a:r>
                        <a:rPr lang="it-IT" sz="14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dovrà</a:t>
                      </a:r>
                      <a:r>
                        <a:rPr lang="it-IT" sz="1400" spc="1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essere</a:t>
                      </a:r>
                      <a:r>
                        <a:rPr lang="it-IT" sz="1400" spc="1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coerente</a:t>
                      </a:r>
                      <a:r>
                        <a:rPr lang="it-IT" sz="14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4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5" dirty="0">
                          <a:latin typeface="Arial Narrow"/>
                          <a:ea typeface="Times New Roman"/>
                          <a:cs typeface="Arial"/>
                        </a:rPr>
                        <a:t>tempi</a:t>
                      </a:r>
                      <a:r>
                        <a:rPr lang="it-IT" sz="14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durate</a:t>
                      </a:r>
                      <a:r>
                        <a:rPr lang="it-IT" sz="1400" spc="1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4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varie</a:t>
                      </a:r>
                      <a:r>
                        <a:rPr lang="it-IT" sz="14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attività</a:t>
                      </a:r>
                      <a:r>
                        <a:rPr lang="it-IT" sz="14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4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distribuire</a:t>
                      </a:r>
                      <a:r>
                        <a:rPr lang="it-IT" sz="14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nell'arco</a:t>
                      </a:r>
                      <a:r>
                        <a:rPr lang="it-IT" sz="14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4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giornata.</a:t>
                      </a:r>
                      <a:r>
                        <a:rPr lang="it-IT" sz="14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4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costi</a:t>
                      </a:r>
                      <a:r>
                        <a:rPr lang="it-IT" sz="14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andranno</a:t>
                      </a:r>
                      <a:r>
                        <a:rPr lang="it-IT" sz="14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calcolati</a:t>
                      </a:r>
                      <a:r>
                        <a:rPr lang="it-IT" sz="14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0" dirty="0" smtClean="0">
                          <a:latin typeface="Arial Narrow"/>
                          <a:ea typeface="Times New Roman"/>
                          <a:cs typeface="Arial"/>
                        </a:rPr>
                        <a:t>pro-capite.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4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4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4160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Carta</a:t>
                      </a:r>
                      <a:r>
                        <a:rPr lang="it-IT" sz="14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geografica</a:t>
                      </a:r>
                      <a:r>
                        <a:rPr lang="it-IT" sz="14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400" spc="-30" dirty="0" smtClean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400" spc="-30" baseline="0" dirty="0" smtClean="0">
                          <a:latin typeface="Arial Narrow"/>
                          <a:ea typeface="Times New Roman"/>
                          <a:cs typeface="Arial"/>
                        </a:rPr>
                        <a:t> Regione, </a:t>
                      </a:r>
                      <a:r>
                        <a:rPr lang="it-IT" sz="14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google</a:t>
                      </a:r>
                      <a:r>
                        <a:rPr lang="it-IT" sz="14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5" dirty="0" err="1">
                          <a:latin typeface="Arial Narrow"/>
                          <a:ea typeface="Times New Roman"/>
                          <a:cs typeface="Arial"/>
                        </a:rPr>
                        <a:t>map</a:t>
                      </a:r>
                      <a:r>
                        <a:rPr lang="it-IT" sz="14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4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individuare</a:t>
                      </a:r>
                      <a:r>
                        <a:rPr lang="it-IT" sz="14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4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percorso,</a:t>
                      </a:r>
                      <a:r>
                        <a:rPr lang="it-IT" sz="14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google</a:t>
                      </a:r>
                      <a:r>
                        <a:rPr lang="it-IT" sz="14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4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cercare</a:t>
                      </a:r>
                      <a:r>
                        <a:rPr lang="it-IT" sz="14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immagini</a:t>
                      </a:r>
                      <a:r>
                        <a:rPr lang="it-IT" sz="14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o</a:t>
                      </a:r>
                      <a:r>
                        <a:rPr lang="it-IT" sz="14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4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4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più</a:t>
                      </a:r>
                      <a:r>
                        <a:rPr lang="it-IT" sz="14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/>
                          <a:ea typeface="Times New Roman"/>
                          <a:cs typeface="Arial"/>
                        </a:rPr>
                        <a:t>sul</a:t>
                      </a:r>
                      <a:r>
                        <a:rPr lang="it-IT" sz="14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sito</a:t>
                      </a:r>
                      <a:endParaRPr lang="it-IT" sz="14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 dirty="0" smtClean="0"/>
                    </a:p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729812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16224"/>
                <a:gridCol w="6768752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4318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795655" algn="l"/>
                          <a:tab pos="1046480" algn="l"/>
                          <a:tab pos="1881505" algn="l"/>
                          <a:tab pos="2105025" algn="l"/>
                          <a:tab pos="2355215" algn="l"/>
                          <a:tab pos="3221355" algn="l"/>
                          <a:tab pos="4127500" algn="l"/>
                          <a:tab pos="4349750" algn="l"/>
                        </a:tabLs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Organizza	le	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informazioni	e	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le	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conoscenze,	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tematizzando	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	usando</a:t>
                      </a:r>
                      <a:r>
                        <a:rPr lang="it-IT" sz="1600" spc="1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concettualizzazioni</a:t>
                      </a:r>
                      <a:r>
                        <a:rPr lang="it-IT" sz="1600" spc="-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pertinenti</a:t>
                      </a:r>
                      <a:r>
                        <a:rPr lang="it-IT" sz="1600" spc="-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(Storia).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Scegli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tra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materiale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fotografico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tua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10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fotografie.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Organizzale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</a:p>
                    <a:p>
                      <a:pPr marL="66040" marR="6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28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album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base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ad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criterio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scelto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te;commenta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ciascuna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fotografia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facendo</a:t>
                      </a:r>
                    </a:p>
                    <a:p>
                      <a:pPr marL="66040" marR="6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19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riferimento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criterio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hai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scelto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organizzarle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marR="6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Ogni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pagina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deve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avere: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-una</a:t>
                      </a:r>
                      <a:r>
                        <a:rPr lang="it-IT" sz="1600" spc="-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fotografia,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-una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descrizione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fotografia,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-informazioni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storiche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si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possono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ricavare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questa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fotografia,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err="1">
                          <a:latin typeface="Arial Narrow"/>
                          <a:ea typeface="Times New Roman"/>
                          <a:cs typeface="Arial"/>
                        </a:rPr>
                        <a:t>-l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’illustrazione</a:t>
                      </a:r>
                      <a:r>
                        <a:rPr lang="it-IT" sz="1600" spc="2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degli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elementi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fotografia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giustificano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criterio</a:t>
                      </a:r>
                      <a:r>
                        <a:rPr lang="it-IT" sz="1600" spc="2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organizzativo</a:t>
                      </a:r>
                      <a:r>
                        <a:rPr lang="it-IT" sz="1600" spc="30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scelto.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pagina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deve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essere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usata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titolo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dell’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album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l’ultima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esplicitar</a:t>
                      </a:r>
                      <a:r>
                        <a:rPr lang="it-IT" sz="1600" spc="2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endParaRPr lang="it-IT" sz="1600" spc="29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criterio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scelto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organizzare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l’album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Fotografie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opere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storiche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presenti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nel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proprio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territorio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58992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2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2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Descrive</a:t>
                      </a:r>
                      <a:r>
                        <a:rPr lang="it-IT" sz="1600" spc="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oralmente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iscritto,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modo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semplice,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aspetti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proprio</a:t>
                      </a:r>
                      <a:r>
                        <a:rPr lang="it-IT" sz="1600" spc="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vissuto</a:t>
                      </a:r>
                      <a:r>
                        <a:rPr lang="it-IT" sz="1600" spc="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ed </a:t>
                      </a:r>
                      <a:r>
                        <a:rPr lang="it-IT" sz="1600" b="1" kern="1200" dirty="0" smtClean="0">
                          <a:solidFill>
                            <a:schemeClr val="lt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ambiente ed elementi che si riferiscono a bisogni immediati (Lingua inglese).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Durante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l’attività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raccordo,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incontrerai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tuo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futuro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insegnante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inglese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è</a:t>
                      </a:r>
                      <a:r>
                        <a:rPr lang="it-IT" sz="1600" spc="2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curioso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conoscerti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vorrebbe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sapere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non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solo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come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ti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chiami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quanti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anni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hai,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ma</a:t>
                      </a:r>
                      <a:r>
                        <a:rPr lang="it-IT" sz="1600" spc="1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anche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aspetto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hai,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quali</a:t>
                      </a:r>
                      <a:r>
                        <a:rPr lang="it-IT" sz="1600" spc="1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sono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tuoi</a:t>
                      </a:r>
                      <a:r>
                        <a:rPr lang="it-IT" sz="1600" spc="1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gusti</a:t>
                      </a:r>
                      <a:r>
                        <a:rPr lang="it-IT" sz="1600" spc="1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com’è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tua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famiglia.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organizzare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tua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esposizione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orale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usa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mappa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inglese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)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viene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fornita.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Autopresentazione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Mappa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fornire,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libro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testo,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dizionario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illustrato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 sz="1600" dirty="0" smtClean="0"/>
                    </a:p>
                    <a:p>
                      <a:r>
                        <a:rPr lang="it-IT" sz="1600" dirty="0" smtClean="0"/>
                        <a:t>Fasi e tempi</a:t>
                      </a:r>
                      <a:endParaRPr lang="it-IT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17968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5143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L’alunno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riesce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risolvere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facili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problemi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muovendosi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sicurezza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nel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calcolo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scritto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mentale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numeri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naturali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decimali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(Matematica).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V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5016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Quest'anno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sarai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ad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organizzare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viaggio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d'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istruzione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tua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classe.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endParaRPr lang="it-IT" sz="1600" spc="15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5016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Devi</a:t>
                      </a:r>
                      <a:r>
                        <a:rPr lang="it-IT" sz="1600" spc="28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calcolare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spesa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ogni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bambino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sapendo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soggiorno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durerà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2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giorni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endParaRPr lang="it-IT" sz="1600" spc="6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5016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1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notte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siete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44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partecipanti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. In camera tripla ogni alunno paga € 15,00; in camera quadrupla € 10,00. calcola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quale situazione logistica si può adottare per risparmiare il più possibile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Preventivo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spesa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sulla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base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indicazioni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fornite.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Eventuali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depliant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immagini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relativi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ai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luoghi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visitare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durante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viaggio.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71604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Ascolta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interpreta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descrive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brani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musicali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diverso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genere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(Musica).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V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1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Ascolta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brano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proposto,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quale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emozione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ti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suscita?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Quali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parametri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suono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</a:t>
                      </a:r>
                      <a:r>
                        <a:rPr lang="it-IT" sz="1600" spc="2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elementi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musicali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ti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hanno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suggerito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l’emozione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– 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sensazione? </a:t>
                      </a:r>
                      <a:r>
                        <a:rPr lang="it-IT" sz="16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Muoviti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liberamente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nell’aula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secondo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l’emozione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stai</a:t>
                      </a:r>
                      <a:r>
                        <a:rPr lang="it-IT" sz="16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provando.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marR="7048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Tra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gli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strumenti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 disposizione, scegli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ed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utilizza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 quello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più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adatto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rappresentare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musicalmente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stato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d’animo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esternarlo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tuoi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compagni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marR="7048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35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Riconoscimento</a:t>
                      </a:r>
                      <a:r>
                        <a:rPr lang="it-IT" sz="1600" spc="2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2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significato</a:t>
                      </a:r>
                      <a:r>
                        <a:rPr lang="it-IT" sz="1600" spc="2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2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musica</a:t>
                      </a:r>
                      <a:r>
                        <a:rPr lang="it-IT" sz="1600" spc="2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ascoltata,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motivazione</a:t>
                      </a:r>
                      <a:r>
                        <a:rPr lang="it-IT" sz="1600" spc="2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riconoscimento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dell’emozione.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Rappresentazione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corporea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produzione</a:t>
                      </a:r>
                      <a:r>
                        <a:rPr lang="it-IT" sz="16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incisi,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attraverso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l’uso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voce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degli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strumenti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musicali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esprimano</a:t>
                      </a:r>
                      <a:r>
                        <a:rPr lang="it-IT" sz="1600" spc="-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l’emozione</a:t>
                      </a:r>
                      <a:r>
                        <a:rPr lang="it-IT" sz="1600" spc="-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provata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marR="635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35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Aula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musica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laboratorio,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strumentario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ORFF,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brani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musicali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lettore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err="1">
                          <a:latin typeface="Arial Narrow"/>
                          <a:ea typeface="Times New Roman"/>
                          <a:cs typeface="Arial"/>
                        </a:rPr>
                        <a:t>CD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720134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72208"/>
                <a:gridCol w="6912768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223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Utilizza</a:t>
                      </a:r>
                      <a:r>
                        <a:rPr lang="it-IT" sz="1600" spc="2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2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linguaggio</a:t>
                      </a:r>
                      <a:r>
                        <a:rPr lang="it-IT" sz="1600" spc="2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2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err="1">
                          <a:latin typeface="Arial Narrow"/>
                          <a:ea typeface="Times New Roman"/>
                          <a:cs typeface="Arial"/>
                        </a:rPr>
                        <a:t>geo-graficità</a:t>
                      </a:r>
                      <a:r>
                        <a:rPr lang="it-IT" sz="1600" spc="2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2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interpretare</a:t>
                      </a:r>
                      <a:r>
                        <a:rPr lang="it-IT" sz="1600" spc="2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carte</a:t>
                      </a:r>
                      <a:r>
                        <a:rPr lang="it-IT" sz="1600" spc="2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geografiche,</a:t>
                      </a:r>
                      <a:r>
                        <a:rPr lang="it-IT" sz="1600" spc="2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realizzare</a:t>
                      </a:r>
                      <a:r>
                        <a:rPr lang="it-IT" sz="1600" spc="2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semplici</a:t>
                      </a:r>
                      <a:r>
                        <a:rPr lang="it-IT" sz="1600" spc="2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schizzi</a:t>
                      </a:r>
                      <a:r>
                        <a:rPr lang="it-IT" sz="1600" spc="2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cartografici</a:t>
                      </a:r>
                      <a:r>
                        <a:rPr lang="it-IT" sz="1600" spc="2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carte</a:t>
                      </a:r>
                      <a:r>
                        <a:rPr lang="it-IT" sz="1600" spc="2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tematiche,</a:t>
                      </a:r>
                      <a:r>
                        <a:rPr lang="it-IT" sz="1600" spc="2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progettare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percorsi</a:t>
                      </a:r>
                      <a:r>
                        <a:rPr lang="it-IT" sz="1600" spc="2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itinerari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viaggio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(Geografia).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24068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V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48072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858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>
                          <a:latin typeface="Arial Narrow"/>
                          <a:ea typeface="Times New Roman"/>
                          <a:cs typeface="Arial"/>
                        </a:rPr>
                        <a:t>Realizza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un </a:t>
                      </a:r>
                      <a:r>
                        <a:rPr lang="it-IT" sz="1600" spc="4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/>
                          <a:ea typeface="Times New Roman"/>
                          <a:cs typeface="Arial"/>
                        </a:rPr>
                        <a:t>volantino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4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promozionale </a:t>
                      </a:r>
                      <a:r>
                        <a:rPr lang="it-IT" sz="1600" spc="4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cartaceo </a:t>
                      </a:r>
                      <a:r>
                        <a:rPr lang="it-IT" sz="1600" spc="4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che </a:t>
                      </a:r>
                      <a:r>
                        <a:rPr lang="it-IT" sz="1600" spc="5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/>
                          <a:ea typeface="Times New Roman"/>
                          <a:cs typeface="Arial"/>
                        </a:rPr>
                        <a:t>inviti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4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un </a:t>
                      </a:r>
                      <a:r>
                        <a:rPr lang="it-IT" sz="1600" spc="4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tuo </a:t>
                      </a:r>
                      <a:r>
                        <a:rPr lang="it-IT" sz="1600" spc="4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coetaneo </a:t>
                      </a:r>
                      <a:r>
                        <a:rPr lang="it-IT" sz="1600" spc="4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/>
                          <a:ea typeface="Times New Roman"/>
                          <a:cs typeface="Arial"/>
                        </a:rPr>
                        <a:t>alla</a:t>
                      </a:r>
                      <a:r>
                        <a:rPr lang="it-IT" sz="1600" spc="28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scoperta</a:t>
                      </a:r>
                      <a:r>
                        <a:rPr lang="it-IT" sz="1600" spc="-4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-3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tuo</a:t>
                      </a:r>
                      <a:r>
                        <a:rPr lang="it-IT" sz="1600" spc="-3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/>
                          <a:ea typeface="Times New Roman"/>
                          <a:cs typeface="Arial"/>
                        </a:rPr>
                        <a:t>paese,</a:t>
                      </a:r>
                      <a:r>
                        <a:rPr lang="it-IT" sz="1600" spc="-2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guidandolo</a:t>
                      </a:r>
                      <a:r>
                        <a:rPr lang="it-IT" sz="1600" spc="-3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passo</a:t>
                      </a:r>
                      <a:r>
                        <a:rPr lang="it-IT" sz="1600" spc="-2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passo</a:t>
                      </a:r>
                      <a:r>
                        <a:rPr lang="it-IT" sz="1600" spc="-3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attraverso</a:t>
                      </a:r>
                      <a:r>
                        <a:rPr lang="it-IT" sz="1600" spc="-3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-4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luoghi</a:t>
                      </a:r>
                      <a:r>
                        <a:rPr lang="it-IT" sz="1600" spc="-3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più</a:t>
                      </a:r>
                      <a:r>
                        <a:rPr lang="it-IT" sz="1600" spc="-35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/>
                          <a:ea typeface="Times New Roman"/>
                          <a:cs typeface="Arial"/>
                        </a:rPr>
                        <a:t>significativi,</a:t>
                      </a:r>
                      <a:endParaRPr lang="it-IT" sz="160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>
                          <a:latin typeface="Arial Narrow"/>
                          <a:ea typeface="Times New Roman"/>
                          <a:cs typeface="Arial"/>
                        </a:rPr>
                        <a:t>V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olantino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pieghevole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foglio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A4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fronte/retro,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contenente: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marR="6794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itinerario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ragionato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(semplice,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chiaro,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lineare,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logico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),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contenente tutti gli elementi utili per l’orientamento;</a:t>
                      </a:r>
                    </a:p>
                    <a:p>
                      <a:pPr marL="66040" eaLnBrk="0" hangingPunct="0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it-IT" sz="1600" spc="-5" dirty="0" err="1" smtClean="0">
                          <a:latin typeface="Arial Narrow"/>
                          <a:ea typeface="Times New Roman"/>
                          <a:cs typeface="Arial"/>
                        </a:rPr>
                        <a:t>-</a:t>
                      </a:r>
                      <a:r>
                        <a:rPr lang="it-IT" sz="1600" spc="-5" dirty="0" err="1">
                          <a:latin typeface="Arial Narrow"/>
                          <a:ea typeface="Times New Roman"/>
                          <a:cs typeface="Arial"/>
                        </a:rPr>
                        <a:t>l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’itinerario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percorribile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nell’arco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mattinata, considerata una velocità di 1 Km. l’ ora ;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eaLnBrk="0" hangingPunct="0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err="1">
                          <a:latin typeface="Arial Narrow"/>
                          <a:ea typeface="Times New Roman"/>
                          <a:cs typeface="Arial"/>
                        </a:rPr>
                        <a:t>-l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’itinerario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ch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preveda</a:t>
                      </a:r>
                      <a:r>
                        <a:rPr lang="it-IT" sz="1600" spc="-2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almeno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3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tappe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lungo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vie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paese;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eaLnBrk="0" hangingPunct="0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-di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ogni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luogo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d’interesse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poche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ma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accattivanti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informazioni;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marR="69215" eaLnBrk="0" hangingPunct="0">
                        <a:lnSpc>
                          <a:spcPct val="20000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-alcune</a:t>
                      </a:r>
                      <a:r>
                        <a:rPr lang="it-IT" sz="1600" spc="-1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immagini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titolo</a:t>
                      </a:r>
                      <a:r>
                        <a:rPr lang="it-IT" sz="1600" spc="2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divertente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marR="69215" eaLnBrk="0" hangingPunct="0">
                        <a:lnSpc>
                          <a:spcPct val="11500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Volantini,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fotografie, 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mappa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2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territorio, 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materiale 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reperibile 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 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biblioteca,</a:t>
                      </a:r>
                      <a:r>
                        <a:rPr lang="it-IT" sz="1600" spc="2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materiale</a:t>
                      </a:r>
                      <a:r>
                        <a:rPr lang="it-IT" sz="1600" spc="-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cancelleria.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</a:t>
            </a:r>
            <a:endParaRPr lang="it-IT" sz="2000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568981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0200"/>
                <a:gridCol w="6984776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</a:t>
                      </a: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770" algn="just" eaLnBrk="0" hangingPunct="0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bambino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raggruppa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ordina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oggetti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materiali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secondo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criteri</a:t>
                      </a:r>
                      <a:r>
                        <a:rPr lang="it-IT" sz="1600" spc="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diversi,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ne</a:t>
                      </a:r>
                      <a:r>
                        <a:rPr lang="it-IT" sz="1600" spc="1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identifica</a:t>
                      </a:r>
                      <a:r>
                        <a:rPr lang="it-IT" sz="16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alcune</a:t>
                      </a:r>
                      <a:r>
                        <a:rPr lang="it-IT" sz="16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proprietà,</a:t>
                      </a:r>
                      <a:r>
                        <a:rPr lang="it-IT" sz="16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confronta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valuta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quantità;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utilizza</a:t>
                      </a:r>
                      <a:r>
                        <a:rPr lang="it-IT" sz="16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simboli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registrarle;</a:t>
                      </a:r>
                      <a:r>
                        <a:rPr lang="it-IT" sz="1600" spc="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esegue</a:t>
                      </a:r>
                      <a:r>
                        <a:rPr lang="it-IT" sz="1600" spc="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misurazioni</a:t>
                      </a:r>
                      <a:r>
                        <a:rPr lang="it-IT" sz="1600" spc="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usando</a:t>
                      </a:r>
                      <a:r>
                        <a:rPr lang="it-IT" sz="1600" spc="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strumenti</a:t>
                      </a:r>
                      <a:r>
                        <a:rPr lang="it-IT" sz="1600" spc="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alla</a:t>
                      </a:r>
                      <a:r>
                        <a:rPr lang="it-IT" sz="1600" spc="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sua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portata</a:t>
                      </a:r>
                      <a:r>
                        <a:rPr lang="it-IT" sz="1600" spc="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(La</a:t>
                      </a:r>
                      <a:r>
                        <a:rPr lang="it-IT" sz="1600" spc="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conoscenza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-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mondo).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330434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5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infanzia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Costruire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-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“Parco giochi”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.</a:t>
                      </a:r>
                      <a:r>
                        <a:rPr lang="it-IT" sz="1600" spc="2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endParaRPr lang="it-IT" sz="1600" spc="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isporre</a:t>
                      </a:r>
                      <a:r>
                        <a:rPr lang="it-IT" sz="1600" spc="7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cartellone</a:t>
                      </a:r>
                      <a:r>
                        <a:rPr lang="it-IT" sz="1600" spc="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orizzontale</a:t>
                      </a:r>
                      <a:r>
                        <a:rPr lang="it-IT" sz="1600" spc="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riquadri,</a:t>
                      </a:r>
                      <a:r>
                        <a:rPr lang="it-IT" sz="1600" spc="22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materiale</a:t>
                      </a:r>
                      <a:r>
                        <a:rPr lang="it-IT" sz="1600" spc="2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didattico</a:t>
                      </a:r>
                      <a:r>
                        <a:rPr lang="it-IT" sz="1600" spc="2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messo</a:t>
                      </a:r>
                      <a:r>
                        <a:rPr lang="it-IT" sz="16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r>
                        <a:rPr lang="it-IT" sz="1600" spc="2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dall’insegnante,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carte</a:t>
                      </a:r>
                      <a:r>
                        <a:rPr lang="it-IT" sz="1600" spc="2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tematiche</a:t>
                      </a:r>
                      <a:r>
                        <a:rPr lang="it-IT" sz="1600" spc="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raffiguranti</a:t>
                      </a:r>
                      <a:r>
                        <a:rPr lang="it-IT" sz="160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aspetti del </a:t>
                      </a:r>
                      <a:r>
                        <a:rPr lang="it-IT" sz="1600" spc="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err="1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parco-giochi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7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gli</a:t>
                      </a:r>
                      <a:r>
                        <a:rPr lang="it-IT" sz="1600" spc="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alberi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-2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le </a:t>
                      </a: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panchine</a:t>
                      </a:r>
                      <a:r>
                        <a:rPr lang="it-IT" sz="1600" spc="-1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,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le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sedie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sdraio, i giochi, il bar.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</a:p>
                    <a:p>
                      <a:pPr marL="66040" marR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Rappresentare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i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</a:t>
                      </a:r>
                      <a:r>
                        <a:rPr lang="it-IT" sz="1600" spc="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parco giochi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utilizzando</a:t>
                      </a:r>
                      <a:r>
                        <a:rPr lang="it-IT" sz="1600" spc="8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carte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9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r>
                        <a:rPr lang="it-IT" sz="1600" spc="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1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verbalizza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ciò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4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si</a:t>
                      </a:r>
                      <a:r>
                        <a:rPr lang="it-IT" sz="1600" spc="-4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fa</a:t>
                      </a:r>
                      <a:endParaRPr lang="it-IT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marL="342900" marR="64135" lvl="0" indent="-3429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SzPts val="1000"/>
                        <a:buFont typeface="Symbol"/>
                        <a:buNone/>
                        <a:tabLst>
                          <a:tab pos="177800" algn="l"/>
                        </a:tabLst>
                      </a:pPr>
                      <a:r>
                        <a:rPr lang="it-IT" sz="1600" baseline="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icostruire</a:t>
                      </a:r>
                      <a:r>
                        <a:rPr lang="it-IT" sz="1600" spc="1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tabella</a:t>
                      </a:r>
                      <a:r>
                        <a:rPr lang="it-IT" sz="1600" spc="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diversi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oggetti</a:t>
                      </a:r>
                      <a:r>
                        <a:rPr lang="it-IT" sz="1600" spc="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utilizzati</a:t>
                      </a:r>
                      <a:r>
                        <a:rPr lang="it-IT" sz="1600" spc="2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contare quelli </a:t>
                      </a:r>
                      <a:r>
                        <a:rPr lang="it-IT" sz="1600" spc="1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8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utilizzati</a:t>
                      </a:r>
                      <a:endParaRPr lang="it-IT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  <a:tr h="684668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224536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Rappresentazione</a:t>
                      </a:r>
                      <a:r>
                        <a:rPr lang="it-IT" sz="1600" spc="-4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-45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 pitchFamily="34" charset="0"/>
                          <a:ea typeface="Times New Roman"/>
                          <a:cs typeface="Arial"/>
                        </a:rPr>
                        <a:t>gioco</a:t>
                      </a:r>
                      <a:r>
                        <a:rPr lang="it-IT" sz="1600" spc="-45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-35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tabella.</a:t>
                      </a:r>
                      <a:r>
                        <a:rPr lang="it-IT" sz="1600" spc="26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>
                          <a:latin typeface="Arial Narrow" pitchFamily="34" charset="0"/>
                          <a:ea typeface="Times New Roman"/>
                          <a:cs typeface="Arial"/>
                        </a:rPr>
                        <a:t>Riflessione/Verbalizzazione</a:t>
                      </a:r>
                      <a:r>
                        <a:rPr lang="it-IT" sz="1600" spc="-6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-65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lavoro</a:t>
                      </a:r>
                      <a:r>
                        <a:rPr lang="it-IT" sz="1600" spc="-65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svolto</a:t>
                      </a:r>
                      <a:endParaRPr lang="it-IT" sz="160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223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materiali:</a:t>
                      </a:r>
                      <a:r>
                        <a:rPr lang="it-IT" sz="1600" spc="1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materiale</a:t>
                      </a:r>
                      <a:r>
                        <a:rPr lang="it-IT" sz="1600" spc="2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didattico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strutturato</a:t>
                      </a:r>
                      <a:r>
                        <a:rPr lang="it-IT" sz="1600" spc="1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(carte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tematiche,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cartellone</a:t>
                      </a:r>
                      <a:r>
                        <a:rPr lang="it-IT" sz="1600" spc="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orizzontale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riquadri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rappresentante</a:t>
                      </a:r>
                      <a:r>
                        <a:rPr lang="it-IT" sz="1600" spc="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lo</a:t>
                      </a:r>
                      <a:r>
                        <a:rPr lang="it-IT" sz="1600" spc="-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spazio</a:t>
                      </a:r>
                      <a:r>
                        <a:rPr lang="it-IT" sz="1600" spc="2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dove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posizionare</a:t>
                      </a:r>
                      <a:r>
                        <a:rPr lang="it-IT" sz="1600" spc="1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carte</a:t>
                      </a:r>
                      <a:r>
                        <a:rPr lang="it-IT" sz="1600" spc="1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tematiche);</a:t>
                      </a:r>
                      <a:r>
                        <a:rPr lang="it-IT" sz="16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materiale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facile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consumo:</a:t>
                      </a:r>
                      <a:r>
                        <a:rPr lang="it-IT" sz="1600" spc="1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fogli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f.to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A3,</a:t>
                      </a:r>
                      <a:r>
                        <a:rPr lang="it-IT" sz="1600" spc="1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pennarelli.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immateriali: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tempi</a:t>
                      </a:r>
                      <a:r>
                        <a:rPr lang="it-IT" sz="1600" spc="-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compresenza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docenti.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primo 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1777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r>
                        <a:rPr lang="it-IT" sz="1600" spc="-9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digitale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r>
                        <a:rPr lang="it-IT" sz="1600" spc="-3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terza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primo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13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Preparare </a:t>
                      </a:r>
                      <a:r>
                        <a:rPr lang="it-IT" sz="1600" spc="1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 </a:t>
                      </a:r>
                      <a:r>
                        <a:rPr lang="it-IT" sz="1600" spc="1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prodotto </a:t>
                      </a:r>
                      <a:r>
                        <a:rPr lang="it-IT" sz="1600" spc="1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multimediale </a:t>
                      </a:r>
                      <a:r>
                        <a:rPr lang="it-IT" sz="1600" spc="1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finalizzato </a:t>
                      </a:r>
                      <a:r>
                        <a:rPr lang="it-IT" sz="1600" spc="10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all’apprendimento </a:t>
                      </a:r>
                      <a:r>
                        <a:rPr lang="it-IT" sz="1600" spc="1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della </a:t>
                      </a:r>
                      <a:r>
                        <a:rPr lang="it-IT" sz="1600" spc="10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lingua</a:t>
                      </a:r>
                      <a:r>
                        <a:rPr lang="it-IT" sz="1600" spc="1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italiana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alunni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stranieri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neo-inseriti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2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err="1">
                          <a:latin typeface="Arial Narrow" pitchFamily="34" charset="0"/>
                          <a:ea typeface="Times New Roman"/>
                          <a:cs typeface="Arial"/>
                        </a:rPr>
                        <a:t>Power</a:t>
                      </a:r>
                      <a:r>
                        <a:rPr lang="it-IT" sz="1600" spc="2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Point,</a:t>
                      </a:r>
                      <a:r>
                        <a:rPr lang="it-IT" sz="1600" spc="2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corredato</a:t>
                      </a:r>
                      <a:r>
                        <a:rPr lang="it-IT" sz="1600" spc="2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immagini,</a:t>
                      </a:r>
                      <a:r>
                        <a:rPr lang="it-IT" sz="1600" spc="2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video,</a:t>
                      </a:r>
                      <a:r>
                        <a:rPr lang="it-IT" sz="1600" spc="2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collegamenti</a:t>
                      </a:r>
                      <a:r>
                        <a:rPr lang="it-IT" sz="1600" spc="2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ipertestuali</a:t>
                      </a:r>
                      <a:r>
                        <a:rPr lang="it-IT" sz="1600" spc="2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quant’altro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sui</a:t>
                      </a:r>
                      <a:r>
                        <a:rPr lang="it-IT" sz="1600" spc="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quali</a:t>
                      </a:r>
                      <a:r>
                        <a:rPr lang="it-IT" sz="1600" spc="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è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possibile</a:t>
                      </a:r>
                      <a:r>
                        <a:rPr lang="it-IT" sz="1600" spc="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montare</a:t>
                      </a:r>
                      <a:r>
                        <a:rPr lang="it-IT" sz="1600" spc="-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-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testo sia scritto, sia parlato</a:t>
                      </a:r>
                    </a:p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Caratteristica</a:t>
                      </a:r>
                      <a:r>
                        <a:rPr lang="it-IT" sz="1600" spc="-1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-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lavoro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dovrà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essere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quella</a:t>
                      </a:r>
                      <a:r>
                        <a:rPr lang="it-IT" sz="16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essere </a:t>
                      </a:r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utilizzabile dai ragazzi </a:t>
                      </a:r>
                      <a:r>
                        <a:rPr lang="it-IT" sz="1600" kern="1200" dirty="0" err="1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neoarrivati</a:t>
                      </a:r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anche autonomamente</a:t>
                      </a:r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.</a:t>
                      </a:r>
                    </a:p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Laboratorio di informatica, LIM in classe (hardware); </a:t>
                      </a:r>
                      <a:r>
                        <a:rPr lang="it-IT" sz="1600" kern="1200" dirty="0" err="1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power</a:t>
                      </a:r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it-IT" sz="1600" kern="1200" dirty="0" err="1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point</a:t>
                      </a:r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, movie maker, </a:t>
                      </a:r>
                      <a:r>
                        <a:rPr lang="it-IT" sz="1600" kern="1200" dirty="0" err="1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er</a:t>
                      </a:r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finestra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primo 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6557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9367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Riconosce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risolve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problemi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contesti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diversi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valutando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2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loro</a:t>
                      </a:r>
                      <a:r>
                        <a:rPr lang="it-IT" sz="1600" spc="32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coerenza</a:t>
                      </a:r>
                      <a:r>
                        <a:rPr lang="it-IT" sz="1600" spc="-11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(Matematica).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176130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135" algn="just" eaLnBrk="0" hangingPunct="0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casa è stato deciso di imbiancare la tua stanza. Fornisci la pianta della camera e calcola </a:t>
                      </a:r>
                      <a:r>
                        <a:rPr lang="it-IT" sz="1600" spc="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preventivo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spesa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l’acquisto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colore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necessario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tinteggiare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stanza </a:t>
                      </a:r>
                      <a:r>
                        <a:rPr lang="it-IT" sz="1600" spc="2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schematizzata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nel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disegno.</a:t>
                      </a:r>
                    </a:p>
                    <a:p>
                      <a:pPr marL="66040" marR="64135" algn="just" eaLnBrk="0" hangingPunct="0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Procura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il costo dei colori a mq,</a:t>
                      </a:r>
                      <a:r>
                        <a:rPr lang="it-IT" sz="1600" spc="2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scegliendo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combinazione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confezioni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colore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consentono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spesa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minore.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48072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Preventivo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spesa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costo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minore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540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Schema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superfici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tinteggiare,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tabella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caratteristiche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2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utilizzare,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nessun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uso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strumenti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misura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(righello)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calcolo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(calcolatrice)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sz="1600" dirty="0" smtClean="0"/>
                        <a:t>Fasi e tempi</a:t>
                      </a:r>
                      <a:endParaRPr lang="it-IT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  <a:tr h="960106"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primo 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1469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40386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Descrive</a:t>
                      </a:r>
                      <a:r>
                        <a:rPr lang="it-IT" sz="1600" spc="-4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oralmente</a:t>
                      </a:r>
                      <a:r>
                        <a:rPr lang="it-IT" sz="1600" spc="-5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situazioni,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racconta</a:t>
                      </a:r>
                      <a:r>
                        <a:rPr lang="it-IT" sz="1600" spc="-4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avvenimenti</a:t>
                      </a:r>
                      <a:r>
                        <a:rPr lang="it-IT" sz="1600" spc="-4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ed</a:t>
                      </a:r>
                      <a:r>
                        <a:rPr lang="it-IT" sz="1600" spc="-5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esperienze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personali,</a:t>
                      </a:r>
                      <a:r>
                        <a:rPr lang="it-IT" sz="1600" spc="18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espone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argomenti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studio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(Lingua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inglese).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24068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35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Devi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presentare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il tuo curriculum ad un concorso culturale integrandolo con </a:t>
                      </a:r>
                      <a:r>
                        <a:rPr lang="it-IT" sz="1600" spc="1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disegno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cartoncino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colorato.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endParaRPr lang="it-IT" sz="1600" spc="16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35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160" dirty="0" smtClean="0">
                          <a:latin typeface="Arial Narrow"/>
                          <a:ea typeface="Times New Roman"/>
                          <a:cs typeface="Arial"/>
                        </a:rPr>
                        <a:t>Racconta i momenti più significativi della tua vita dal punto di vista culturale.</a:t>
                      </a:r>
                    </a:p>
                    <a:p>
                      <a:pPr marL="66040" marR="635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Fornisci</a:t>
                      </a:r>
                      <a:r>
                        <a:rPr lang="it-IT" sz="1600" spc="1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commento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all'immagine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parlando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te,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tue passioni, inclinazioni, desideri, aspettative in modo realistico.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94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794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Autopresentazione coerente con i risultati scolastici finora conseguiti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Schemi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di  storie personali, diari,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dialoghi</a:t>
                      </a:r>
                      <a:r>
                        <a:rPr lang="it-IT" sz="1600" spc="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relativi</a:t>
                      </a:r>
                      <a:r>
                        <a:rPr lang="it-IT" sz="16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ad</a:t>
                      </a:r>
                      <a:r>
                        <a:rPr lang="it-IT" sz="1600" spc="2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aspetti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personali.</a:t>
                      </a:r>
                      <a:r>
                        <a:rPr lang="it-IT" sz="1600" spc="2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Foto</a:t>
                      </a:r>
                      <a:r>
                        <a:rPr lang="it-IT" sz="1600" spc="1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ciascuno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studente,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penne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colorate,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cartoncino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colorato.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primo 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59046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576062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Imparare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ad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imparare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50405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94421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540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Data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parola</a:t>
                      </a:r>
                      <a:r>
                        <a:rPr lang="it-IT" sz="1600" spc="6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chiave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“</a:t>
                      </a:r>
                      <a:r>
                        <a:rPr lang="it-IT" sz="1600" dirty="0" err="1">
                          <a:latin typeface="Arial Narrow"/>
                          <a:ea typeface="Times New Roman"/>
                          <a:cs typeface="Arial"/>
                        </a:rPr>
                        <a:t>………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”(</a:t>
                      </a:r>
                      <a:r>
                        <a:rPr lang="it-IT" sz="1600" dirty="0" err="1">
                          <a:latin typeface="Arial Narrow"/>
                          <a:ea typeface="Times New Roman"/>
                          <a:cs typeface="Arial"/>
                        </a:rPr>
                        <a:t>es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:</a:t>
                      </a:r>
                      <a:r>
                        <a:rPr lang="it-IT" sz="1600" spc="60" baseline="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60" baseline="0" dirty="0" smtClean="0">
                          <a:latin typeface="Arial Narrow"/>
                          <a:ea typeface="Times New Roman"/>
                          <a:cs typeface="Arial"/>
                        </a:rPr>
                        <a:t>sistema, equilibrio, trasformazione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)</a:t>
                      </a:r>
                      <a:r>
                        <a:rPr lang="it-IT" sz="1600" spc="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organizza</a:t>
                      </a:r>
                      <a:r>
                        <a:rPr lang="it-IT" sz="1600" spc="2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una relazione espositiva che abbracci più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discipline (almeno due)</a:t>
                      </a:r>
                    </a:p>
                    <a:p>
                      <a:pPr marL="66040" marR="6540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Trasforma la relazione in una mappa concettuale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1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mappa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concettuale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endParaRPr lang="it-IT" sz="1600" spc="-1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540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2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mappa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deve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essere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chiara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ordinata.</a:t>
                      </a:r>
                      <a:r>
                        <a:rPr lang="it-IT" sz="1600" spc="-20" baseline="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20" baseline="0" dirty="0" smtClean="0">
                          <a:latin typeface="Arial Narrow"/>
                          <a:ea typeface="Times New Roman"/>
                          <a:cs typeface="Arial"/>
                        </a:rPr>
                        <a:t>E deve servire come punto di riferimento per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</a:t>
                      </a:r>
                      <a:r>
                        <a:rPr lang="it-IT" sz="1600" spc="-1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un’esposizione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orale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circa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>
                          <a:latin typeface="Arial Narrow"/>
                          <a:ea typeface="Times New Roman"/>
                          <a:cs typeface="Arial"/>
                        </a:rPr>
                        <a:t>6</a:t>
                      </a:r>
                      <a:r>
                        <a:rPr lang="it-IT" sz="16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minuti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cui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presenti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mappa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giustifichi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scelte.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Hai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2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ore.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Relazione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espositiva, m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appa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concettuale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relativa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presentazione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Libri</a:t>
                      </a:r>
                      <a:r>
                        <a:rPr lang="it-IT" sz="16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testo,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appunti, internet.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primo 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68970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6144"/>
                <a:gridCol w="7488832"/>
              </a:tblGrid>
              <a:tr h="576062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err="1" smtClean="0">
                          <a:latin typeface="Arial Narrow"/>
                          <a:ea typeface="Times New Roman"/>
                          <a:cs typeface="Arial"/>
                        </a:rPr>
                        <a:t>ompetenze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base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matematica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408044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Prima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media</a:t>
                      </a: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baseline="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0" marR="0" marT="0" marB="0"/>
                </a:tc>
              </a:tr>
              <a:tr h="3048340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Data  una riproduzione in scala 1 : 200 di alcuni ambienti della scuola, considerato che i locali  appositamente evidenziati   sono adibiti  a magazzini per i materiali scolastici,  tenendo conto che l'altezza degli ambienti in questione è di 3m, stabilisci  in quante e quali stanze si potrebbero depositare i seguenti attrezzi. </a:t>
                      </a:r>
                    </a:p>
                    <a:p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 quadro svedese (lungo 3metri, largo 4  metri e spesso 30 cm)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 aste per il salto in alto (lunghe 3 metri ciascuna e larghe 10 cm l'una) 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 reti da pallavolo (lunghe 6,5 metri, larghe 1 metro e spesse 0,4 centimetri) 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 pertiche (lunghe 5 metri ciascuna e larghe 14 cm l'una).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Spiega il ragionamento e il processo</a:t>
                      </a:r>
                    </a:p>
                    <a:p>
                      <a:pPr lvl="0"/>
                      <a:endParaRPr lang="it-IT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Motiva le tue determinazioni</a:t>
                      </a:r>
                    </a:p>
                    <a:p>
                      <a:pPr marL="66040" marR="6223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0" marR="0" marT="0" marB="0"/>
                </a:tc>
              </a:tr>
              <a:tr h="86409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Testo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 linguistico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non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superiore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2000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caratteri</a:t>
                      </a: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Testo grafico in foglio quadrettato.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513792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604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righello,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squadre,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tavole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numeriche,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gli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schemi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forniti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dal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testo</a:t>
                      </a:r>
                      <a:r>
                        <a:rPr lang="it-IT" sz="1600" spc="2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prova.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 dirty="0" smtClean="0"/>
                    </a:p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primo 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4172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52128"/>
                <a:gridCol w="7632848"/>
              </a:tblGrid>
              <a:tr h="360038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Comunicazione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nella</a:t>
                      </a:r>
                      <a:r>
                        <a:rPr lang="it-IT" sz="16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madre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lingua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480052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896210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1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vista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manifestazione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finale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Progetto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“Raccontiamo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nostro 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territorio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”</a:t>
                      </a:r>
                      <a:r>
                        <a:rPr lang="it-IT" sz="1600" spc="1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progetta</a:t>
                      </a:r>
                      <a:r>
                        <a:rPr lang="it-IT" sz="1600" spc="2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realizza,</a:t>
                      </a:r>
                      <a:r>
                        <a:rPr lang="it-IT" sz="1600" spc="1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1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l’aiuto</a:t>
                      </a:r>
                      <a:r>
                        <a:rPr lang="it-IT" sz="1600" spc="1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computer:</a:t>
                      </a:r>
                    </a:p>
                    <a:p>
                      <a:pPr marL="408940" marR="6413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AutoNum type="alphaLcParenR"/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1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manifesto</a:t>
                      </a:r>
                      <a:r>
                        <a:rPr lang="it-IT" sz="1600" spc="1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invito</a:t>
                      </a:r>
                      <a:r>
                        <a:rPr lang="it-IT" sz="1600" spc="1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alla</a:t>
                      </a:r>
                      <a:r>
                        <a:rPr lang="it-IT" sz="1600" spc="1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cittadinanza</a:t>
                      </a:r>
                      <a:r>
                        <a:rPr lang="it-IT" sz="1600" spc="1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2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visitare</a:t>
                      </a:r>
                      <a:r>
                        <a:rPr lang="it-IT" sz="1600" spc="2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sito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baseline="0" dirty="0" err="1" smtClean="0">
                          <a:latin typeface="Arial Narrow"/>
                          <a:ea typeface="Times New Roman"/>
                          <a:cs typeface="Arial"/>
                        </a:rPr>
                        <a:t>di…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Utilizza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 testo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verbale che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contenga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600" spc="2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complete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(data,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orario,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err="1">
                          <a:latin typeface="Arial Narrow"/>
                          <a:ea typeface="Times New Roman"/>
                          <a:cs typeface="Arial"/>
                        </a:rPr>
                        <a:t>luogo…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)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linguaggio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chiaro,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corretto.</a:t>
                      </a:r>
                    </a:p>
                    <a:p>
                      <a:pPr marL="408940" marR="6413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AutoNum type="alphaLcParenR"/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 un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dossier contenente informazioni (storico – culturali), </a:t>
                      </a:r>
                      <a:r>
                        <a:rPr lang="it-IT" sz="1600" spc="1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immagini 8da più punti di vista e di vario formato)</a:t>
                      </a:r>
                      <a:r>
                        <a:rPr lang="it-IT" sz="1600" spc="-1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essere più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convincenti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forma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grafica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metta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in  risalto </a:t>
                      </a:r>
                      <a:r>
                        <a:rPr lang="it-IT" sz="1600" spc="-25" dirty="0" smtClean="0">
                          <a:latin typeface="Arial Narrow"/>
                          <a:ea typeface="Times New Roman"/>
                          <a:cs typeface="Arial"/>
                        </a:rPr>
                        <a:t> il 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messaggio</a:t>
                      </a:r>
                      <a:r>
                        <a:rPr lang="it-IT" sz="1600" spc="-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verbale.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74111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223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manifesto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deve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contenere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invito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partecipare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alla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visita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45" baseline="0" dirty="0" smtClean="0">
                          <a:latin typeface="Arial Narrow"/>
                          <a:ea typeface="Times New Roman"/>
                          <a:cs typeface="Arial"/>
                        </a:rPr>
                        <a:t> sito</a:t>
                      </a:r>
                      <a:r>
                        <a:rPr lang="it-IT" sz="1600" spc="3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gestito</a:t>
                      </a:r>
                      <a:r>
                        <a:rPr lang="it-IT" sz="1600" spc="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dagli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alunni-miniguide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nella</a:t>
                      </a:r>
                      <a:r>
                        <a:rPr lang="it-IT" sz="1600" spc="1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giornata</a:t>
                      </a:r>
                      <a:r>
                        <a:rPr lang="it-IT" sz="1600" spc="2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conclusiva</a:t>
                      </a:r>
                      <a:r>
                        <a:rPr lang="it-IT" sz="1600" spc="2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2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progetto</a:t>
                      </a:r>
                      <a:r>
                        <a:rPr lang="it-IT" sz="1600" spc="2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“Raccontiamo</a:t>
                      </a:r>
                      <a:r>
                        <a:rPr lang="it-IT" sz="1600" spc="2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 smtClean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5" baseline="0" dirty="0" smtClean="0">
                          <a:latin typeface="Arial Narrow"/>
                          <a:ea typeface="Times New Roman"/>
                          <a:cs typeface="Arial"/>
                        </a:rPr>
                        <a:t> nostro territorio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marR="6223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2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testo può essere </a:t>
                      </a:r>
                    </a:p>
                    <a:p>
                      <a:pPr marL="408940" marR="62230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AutoNum type="alphaLcParenR"/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1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prosa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corredato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immagini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relative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sito</a:t>
                      </a:r>
                      <a:r>
                        <a:rPr lang="it-IT" sz="1600" spc="1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visitare</a:t>
                      </a:r>
                      <a:r>
                        <a:rPr lang="it-IT" sz="1600" spc="170" dirty="0" smtClean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</a:p>
                    <a:p>
                      <a:pPr marL="408940" marR="62230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AutoNum type="alphaLcParenR"/>
                      </a:pPr>
                      <a:r>
                        <a:rPr lang="it-IT" sz="1600" spc="170" dirty="0" smtClean="0">
                          <a:latin typeface="Arial Narrow"/>
                          <a:ea typeface="Times New Roman"/>
                          <a:cs typeface="Arial"/>
                        </a:rPr>
                        <a:t>In poesia </a:t>
                      </a:r>
                      <a:r>
                        <a:rPr lang="it-IT" sz="1600" spc="19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avrà</a:t>
                      </a:r>
                      <a:r>
                        <a:rPr lang="it-IT" sz="1600" spc="1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lo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scopo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suscitare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curiosità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1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l’evento,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divulgare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manifestazione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incentivare</a:t>
                      </a:r>
                      <a:r>
                        <a:rPr lang="it-IT" sz="1600" spc="-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partecipazione.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737231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667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Materiali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digitali</a:t>
                      </a:r>
                      <a:r>
                        <a:rPr lang="it-IT" sz="16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già</a:t>
                      </a:r>
                      <a:r>
                        <a:rPr lang="it-IT" sz="16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depositati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sulla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piattaforma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(immagini,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fotografie,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testi,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documenti,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…).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 dirty="0" smtClean="0"/>
                    </a:p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primo 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504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72208"/>
                <a:gridCol w="6912768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00330" eaLnBrk="0" hangingPunct="0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L’alunno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realizza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elaborati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personali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creativi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sulla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base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un’ideazione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41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progettazione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originale,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applicando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conoscenze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regole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linguaggio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visivo,</a:t>
                      </a:r>
                      <a:r>
                        <a:rPr lang="it-IT" sz="1600" spc="25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scegliendo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modo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funzionale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tecniche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materiali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differenti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anche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29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l’integrazione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più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media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codici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espressivi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(Arte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immagine).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402442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S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cuola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2880320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667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quest’anno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ha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deciso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aderire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ad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un’iniziativa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prevede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pulizia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alcune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aree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tuo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paese (parchi, giardini, spiagge).</a:t>
                      </a:r>
                      <a:r>
                        <a:rPr lang="it-IT" sz="1600" spc="1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</a:p>
                    <a:p>
                      <a:pPr marL="66040" marR="6667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Realizza</a:t>
                      </a:r>
                      <a:r>
                        <a:rPr lang="it-IT" sz="1600" spc="1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volantino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informi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comunità su:</a:t>
                      </a:r>
                    </a:p>
                    <a:p>
                      <a:pPr marL="66040" marR="6667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scopo dell’iniziativa da diversi punti di vista: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e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stetico – </a:t>
                      </a:r>
                      <a:r>
                        <a:rPr lang="it-IT" sz="1600" dirty="0" err="1" smtClean="0">
                          <a:latin typeface="Arial Narrow"/>
                          <a:ea typeface="Times New Roman"/>
                          <a:cs typeface="Arial"/>
                        </a:rPr>
                        <a:t>ecologico-sanitario</a:t>
                      </a: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667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data,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luogo,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abbigliamento</a:t>
                      </a:r>
                      <a:r>
                        <a:rPr lang="it-IT" sz="1600" spc="-5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adeguato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marR="6667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Times New Roman"/>
                          <a:ea typeface="Times New Roman"/>
                        </a:rPr>
                        <a:t>Il volantino deve avere le seguenti caratteristiche/vincoli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-un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titolo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realizzato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citazioni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poetiche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algn="just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algn="just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utilizzo di metafore e sinestesie</a:t>
                      </a:r>
                    </a:p>
                    <a:p>
                      <a:pPr marL="66040" algn="just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  <a:buFontTx/>
                        <a:buNone/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algn="just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err="1">
                          <a:latin typeface="Arial Narrow"/>
                          <a:ea typeface="Times New Roman"/>
                          <a:cs typeface="Arial"/>
                        </a:rPr>
                        <a:t>-l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’utilizzo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colori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/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 smtClean="0">
                          <a:latin typeface="Arial Narrow"/>
                          <a:ea typeface="Times New Roman"/>
                          <a:cs typeface="Arial"/>
                        </a:rPr>
                        <a:t>forme/simboli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marR="641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err="1">
                          <a:latin typeface="Arial Narrow"/>
                          <a:ea typeface="Times New Roman"/>
                          <a:cs typeface="Arial"/>
                        </a:rPr>
                        <a:t>-l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’utilizzo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 di materiale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stravagante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48072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Volantino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nel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rispetto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vincoli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posti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48072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921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Materiali </a:t>
                      </a:r>
                      <a:r>
                        <a:rPr lang="it-IT" sz="1600" spc="2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 </a:t>
                      </a:r>
                      <a:r>
                        <a:rPr lang="it-IT" sz="1600" spc="2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cartoleria, </a:t>
                      </a:r>
                      <a:r>
                        <a:rPr lang="it-IT" sz="1600" spc="2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materiale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2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 </a:t>
                      </a:r>
                      <a:r>
                        <a:rPr lang="it-IT" sz="1600" spc="2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recupero, </a:t>
                      </a:r>
                      <a:r>
                        <a:rPr lang="it-IT" sz="1600" spc="2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laboratorio </a:t>
                      </a:r>
                      <a:r>
                        <a:rPr lang="it-IT" sz="1600" spc="2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arte </a:t>
                      </a:r>
                      <a:r>
                        <a:rPr lang="it-IT" sz="1600" spc="2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/ </a:t>
                      </a:r>
                      <a:r>
                        <a:rPr lang="it-IT" sz="1600" spc="2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immagine,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laboratorio</a:t>
                      </a:r>
                      <a:r>
                        <a:rPr lang="it-IT" sz="1600" spc="-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d’informatica.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primo 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8502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4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0033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L’alunno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realizza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elaborati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personali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creativi</a:t>
                      </a:r>
                      <a:r>
                        <a:rPr lang="it-IT" sz="1400" spc="-4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sulla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base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un’ideazione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41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progettazione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originale,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applicando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conoscenze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400" spc="-4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regole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400" spc="-4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linguaggio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visivo,</a:t>
                      </a:r>
                      <a:r>
                        <a:rPr lang="it-IT" sz="1400" spc="25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scegliendo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modo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funzionale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tecniche</a:t>
                      </a:r>
                      <a:r>
                        <a:rPr lang="it-IT" sz="1400" spc="-4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materiali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differenti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anche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400" spc="2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l’integrazione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più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media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codici</a:t>
                      </a:r>
                      <a:r>
                        <a:rPr lang="it-IT" sz="1400" spc="-3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espressivi</a:t>
                      </a:r>
                      <a:r>
                        <a:rPr lang="it-IT" sz="1400" spc="-4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(Arte</a:t>
                      </a:r>
                      <a:r>
                        <a:rPr lang="it-IT" sz="1400" spc="-3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25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solidFill>
                            <a:srgbClr val="211E1F"/>
                          </a:solidFill>
                          <a:latin typeface="Arial Narrow" pitchFamily="34" charset="0"/>
                          <a:ea typeface="Times New Roman"/>
                          <a:cs typeface="Arial"/>
                        </a:rPr>
                        <a:t>immagine).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776829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4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</a:t>
                      </a: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cuola</a:t>
                      </a:r>
                      <a:r>
                        <a:rPr lang="it-IT" sz="14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4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primo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grado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688931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Compito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2865" algn="just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400" spc="-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la festa di carnevale </a:t>
                      </a: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realizza</a:t>
                      </a:r>
                      <a:r>
                        <a:rPr lang="it-IT" sz="1400" spc="1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400" spc="15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400" spc="15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maschera</a:t>
                      </a: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400" spc="2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utilizzando</a:t>
                      </a:r>
                      <a:r>
                        <a:rPr lang="it-IT" sz="1400" spc="2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la tecnica di composizione e di colorazione </a:t>
                      </a:r>
                      <a:r>
                        <a:rPr lang="it-IT" sz="1400" spc="25" baseline="0" dirty="0" err="1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dei……</a:t>
                      </a:r>
                      <a:endParaRPr lang="it-IT" sz="14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62865" algn="just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spc="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</a:t>
                      </a: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uoi</a:t>
                      </a:r>
                      <a:r>
                        <a:rPr lang="it-IT" sz="1400" spc="1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ulteriormente</a:t>
                      </a:r>
                      <a:r>
                        <a:rPr lang="it-IT" sz="1400" spc="1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abbellire</a:t>
                      </a:r>
                      <a:r>
                        <a:rPr lang="it-IT" sz="1400" spc="1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400" spc="2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lavoro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decori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tua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scelta</a:t>
                      </a:r>
                    </a:p>
                    <a:p>
                      <a:pPr marL="66040" marR="62865" algn="just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86409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4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4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lavoro</a:t>
                      </a:r>
                      <a:r>
                        <a:rPr lang="it-IT" sz="14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dovrà</a:t>
                      </a:r>
                      <a:r>
                        <a:rPr lang="it-IT" sz="14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essere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terminato</a:t>
                      </a:r>
                      <a:r>
                        <a:rPr lang="it-IT" sz="14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nei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tempi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stabiliti,</a:t>
                      </a:r>
                      <a:r>
                        <a:rPr lang="it-IT" sz="14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2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dovrà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rispettare le consegne esplicitate: disegni d’ispirazione al movimento artistico</a:t>
                      </a:r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prescelto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, utilizzo di colori adatti all’evento. 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400" spc="-5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400" spc="-4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40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it-IT" sz="1400" kern="1200" dirty="0" smtClean="0">
                        <a:solidFill>
                          <a:schemeClr val="dk1"/>
                        </a:solidFill>
                        <a:latin typeface="Arial Narrow" pitchFamily="34" charset="0"/>
                        <a:ea typeface="+mn-ea"/>
                        <a:cs typeface="+mn-cs"/>
                      </a:endParaRPr>
                    </a:p>
                    <a:p>
                      <a:pPr marL="6604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Immagini di artisti di</a:t>
                      </a:r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diversi movimenti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matita, compasso, gomma, forbici, cartoncino bianco, pennarelli, pastelli, acquerelli, tempere, colla, pinzatrice, stoffe, nastro adesivo, materiale di </a:t>
                      </a:r>
                      <a:r>
                        <a:rPr lang="it-IT" sz="1400" kern="1200" dirty="0" err="1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riciclo…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 dirty="0" smtClean="0"/>
                    </a:p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 fontScale="90000"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</a:t>
            </a:r>
            <a:r>
              <a:rPr lang="it-IT" sz="2000" dirty="0" smtClean="0"/>
              <a:t>secondo </a:t>
            </a:r>
            <a:r>
              <a:rPr lang="it-IT" sz="2000" dirty="0"/>
              <a:t>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6435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360038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4254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Produrre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testi 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 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vario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tipo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 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relazione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ai 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differenti </a:t>
                      </a:r>
                      <a:r>
                        <a:rPr lang="it-IT" sz="1600" spc="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scopi 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comunicativi 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(Asse</a:t>
                      </a:r>
                      <a:r>
                        <a:rPr lang="it-IT" sz="1600" spc="4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linguaggi).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33603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3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biennio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secondo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grado</a:t>
                      </a: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2952328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Presentare una relazione al consiglio di classe in cui l’allievo chiede di essere inserito nella struttura prescelta per il tirocinio.</a:t>
                      </a:r>
                    </a:p>
                    <a:p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La relazione </a:t>
                      </a:r>
                      <a:r>
                        <a:rPr lang="it-IT" sz="1600" kern="1200" dirty="0" err="1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dev</a:t>
                      </a:r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’essere elaborata  secondo il seguente schema: 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Descrizione della struttura ( tipologia di struttura, ubicazione,  target, prodotti e  servizi erogati). 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Collegamenti  con il percorso didattico (specificare quali competenze e  quali aspetti del proprio percorso formativo si possono collegare all’esperienza di tirocinio nella struttura prescelta) </a:t>
                      </a:r>
                    </a:p>
                    <a:p>
                      <a:pPr lvl="0"/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Specificazione delle  ragioni personali (attitudini, interessi, esperienze precedenti, …)  che giustificano la scelta della struttura. </a:t>
                      </a:r>
                    </a:p>
                    <a:p>
                      <a:r>
                        <a:rPr lang="it-IT" sz="16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 </a:t>
                      </a:r>
                    </a:p>
                  </a:txBody>
                  <a:tcPr marL="0" marR="0" marT="0" marB="0"/>
                </a:tc>
              </a:tr>
              <a:tr h="86409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508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Relazione</a:t>
                      </a:r>
                      <a:r>
                        <a:rPr lang="it-IT" sz="1600" spc="2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rispetti i vincoli preposti:</a:t>
                      </a:r>
                    </a:p>
                    <a:p>
                      <a:pPr marL="66040" marR="508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24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struttura predefinita</a:t>
                      </a:r>
                    </a:p>
                    <a:p>
                      <a:pPr marL="66040" marR="508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Formattazione concordata:</a:t>
                      </a:r>
                      <a:r>
                        <a:rPr lang="it-IT" sz="1600" spc="2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endParaRPr lang="it-IT" sz="1600" spc="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508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Giustificazione</a:t>
                      </a:r>
                      <a:r>
                        <a:rPr lang="it-IT" sz="1600" spc="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della scelta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29538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13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Aula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multimediale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eventuali</a:t>
                      </a:r>
                      <a:r>
                        <a:rPr lang="it-IT" sz="1600" spc="1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esperienze</a:t>
                      </a:r>
                      <a:r>
                        <a:rPr lang="it-IT" sz="16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formative</a:t>
                      </a:r>
                      <a:r>
                        <a:rPr lang="it-IT" sz="1600" spc="2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pregresse,</a:t>
                      </a:r>
                      <a:r>
                        <a:rPr lang="it-IT" sz="1600" spc="11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docente</a:t>
                      </a:r>
                      <a:r>
                        <a:rPr lang="it-IT" sz="16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tutor.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 fontScale="90000"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</a:t>
            </a:r>
            <a:r>
              <a:rPr lang="it-IT" sz="2000" dirty="0" smtClean="0"/>
              <a:t>secondo </a:t>
            </a:r>
            <a:r>
              <a:rPr lang="it-IT" sz="2000" dirty="0"/>
              <a:t>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8445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44216"/>
                <a:gridCol w="684076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Individuare</a:t>
                      </a:r>
                      <a:r>
                        <a:rPr lang="it-IT" sz="1600" spc="-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strategie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appropriate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risoluzione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problemi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(Asse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matematico).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24068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3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biennio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secondo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921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7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17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deve</a:t>
                      </a:r>
                      <a:r>
                        <a:rPr lang="it-IT" sz="1600" spc="18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organizzare</a:t>
                      </a:r>
                      <a:r>
                        <a:rPr lang="it-IT" sz="1600" spc="1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1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viaggio</a:t>
                      </a:r>
                      <a:r>
                        <a:rPr lang="it-IT" sz="1600" spc="1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istruzione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175" baseline="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7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…</a:t>
                      </a:r>
                      <a:r>
                        <a:rPr lang="it-IT" sz="1600" spc="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.</a:t>
                      </a:r>
                      <a:r>
                        <a:rPr lang="it-IT" sz="1600" spc="17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Hai</a:t>
                      </a:r>
                      <a:r>
                        <a:rPr lang="it-IT" sz="1600" spc="1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3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preventivi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due</a:t>
                      </a:r>
                      <a:r>
                        <a:rPr lang="it-IT" sz="1600" spc="1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agenzie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alle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quali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solitamente</a:t>
                      </a:r>
                      <a:r>
                        <a:rPr lang="it-IT" sz="16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si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appoggia</a:t>
                      </a:r>
                      <a:r>
                        <a:rPr lang="it-IT" sz="16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segreteria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1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oppure</a:t>
                      </a:r>
                      <a:r>
                        <a:rPr lang="it-IT" sz="1600" spc="20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puoi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scegliere</a:t>
                      </a:r>
                      <a:r>
                        <a:rPr lang="it-IT" sz="1600" spc="1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prenotare</a:t>
                      </a:r>
                      <a:r>
                        <a:rPr lang="it-IT" sz="1600" spc="20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direttamente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hotel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trasporto.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  <a:p>
                      <a:pPr marL="66040" marR="6731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Confronta</a:t>
                      </a:r>
                      <a:r>
                        <a:rPr lang="it-IT" sz="1600" spc="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varie</a:t>
                      </a:r>
                      <a:r>
                        <a:rPr lang="it-IT" sz="1600" spc="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opzioni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scegli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soluzione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più</a:t>
                      </a:r>
                      <a:r>
                        <a:rPr lang="it-IT" sz="1600" spc="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conveniente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ciascuna</a:t>
                      </a:r>
                      <a:r>
                        <a:rPr lang="it-IT" sz="1600" spc="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1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situazioni</a:t>
                      </a:r>
                      <a:r>
                        <a:rPr lang="it-IT" sz="1600" spc="-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proposte: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  <a:p>
                      <a:pPr marL="342900" lvl="0" indent="-342900" algn="just" eaLnBrk="0" hangingPunct="0">
                        <a:lnSpc>
                          <a:spcPts val="1225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partecipa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solo</a:t>
                      </a:r>
                      <a:r>
                        <a:rPr lang="it-IT" sz="16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tua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r>
                        <a:rPr lang="it-IT" sz="1600" spc="2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(2B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formata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25</a:t>
                      </a:r>
                      <a:r>
                        <a:rPr lang="it-IT" sz="16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studenti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);</a:t>
                      </a:r>
                    </a:p>
                    <a:p>
                      <a:pPr marL="342900" lvl="0" indent="-342900" algn="just" eaLnBrk="0" hangingPunct="0">
                        <a:lnSpc>
                          <a:spcPts val="1225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lvl="0" indent="-342900" algn="just" eaLnBrk="0" hangingPunct="0">
                        <a:lnSpc>
                          <a:spcPts val="122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partecipa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anche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2D,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formata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20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studenti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;</a:t>
                      </a:r>
                    </a:p>
                    <a:p>
                      <a:pPr marL="342900" lvl="0" indent="-342900" algn="just" eaLnBrk="0" hangingPunct="0">
                        <a:lnSpc>
                          <a:spcPts val="122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lvl="0" indent="-342900" algn="just" eaLnBrk="0" hangingPunct="0">
                        <a:lnSpc>
                          <a:spcPts val="121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partecipano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anche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2C</a:t>
                      </a:r>
                      <a:r>
                        <a:rPr lang="it-IT" sz="1600" spc="-1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2E</a:t>
                      </a:r>
                      <a:r>
                        <a:rPr lang="it-IT" sz="1600" spc="-2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formate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rispettivamente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20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22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studenti</a:t>
                      </a:r>
                    </a:p>
                    <a:p>
                      <a:pPr marL="342900" lvl="0" indent="-342900" algn="just" eaLnBrk="0" hangingPunct="0">
                        <a:lnSpc>
                          <a:spcPts val="121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42900" lvl="0" indent="-342900" algn="just" eaLnBrk="0" hangingPunct="0">
                        <a:lnSpc>
                          <a:spcPts val="121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267970" algn="l"/>
                        </a:tabLst>
                      </a:pP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</a:txBody>
                  <a:tcPr marL="0" marR="0" marT="0" marB="0"/>
                </a:tc>
              </a:tr>
              <a:tr h="86409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286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Presentare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soluzioni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esplicitazione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spesa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pro-capite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modo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sia</a:t>
                      </a:r>
                      <a:r>
                        <a:rPr lang="it-IT" sz="1600" spc="29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possibile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comparazione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tre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opzioni.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921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fax 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 </a:t>
                      </a:r>
                      <a:r>
                        <a:rPr lang="it-IT" sz="1600" spc="1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preventivo 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Agenzia </a:t>
                      </a:r>
                      <a:r>
                        <a:rPr lang="it-IT" sz="1600" spc="1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1, 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fax </a:t>
                      </a:r>
                      <a:r>
                        <a:rPr lang="it-IT" sz="1600" spc="1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 </a:t>
                      </a:r>
                      <a:r>
                        <a:rPr lang="it-IT" sz="1600" spc="1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preventivo </a:t>
                      </a:r>
                      <a:r>
                        <a:rPr lang="it-IT" sz="1600" spc="1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Agenzia 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2, </a:t>
                      </a:r>
                      <a:r>
                        <a:rPr lang="it-IT" sz="1600" spc="1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internet </a:t>
                      </a:r>
                      <a:r>
                        <a:rPr lang="it-IT" sz="1600" spc="1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determinare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prezzi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treni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degli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hotel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I-II-III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88"/>
          <a:ext cx="8784976" cy="57606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899342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921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Scrive</a:t>
                      </a:r>
                      <a:r>
                        <a:rPr lang="it-IT" sz="1600" spc="2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testi</a:t>
                      </a:r>
                      <a:r>
                        <a:rPr lang="it-IT" sz="1600" spc="2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corretti</a:t>
                      </a:r>
                      <a:r>
                        <a:rPr lang="it-IT" sz="1600" spc="25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nell’ortografia,</a:t>
                      </a:r>
                      <a:r>
                        <a:rPr lang="it-IT" sz="1600" spc="2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chiari</a:t>
                      </a:r>
                      <a:r>
                        <a:rPr lang="it-IT" sz="1600" spc="24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coerenti,</a:t>
                      </a:r>
                      <a:r>
                        <a:rPr lang="it-IT" sz="1600" spc="24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legati</a:t>
                      </a:r>
                      <a:r>
                        <a:rPr lang="it-IT" sz="1600" spc="2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all’esperienza</a:t>
                      </a:r>
                      <a:r>
                        <a:rPr lang="it-IT" sz="1600" spc="24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alle</a:t>
                      </a:r>
                      <a:r>
                        <a:rPr lang="it-IT" sz="1600" spc="2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diverse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occasioni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scrittura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offre</a:t>
                      </a:r>
                      <a:r>
                        <a:rPr lang="it-IT" sz="1600" spc="-3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(Italiano)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72259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-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72259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Elaborazione di un testo regolativo.</a:t>
                      </a:r>
                    </a:p>
                    <a:p>
                      <a:pPr marL="66040" marR="6731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Osservando</a:t>
                      </a:r>
                      <a:r>
                        <a:rPr lang="it-IT" sz="1600" spc="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pannello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costruito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nel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laboratorio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d’arte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scrivere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baseline="0" dirty="0" smtClean="0">
                          <a:latin typeface="Arial Narrow"/>
                          <a:ea typeface="Times New Roman"/>
                          <a:cs typeface="Arial"/>
                        </a:rPr>
                        <a:t> piccolo regolamento</a:t>
                      </a:r>
                      <a:r>
                        <a:rPr lang="it-IT" sz="1600" spc="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2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leggere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bambini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dell’Infanzia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-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visita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alla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tra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quindici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giorni.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72259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Regolamento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un’illustrazione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montata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cartoncino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colorato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72259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540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Matita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– quaderno</a:t>
                      </a:r>
                      <a:r>
                        <a:rPr lang="it-IT" sz="1600" spc="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– fogli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quadretti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pennarelli-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pannelli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 grafici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precedentemente</a:t>
                      </a:r>
                      <a:r>
                        <a:rPr lang="it-IT" sz="1600" spc="2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realizzati</a:t>
                      </a:r>
                      <a:r>
                        <a:rPr lang="it-IT" sz="1600" spc="-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–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vignette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preparatorie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precedentemente</a:t>
                      </a:r>
                      <a:r>
                        <a:rPr lang="it-IT" sz="16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realizzate.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72259">
                <a:tc>
                  <a:txBody>
                    <a:bodyPr/>
                    <a:lstStyle/>
                    <a:p>
                      <a:r>
                        <a:rPr lang="it-IT" dirty="0" smtClean="0"/>
                        <a:t>Fasi e tempi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 fontScale="90000"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la secondaria di </a:t>
            </a:r>
            <a:r>
              <a:rPr lang="it-IT" sz="2000" dirty="0" smtClean="0"/>
              <a:t>secondo </a:t>
            </a:r>
            <a:r>
              <a:rPr lang="it-IT" sz="2000" dirty="0"/>
              <a:t>grado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740768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0200"/>
                <a:gridCol w="6984776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35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35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Produrre</a:t>
                      </a:r>
                      <a:r>
                        <a:rPr lang="it-IT" sz="1600" spc="9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testi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vario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tipo,</a:t>
                      </a:r>
                      <a:r>
                        <a:rPr lang="it-IT" sz="1600" spc="11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relazione</a:t>
                      </a:r>
                      <a:r>
                        <a:rPr lang="it-IT" sz="16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ai</a:t>
                      </a:r>
                      <a:r>
                        <a:rPr lang="it-IT" sz="16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differenti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scopi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comunicativi.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(Asse</a:t>
                      </a:r>
                      <a:r>
                        <a:rPr lang="it-IT" sz="16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3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linguaggi).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552060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biennio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secondaria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secondo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grado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540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Lettera</a:t>
                      </a:r>
                      <a:r>
                        <a:rPr lang="it-IT" sz="1600" spc="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Sindaco</a:t>
                      </a:r>
                      <a:r>
                        <a:rPr lang="it-IT" sz="1600" spc="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cui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evidenziare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determinate</a:t>
                      </a:r>
                      <a:r>
                        <a:rPr lang="it-IT" sz="1600" spc="2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carenze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mezzi</a:t>
                      </a:r>
                      <a:r>
                        <a:rPr lang="it-IT" sz="1600" spc="1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trasporto,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penalizzano molti studenti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1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1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suggerire</a:t>
                      </a:r>
                      <a:r>
                        <a:rPr lang="it-IT" sz="1600" spc="1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possibili</a:t>
                      </a:r>
                      <a:r>
                        <a:rPr lang="it-IT" sz="16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soluzioni:</a:t>
                      </a:r>
                    </a:p>
                    <a:p>
                      <a:pPr marL="66040" marR="6540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9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/>
                          <a:ea typeface="Times New Roman"/>
                          <a:cs typeface="Arial"/>
                        </a:rPr>
                        <a:t>a)</a:t>
                      </a: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chiedere</a:t>
                      </a:r>
                      <a:r>
                        <a:rPr lang="it-IT" sz="1600" spc="9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un’integrazione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servizio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determinata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linea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autobus;</a:t>
                      </a:r>
                    </a:p>
                    <a:p>
                      <a:pPr marL="66040" marR="6540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35" dirty="0" smtClean="0">
                          <a:latin typeface="Arial Narrow"/>
                          <a:ea typeface="Times New Roman"/>
                          <a:cs typeface="Arial"/>
                        </a:rPr>
                        <a:t>b)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l’ampliamento</a:t>
                      </a:r>
                      <a:r>
                        <a:rPr lang="it-IT" sz="1600" spc="2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piste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ciclabili;</a:t>
                      </a:r>
                    </a:p>
                    <a:p>
                      <a:pPr marL="408940" marR="6540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AutoNum type="alphaLcParenR" startAt="3"/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l’incremento</a:t>
                      </a:r>
                      <a:r>
                        <a:rPr lang="it-IT" sz="1600" spc="2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servizio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noleggio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biciclette.</a:t>
                      </a:r>
                    </a:p>
                    <a:p>
                      <a:pPr marL="408940" marR="6540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AutoNum type="alphaLcParenR" startAt="3"/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08940" marR="6540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None/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Argomentazione della scelta ritenuta prioritaria e/o più conveniente dal punto di vista economico o ecologico</a:t>
                      </a:r>
                    </a:p>
                    <a:p>
                      <a:pPr marL="408940" marR="65405" indent="-3429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None/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  <a:p>
                      <a:pPr marL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Allegata 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documentazione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sostenere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tue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richieste dal punto di vista economico e/o ecologico</a:t>
                      </a:r>
                    </a:p>
                    <a:p>
                      <a:pPr marL="6604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10311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Lettera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relativa</a:t>
                      </a:r>
                      <a:r>
                        <a:rPr lang="it-IT" sz="1600" spc="-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documentazione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Tabelle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orarie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principali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 linee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 autobus,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dati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indagini,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es.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Istat,</a:t>
                      </a:r>
                      <a:r>
                        <a:rPr lang="it-IT" sz="1600" spc="-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sull’uso</a:t>
                      </a:r>
                      <a:r>
                        <a:rPr lang="it-IT" sz="1600" spc="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dei</a:t>
                      </a:r>
                      <a:r>
                        <a:rPr lang="it-IT" sz="1600" spc="2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mezzi</a:t>
                      </a:r>
                      <a:r>
                        <a:rPr lang="it-IT" sz="1600" spc="1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pubblici,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dati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indagini</a:t>
                      </a:r>
                      <a:r>
                        <a:rPr lang="it-IT" sz="1600" spc="1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condotte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nell’Istituto,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articoli</a:t>
                      </a:r>
                      <a:r>
                        <a:rPr lang="it-IT" sz="1600" spc="1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giornale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pertinenti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all’argomento,</a:t>
                      </a:r>
                      <a:r>
                        <a:rPr lang="it-IT" sz="1600" spc="-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dizionario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Italiano.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I-II-III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92696"/>
          <a:ext cx="8784976" cy="58086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76264"/>
                <a:gridCol w="6408712"/>
              </a:tblGrid>
              <a:tr h="888100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Comunicazione</a:t>
                      </a:r>
                      <a:r>
                        <a:rPr lang="it-IT" sz="1600" spc="-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nella</a:t>
                      </a:r>
                      <a:r>
                        <a:rPr lang="it-IT" sz="1600" spc="-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madrelingua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spc="-4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858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Realizzare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raccolta</a:t>
                      </a:r>
                      <a:r>
                        <a:rPr lang="it-IT" sz="1600" spc="21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schede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informative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200" dirty="0" smtClean="0">
                          <a:latin typeface="Arial Narrow"/>
                          <a:ea typeface="Times New Roman"/>
                          <a:cs typeface="Arial"/>
                        </a:rPr>
                        <a:t>sui frutti e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sulle</a:t>
                      </a:r>
                      <a:r>
                        <a:rPr lang="it-IT" sz="1600" spc="21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verdure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di stagione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20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corredate</a:t>
                      </a:r>
                      <a:r>
                        <a:rPr lang="it-IT" sz="1600" spc="2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anche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immagini e didascalie.</a:t>
                      </a:r>
                    </a:p>
                    <a:p>
                      <a:pPr marL="66040" marR="6858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Classificare vari tipi di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frutti e di verdure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080120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Scheda</a:t>
                      </a:r>
                      <a:r>
                        <a:rPr lang="it-IT" sz="1600" spc="-9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informativa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Tabelle classificatorie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858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Libri</a:t>
                      </a:r>
                      <a:r>
                        <a:rPr lang="it-IT" sz="1600" spc="10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cucina,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testi</a:t>
                      </a:r>
                      <a:r>
                        <a:rPr lang="it-IT" sz="16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espositivi,</a:t>
                      </a:r>
                      <a:r>
                        <a:rPr lang="it-IT" sz="16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enciclopedia,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vocabolario,</a:t>
                      </a:r>
                      <a:r>
                        <a:rPr lang="it-IT" sz="1600" spc="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immagini</a:t>
                      </a:r>
                      <a:r>
                        <a:rPr lang="it-IT" sz="1600" spc="1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iconografiche,</a:t>
                      </a:r>
                      <a:r>
                        <a:rPr lang="it-IT" sz="1600" spc="20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foto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realizzate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dagli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alunni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nelle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attività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progetto.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r>
                        <a:rPr lang="it-IT" sz="1600" dirty="0" smtClean="0"/>
                        <a:t>Fasi e tempi</a:t>
                      </a:r>
                      <a:endParaRPr lang="it-IT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I-II-III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586229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52128"/>
                <a:gridCol w="7632848"/>
              </a:tblGrid>
              <a:tr h="360038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4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Comunicazione</a:t>
                      </a:r>
                      <a:r>
                        <a:rPr lang="it-IT" sz="1400" spc="-7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nella</a:t>
                      </a:r>
                      <a:r>
                        <a:rPr lang="it-IT" sz="1400" spc="-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madrelingua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92020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4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</a:t>
                      </a: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II</a:t>
                      </a:r>
                      <a:r>
                        <a:rPr lang="it-IT" sz="1400" spc="-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4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primaria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Compito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algn="just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 P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rodurre</a:t>
                      </a:r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un poster informativo, da affiggere a scuola, che sensibilizzi gli</a:t>
                      </a:r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alunni 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a praticare il volontariato,</a:t>
                      </a:r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in occasione dell</a:t>
                      </a:r>
                      <a:r>
                        <a:rPr lang="it-IT" sz="1400" kern="120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a</a:t>
                      </a:r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 festa della CROCE ROSSA, organizzata per raccogliere fondi per i terremotati.</a:t>
                      </a:r>
                    </a:p>
                    <a:p>
                      <a:r>
                        <a:rPr lang="it-IT" sz="1400" kern="1200" baseline="0" dirty="0" smtClean="0">
                          <a:solidFill>
                            <a:schemeClr val="dk1"/>
                          </a:solidFill>
                          <a:latin typeface="Arial Narrow" pitchFamily="34" charset="0"/>
                          <a:ea typeface="+mn-ea"/>
                          <a:cs typeface="+mn-cs"/>
                        </a:rPr>
                        <a:t>Infatti, risulta che   c’è penuria di camerieri  addetti al servizio ai tavoli . </a:t>
                      </a:r>
                      <a:endParaRPr lang="it-IT" sz="1400" kern="1200" dirty="0" smtClean="0">
                        <a:solidFill>
                          <a:schemeClr val="dk1"/>
                        </a:solidFill>
                        <a:latin typeface="Arial Narrow" pitchFamily="34" charset="0"/>
                        <a:ea typeface="+mn-ea"/>
                        <a:cs typeface="+mn-cs"/>
                      </a:endParaRPr>
                    </a:p>
                    <a:p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4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4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algn="just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Poster</a:t>
                      </a:r>
                      <a:r>
                        <a:rPr lang="it-IT" sz="14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contenente</a:t>
                      </a:r>
                      <a:r>
                        <a:rPr lang="it-IT" sz="14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4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</a:t>
                      </a:r>
                      <a:r>
                        <a:rPr lang="it-IT" sz="14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testuale</a:t>
                      </a:r>
                      <a:r>
                        <a:rPr lang="it-IT" sz="1400" spc="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informativa</a:t>
                      </a:r>
                      <a:r>
                        <a:rPr lang="it-IT" sz="14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4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poetica,</a:t>
                      </a:r>
                      <a:r>
                        <a:rPr lang="it-IT" sz="14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corredato</a:t>
                      </a:r>
                      <a:r>
                        <a:rPr lang="it-IT" sz="1400" spc="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1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immagini</a:t>
                      </a:r>
                      <a:r>
                        <a:rPr lang="it-IT" sz="1400" spc="1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ed</a:t>
                      </a:r>
                      <a:r>
                        <a:rPr lang="it-IT" sz="1400" spc="1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elementi</a:t>
                      </a:r>
                      <a:r>
                        <a:rPr lang="it-IT" sz="1400" spc="1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grafici.</a:t>
                      </a:r>
                      <a:r>
                        <a:rPr lang="it-IT" sz="1400" spc="1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Nella</a:t>
                      </a:r>
                      <a:r>
                        <a:rPr lang="it-IT" sz="1400" spc="1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12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Vincoli da rispettare nella </a:t>
                      </a: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costruzione</a:t>
                      </a:r>
                      <a:r>
                        <a:rPr lang="it-IT" sz="1400" spc="12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400" spc="1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poster</a:t>
                      </a:r>
                      <a:r>
                        <a:rPr lang="it-IT" sz="1400" spc="125" dirty="0">
                          <a:latin typeface="Arial Narrow" pitchFamily="34" charset="0"/>
                          <a:ea typeface="Times New Roman"/>
                          <a:cs typeface="Arial"/>
                        </a:rPr>
                        <a:t>: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  <a:p>
                      <a:pPr marL="342900" marR="68580" lvl="0" indent="-342900" eaLnBrk="0" hangingPunct="0">
                        <a:lnSpc>
                          <a:spcPct val="150000"/>
                        </a:lnSpc>
                        <a:spcBef>
                          <a:spcPts val="95"/>
                        </a:spcBef>
                        <a:spcAft>
                          <a:spcPts val="0"/>
                        </a:spcAft>
                        <a:buSzPts val="1000"/>
                        <a:buFont typeface="Arial" pitchFamily="34" charset="0"/>
                        <a:buChar char="•"/>
                        <a:tabLst>
                          <a:tab pos="177800" algn="l"/>
                        </a:tabLs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- Uso</a:t>
                      </a:r>
                      <a:r>
                        <a:rPr lang="it-IT" sz="1400" spc="15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4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linguaggio</a:t>
                      </a:r>
                      <a:r>
                        <a:rPr lang="it-IT" sz="1400" spc="1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17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con funzioni informativa e poetica</a:t>
                      </a:r>
                      <a:endParaRPr lang="it-IT" sz="14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lvl="0" indent="-34290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buSzPts val="1000"/>
                        <a:buFont typeface="Arial" pitchFamily="34" charset="0"/>
                        <a:buChar char="•"/>
                        <a:tabLst>
                          <a:tab pos="177800" algn="l"/>
                        </a:tabLs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- Uso</a:t>
                      </a:r>
                      <a:r>
                        <a:rPr lang="it-IT" sz="1400" spc="-4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4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programma</a:t>
                      </a:r>
                      <a:r>
                        <a:rPr lang="it-IT" sz="1400" spc="-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Word</a:t>
                      </a:r>
                      <a:r>
                        <a:rPr lang="it-IT" sz="1400" spc="-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stampare</a:t>
                      </a:r>
                      <a:r>
                        <a:rPr lang="it-IT" sz="14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4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parte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didascalica</a:t>
                      </a:r>
                      <a:r>
                        <a:rPr lang="it-IT" sz="14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informativa</a:t>
                      </a:r>
                      <a:endParaRPr lang="it-IT" sz="14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marR="69850" lvl="0" indent="-342900" eaLnBrk="0" hangingPunct="0">
                        <a:lnSpc>
                          <a:spcPct val="150000"/>
                        </a:lnSpc>
                        <a:spcBef>
                          <a:spcPts val="90"/>
                        </a:spcBef>
                        <a:spcAft>
                          <a:spcPts val="0"/>
                        </a:spcAft>
                        <a:buSzPts val="1000"/>
                        <a:buFontTx/>
                        <a:buChar char="-"/>
                        <a:tabLst>
                          <a:tab pos="177800" algn="l"/>
                        </a:tabLs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Uso</a:t>
                      </a:r>
                      <a:r>
                        <a:rPr lang="it-IT" sz="1400" spc="-2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4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linguaggio</a:t>
                      </a:r>
                      <a:r>
                        <a:rPr lang="it-IT" sz="14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iconico</a:t>
                      </a:r>
                      <a:r>
                        <a:rPr lang="it-IT" sz="14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ricorrendo</a:t>
                      </a:r>
                      <a:r>
                        <a:rPr lang="it-IT" sz="14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ad</a:t>
                      </a:r>
                      <a:r>
                        <a:rPr lang="it-IT" sz="14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immagini</a:t>
                      </a:r>
                      <a:r>
                        <a:rPr lang="it-IT" sz="14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prese</a:t>
                      </a:r>
                      <a:r>
                        <a:rPr lang="it-IT" sz="14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400" spc="-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riviste per giovani</a:t>
                      </a:r>
                    </a:p>
                    <a:p>
                      <a:pPr marL="342900" marR="69850" lvl="0" indent="-342900" eaLnBrk="0" hangingPunct="0">
                        <a:lnSpc>
                          <a:spcPct val="150000"/>
                        </a:lnSpc>
                        <a:spcBef>
                          <a:spcPts val="90"/>
                        </a:spcBef>
                        <a:spcAft>
                          <a:spcPts val="0"/>
                        </a:spcAft>
                        <a:buSzPts val="1000"/>
                        <a:buFontTx/>
                        <a:buChar char="-"/>
                        <a:tabLst>
                          <a:tab pos="177800" algn="l"/>
                        </a:tabLst>
                      </a:pPr>
                      <a:r>
                        <a:rPr lang="it-IT" sz="1400" spc="-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Rielaborazione delle immagini </a:t>
                      </a:r>
                      <a:r>
                        <a:rPr lang="it-IT" sz="1400" spc="-2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modo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creativo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funzionale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allo</a:t>
                      </a:r>
                      <a:r>
                        <a:rPr lang="it-IT" sz="14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scopo</a:t>
                      </a:r>
                    </a:p>
                    <a:p>
                      <a:pPr marL="342900" marR="69850" lvl="0" indent="-342900" eaLnBrk="0" hangingPunct="0">
                        <a:lnSpc>
                          <a:spcPts val="1140"/>
                        </a:lnSpc>
                        <a:spcBef>
                          <a:spcPts val="90"/>
                        </a:spcBef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177800" algn="l"/>
                        </a:tabLst>
                      </a:pPr>
                      <a:endParaRPr lang="it-IT" sz="14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400" spc="-5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4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13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4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marR="6413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400" dirty="0" err="1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Depliants</a:t>
                      </a:r>
                      <a:r>
                        <a:rPr lang="it-IT" sz="140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di altre Associazioni di volontariato, schemi e </a:t>
                      </a:r>
                      <a:r>
                        <a:rPr lang="it-IT" sz="1400" baseline="0" dirty="0" err="1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frames</a:t>
                      </a:r>
                      <a:r>
                        <a:rPr lang="it-IT" sz="140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per la </a:t>
                      </a:r>
                      <a:r>
                        <a:rPr lang="it-IT" sz="1400" spc="14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costruzione</a:t>
                      </a:r>
                      <a:r>
                        <a:rPr lang="it-IT" sz="1400" spc="1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1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400" spc="1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testo</a:t>
                      </a:r>
                      <a:r>
                        <a:rPr lang="it-IT" sz="14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informativo,</a:t>
                      </a:r>
                      <a:r>
                        <a:rPr lang="it-IT" sz="1400" spc="-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consultazione</a:t>
                      </a:r>
                      <a:r>
                        <a:rPr lang="it-IT" sz="14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400" spc="-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testi</a:t>
                      </a:r>
                      <a:r>
                        <a:rPr lang="it-IT" sz="1400" spc="-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poetici,</a:t>
                      </a:r>
                      <a:r>
                        <a:rPr lang="it-IT" sz="14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immagini</a:t>
                      </a:r>
                      <a:r>
                        <a:rPr lang="it-IT" sz="1400" spc="-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4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pubblicitarie.</a:t>
                      </a:r>
                      <a:endParaRPr lang="it-IT" sz="14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I-II-III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3621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0200"/>
                <a:gridCol w="6984776"/>
              </a:tblGrid>
              <a:tr h="576062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dirty="0"/>
                        <a:t>Traguardo di competenza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12128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dirty="0"/>
                        <a:t>Legge e comprende testi di vario tipo, continui e non continui, ne individua il senso globale e le informazioni principali, utilizzando strategie di lettura adeguate agli scopi (Italiano)</a:t>
                      </a:r>
                    </a:p>
                  </a:txBody>
                  <a:tcPr marL="0" marR="0" marT="0" marB="0"/>
                </a:tc>
              </a:tr>
              <a:tr h="656312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dirty="0" smtClean="0"/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dirty="0" smtClean="0"/>
                        <a:t>Livello </a:t>
                      </a:r>
                      <a:r>
                        <a:rPr lang="it-IT" dirty="0"/>
                        <a:t>di classe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dirty="0" smtClean="0"/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dirty="0" smtClean="0"/>
                        <a:t>II </a:t>
                      </a:r>
                      <a:r>
                        <a:rPr lang="it-IT" dirty="0"/>
                        <a:t>scuola primaria</a:t>
                      </a: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dirty="0" smtClean="0"/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dirty="0" smtClean="0"/>
                        <a:t>Compito</a:t>
                      </a:r>
                      <a:endParaRPr lang="it-IT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dirty="0"/>
                        <a:t>Leggere </a:t>
                      </a:r>
                      <a:r>
                        <a:rPr lang="it-IT" dirty="0" smtClean="0"/>
                        <a:t>due favole ed </a:t>
                      </a:r>
                      <a:r>
                        <a:rPr lang="it-IT" dirty="0"/>
                        <a:t>elaborare una prova di comprensione del testo basata </a:t>
                      </a:r>
                      <a:r>
                        <a:rPr lang="it-IT" dirty="0" smtClean="0"/>
                        <a:t>sulle</a:t>
                      </a:r>
                      <a:r>
                        <a:rPr lang="it-IT" baseline="0" dirty="0" smtClean="0"/>
                        <a:t> </a:t>
                      </a:r>
                      <a:r>
                        <a:rPr lang="it-IT" dirty="0" smtClean="0"/>
                        <a:t> </a:t>
                      </a:r>
                      <a:r>
                        <a:rPr lang="it-IT" dirty="0"/>
                        <a:t>seguenti </a:t>
                      </a:r>
                      <a:r>
                        <a:rPr lang="it-IT" dirty="0" smtClean="0"/>
                        <a:t>abilità:</a:t>
                      </a:r>
                      <a:endParaRPr lang="it-IT" dirty="0"/>
                    </a:p>
                    <a:p>
                      <a:pPr marL="342900" lvl="0" indent="-34290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  <a:buSzPts val="1000"/>
                        <a:buFont typeface="Arial"/>
                        <a:buChar char="·"/>
                        <a:tabLst>
                          <a:tab pos="284480" algn="l"/>
                        </a:tabLst>
                      </a:pPr>
                      <a:r>
                        <a:rPr lang="it-IT" dirty="0" smtClean="0"/>
                        <a:t>-individuare</a:t>
                      </a:r>
                      <a:r>
                        <a:rPr lang="it-IT" baseline="0" dirty="0" smtClean="0"/>
                        <a:t> analogie e differenze fra gli elementi della struttura base del testo narrativo</a:t>
                      </a: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dirty="0" smtClean="0"/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dirty="0" smtClean="0"/>
                        <a:t>Prodotto </a:t>
                      </a:r>
                      <a:r>
                        <a:rPr lang="it-IT" dirty="0"/>
                        <a:t>atteso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540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dirty="0"/>
                        <a:t>La prova deve </a:t>
                      </a:r>
                      <a:r>
                        <a:rPr lang="it-IT" dirty="0" smtClean="0"/>
                        <a:t>basarsi:</a:t>
                      </a:r>
                    </a:p>
                    <a:p>
                      <a:pPr marL="66040" marR="6540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dirty="0" smtClean="0"/>
                        <a:t>a)</a:t>
                      </a:r>
                      <a:r>
                        <a:rPr lang="it-IT" baseline="0" dirty="0" smtClean="0"/>
                        <a:t> </a:t>
                      </a:r>
                      <a:r>
                        <a:rPr lang="it-IT" dirty="0" smtClean="0"/>
                        <a:t>sulla</a:t>
                      </a:r>
                      <a:r>
                        <a:rPr lang="it-IT" baseline="0" dirty="0" smtClean="0"/>
                        <a:t> compilazione di due tabelle a doppia entrata, una per ciascuna favola;</a:t>
                      </a:r>
                    </a:p>
                    <a:p>
                      <a:pPr marL="66040" marR="6540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baseline="0" dirty="0" smtClean="0"/>
                        <a:t>b) sulla catalogazione delle caratteristiche di personaggi, azioni, luoghi e tempi che compaiono nelle favole</a:t>
                      </a:r>
                      <a:endParaRPr lang="it-IT" dirty="0"/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dirty="0" smtClean="0"/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dirty="0" smtClean="0"/>
                        <a:t>Risorse </a:t>
                      </a:r>
                      <a:r>
                        <a:rPr lang="it-IT" dirty="0"/>
                        <a:t>a disposizione</a:t>
                      </a: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dirty="0" smtClean="0"/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dirty="0" smtClean="0"/>
                        <a:t>Le favole, </a:t>
                      </a:r>
                      <a:r>
                        <a:rPr lang="it-IT" dirty="0"/>
                        <a:t>libro di testo, altri materiali a disposizione degli allievi.</a:t>
                      </a: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568013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720078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r>
                        <a:rPr lang="it-IT" sz="1600" spc="-9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digitale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Fine</a:t>
                      </a:r>
                      <a:r>
                        <a:rPr lang="it-IT" sz="1600" spc="-5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858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E’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rivolta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gruppi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>
                          <a:latin typeface="Arial Narrow" pitchFamily="34" charset="0"/>
                          <a:ea typeface="Times New Roman"/>
                          <a:cs typeface="Arial"/>
                        </a:rPr>
                        <a:t>3</a:t>
                      </a:r>
                      <a:r>
                        <a:rPr lang="it-IT" sz="1600" spc="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allievi.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Ogni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gruppo</a:t>
                      </a:r>
                      <a:r>
                        <a:rPr lang="it-IT" sz="1600" spc="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deve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realizzare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uno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spot </a:t>
                      </a:r>
                      <a:r>
                        <a:rPr lang="it-IT" sz="1600" spc="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spiegare</a:t>
                      </a:r>
                      <a:r>
                        <a:rPr lang="it-IT" sz="1600" spc="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come </a:t>
                      </a:r>
                      <a:r>
                        <a:rPr lang="it-IT" sz="1600" spc="-3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eseguire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corretta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raccolta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differenziata.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spc="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Lo</a:t>
                      </a:r>
                      <a:r>
                        <a:rPr lang="it-IT" sz="1600" spc="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2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spot</a:t>
                      </a:r>
                      <a:r>
                        <a:rPr lang="it-IT" sz="1600" spc="-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consiste in parti dialogate, narrative e regolative</a:t>
                      </a: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endParaRPr lang="it-IT" sz="1600" spc="-5" baseline="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40"/>
                        </a:lnSpc>
                        <a:spcAft>
                          <a:spcPts val="0"/>
                        </a:spcAft>
                      </a:pPr>
                      <a:r>
                        <a:rPr lang="it-IT" sz="1600" spc="-5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Durata: </a:t>
                      </a:r>
                      <a:r>
                        <a:rPr lang="it-IT" sz="1600" spc="-2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>
                          <a:latin typeface="Arial Narrow" pitchFamily="34" charset="0"/>
                          <a:ea typeface="Times New Roman"/>
                          <a:cs typeface="Arial"/>
                        </a:rPr>
                        <a:t>4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minuti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Spot</a:t>
                      </a:r>
                      <a:r>
                        <a:rPr lang="it-IT" sz="1600" spc="-2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pubblicitario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>
                          <a:latin typeface="Arial Narrow" pitchFamily="34" charset="0"/>
                          <a:ea typeface="Times New Roman"/>
                          <a:cs typeface="Arial"/>
                        </a:rPr>
                        <a:t>4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minuti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Laboratorio </a:t>
                      </a:r>
                      <a:r>
                        <a:rPr lang="it-IT" sz="1600" spc="2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informatico, </a:t>
                      </a:r>
                      <a:r>
                        <a:rPr lang="it-IT" sz="1600" spc="2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LIM </a:t>
                      </a:r>
                      <a:r>
                        <a:rPr lang="it-IT" sz="1600" spc="2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 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2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presentazione </a:t>
                      </a:r>
                      <a:r>
                        <a:rPr lang="it-IT" sz="1600" spc="2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 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lavoro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2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alla </a:t>
                      </a:r>
                      <a:r>
                        <a:rPr lang="it-IT" sz="1600" spc="2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classe,</a:t>
                      </a:r>
                      <a:r>
                        <a:rPr lang="it-IT" sz="1600" spc="1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videocamera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digitale,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diverse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tipologie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rifiuti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4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di plastica ,</a:t>
                      </a:r>
                      <a:r>
                        <a:rPr lang="it-IT" sz="1600" spc="-4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carta e vetro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9493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256"/>
                <a:gridCol w="6480720"/>
              </a:tblGrid>
              <a:tr h="960106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350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Scrive</a:t>
                      </a:r>
                      <a:r>
                        <a:rPr lang="it-IT" sz="1600" spc="2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testi</a:t>
                      </a:r>
                      <a:r>
                        <a:rPr lang="it-IT" sz="1600" spc="2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corretti</a:t>
                      </a:r>
                      <a:r>
                        <a:rPr lang="it-IT" sz="1600" spc="25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nell’ortografia,</a:t>
                      </a:r>
                      <a:r>
                        <a:rPr lang="it-IT" sz="1600" spc="24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chiari</a:t>
                      </a:r>
                      <a:r>
                        <a:rPr lang="it-IT" sz="1600" spc="25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coerenti,</a:t>
                      </a:r>
                      <a:r>
                        <a:rPr lang="it-IT" sz="1600" spc="25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legati</a:t>
                      </a:r>
                      <a:r>
                        <a:rPr lang="it-IT" sz="1600" spc="24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all’esperienza</a:t>
                      </a:r>
                      <a:r>
                        <a:rPr lang="it-IT" sz="1600" spc="25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23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alle</a:t>
                      </a:r>
                      <a:r>
                        <a:rPr lang="it-IT" sz="1600" spc="2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diverse</a:t>
                      </a:r>
                      <a:r>
                        <a:rPr lang="it-IT" sz="1600" spc="21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occasioni</a:t>
                      </a:r>
                      <a:r>
                        <a:rPr lang="it-IT" sz="1600" spc="21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2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scrittura</a:t>
                      </a:r>
                      <a:r>
                        <a:rPr lang="it-IT" sz="1600" spc="21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21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21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scuola</a:t>
                      </a:r>
                      <a:r>
                        <a:rPr lang="it-IT" sz="1600" spc="21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offre;</a:t>
                      </a:r>
                      <a:r>
                        <a:rPr lang="it-IT" sz="1600" spc="21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rielabora</a:t>
                      </a:r>
                      <a:r>
                        <a:rPr lang="it-IT" sz="1600" spc="21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testi</a:t>
                      </a:r>
                      <a:r>
                        <a:rPr lang="it-IT" sz="1600" spc="21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parafrasandoli,</a:t>
                      </a:r>
                      <a:r>
                        <a:rPr lang="it-IT" sz="1600" spc="3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completandoli,</a:t>
                      </a:r>
                      <a:r>
                        <a:rPr lang="it-IT" sz="1600" spc="-8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trasformandoli</a:t>
                      </a:r>
                      <a:r>
                        <a:rPr lang="it-IT" sz="1600" spc="-80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solidFill>
                            <a:srgbClr val="211E1F"/>
                          </a:solidFill>
                          <a:latin typeface="Arial Narrow"/>
                          <a:ea typeface="Times New Roman"/>
                          <a:cs typeface="Arial"/>
                        </a:rPr>
                        <a:t>(Italiano).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624068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I</a:t>
                      </a:r>
                    </a:p>
                    <a:p>
                      <a:pPr marL="66040" eaLnBrk="0" hangingPunct="0">
                        <a:lnSpc>
                          <a:spcPts val="1135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V</a:t>
                      </a:r>
                      <a:r>
                        <a:rPr lang="it-IT" sz="1600" spc="-6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320146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</a:t>
                      </a:r>
                      <a:r>
                        <a:rPr lang="it-IT" sz="1600" spc="200" dirty="0" smtClean="0">
                          <a:latin typeface="Arial Narrow"/>
                          <a:ea typeface="Times New Roman"/>
                          <a:cs typeface="Arial"/>
                        </a:rPr>
                        <a:t>reparare  </a:t>
                      </a:r>
                      <a:r>
                        <a:rPr lang="it-IT" sz="1600" spc="200" dirty="0" smtClean="0">
                          <a:latin typeface="Arial Narrow"/>
                          <a:ea typeface="Times New Roman"/>
                          <a:cs typeface="Arial"/>
                        </a:rPr>
                        <a:t>una segnaletica fatta di simboli e immagini adatti ai</a:t>
                      </a:r>
                      <a:r>
                        <a:rPr lang="it-IT" sz="1600" spc="200" baseline="0" dirty="0" smtClean="0">
                          <a:latin typeface="Arial Narrow"/>
                          <a:ea typeface="Times New Roman"/>
                          <a:cs typeface="Arial"/>
                        </a:rPr>
                        <a:t> diversi </a:t>
                      </a:r>
                      <a:r>
                        <a:rPr lang="it-IT" sz="1600" spc="200" baseline="0" dirty="0" smtClean="0">
                          <a:latin typeface="Arial Narrow"/>
                          <a:ea typeface="Times New Roman"/>
                          <a:cs typeface="Arial"/>
                        </a:rPr>
                        <a:t>spazi, p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er</a:t>
                      </a:r>
                      <a:r>
                        <a:rPr lang="it-IT" sz="1600" spc="20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far</a:t>
                      </a:r>
                      <a:r>
                        <a:rPr lang="it-IT" sz="1600" spc="20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conoscere i dispositivi di sicurezza adottati dalla scuola </a:t>
                      </a:r>
                      <a:r>
                        <a:rPr lang="it-IT" sz="1600" spc="20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ai</a:t>
                      </a:r>
                      <a:r>
                        <a:rPr lang="it-IT" sz="1600" spc="19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bambini</a:t>
                      </a:r>
                      <a:r>
                        <a:rPr lang="it-IT" sz="1600" spc="20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nuovi</a:t>
                      </a:r>
                      <a:r>
                        <a:rPr lang="it-IT" sz="1600" spc="19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arrivati.</a:t>
                      </a:r>
                    </a:p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0" baseline="0" dirty="0" smtClean="0">
                          <a:latin typeface="Arial Narrow"/>
                          <a:ea typeface="Times New Roman"/>
                          <a:cs typeface="Arial"/>
                        </a:rPr>
                        <a:t>S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cegliere </a:t>
                      </a:r>
                      <a:r>
                        <a:rPr lang="it-IT" sz="1600" spc="19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uno</a:t>
                      </a:r>
                      <a:r>
                        <a:rPr lang="it-IT" sz="1600" spc="19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spazio</a:t>
                      </a:r>
                      <a:r>
                        <a:rPr lang="it-IT" sz="1600" spc="15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(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palestra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laboratorio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informatico,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laboratorio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err="1">
                          <a:latin typeface="Arial Narrow"/>
                          <a:ea typeface="Times New Roman"/>
                          <a:cs typeface="Arial"/>
                        </a:rPr>
                        <a:t>arte…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)</a:t>
                      </a:r>
                      <a:r>
                        <a:rPr lang="it-IT" sz="1600" spc="6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preparare </a:t>
                      </a:r>
                      <a:r>
                        <a:rPr lang="it-IT" sz="1600" spc="7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</a:t>
                      </a:r>
                      <a:r>
                        <a:rPr lang="it-IT" sz="1600" spc="5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cartello</a:t>
                      </a:r>
                      <a:r>
                        <a:rPr lang="it-IT" sz="1600" spc="1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definisca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eventuali rischi e pericoli derivanti da un uso poco appropriato degli attrezzi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3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Utilizzare </a:t>
                      </a:r>
                      <a:r>
                        <a:rPr lang="it-IT" sz="1600" spc="3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disegni</a:t>
                      </a:r>
                      <a:r>
                        <a:rPr lang="it-IT" sz="1600" spc="3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e/o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simboli</a:t>
                      </a:r>
                      <a:r>
                        <a:rPr lang="it-IT" sz="1600" spc="-2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parole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marR="6731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22413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477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Cartello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formato</a:t>
                      </a:r>
                      <a:r>
                        <a:rPr lang="it-IT" sz="1600" spc="2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A4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, costituito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baseline="0" dirty="0" smtClean="0">
                          <a:latin typeface="Arial Narrow"/>
                          <a:ea typeface="Times New Roman"/>
                          <a:cs typeface="Arial"/>
                        </a:rPr>
                        <a:t>da figure e simboliche rappresentino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4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informazioni</a:t>
                      </a:r>
                      <a:r>
                        <a:rPr lang="it-IT" sz="16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relative</a:t>
                      </a:r>
                      <a:r>
                        <a:rPr lang="it-IT" sz="16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alle</a:t>
                      </a:r>
                      <a:r>
                        <a:rPr lang="it-IT" sz="1600" spc="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funzioni</a:t>
                      </a:r>
                      <a:r>
                        <a:rPr lang="it-IT" sz="1600" spc="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specifiche</a:t>
                      </a:r>
                      <a:r>
                        <a:rPr lang="it-IT" sz="1600" spc="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alle</a:t>
                      </a:r>
                      <a:r>
                        <a:rPr lang="it-IT" sz="1600" spc="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regole</a:t>
                      </a:r>
                      <a:r>
                        <a:rPr lang="it-IT" sz="1600" spc="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7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26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 smtClean="0">
                          <a:latin typeface="Arial Narrow"/>
                          <a:ea typeface="Times New Roman"/>
                          <a:cs typeface="Arial"/>
                        </a:rPr>
                        <a:t>utilizzo appropriato.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9215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2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Fogli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/>
                          <a:ea typeface="Times New Roman"/>
                          <a:cs typeface="Arial"/>
                        </a:rPr>
                        <a:t>A4 in</a:t>
                      </a:r>
                      <a:r>
                        <a:rPr lang="it-IT" sz="1600" spc="70" dirty="0" smtClean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carta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o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cartoncino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(uno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8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brutta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copia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uno</a:t>
                      </a:r>
                      <a:r>
                        <a:rPr lang="it-IT" sz="1600" spc="7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9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la</a:t>
                      </a:r>
                      <a:r>
                        <a:rPr lang="it-IT" sz="1600" spc="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bella</a:t>
                      </a:r>
                      <a:r>
                        <a:rPr lang="it-IT" sz="1600" spc="7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copia),</a:t>
                      </a:r>
                      <a:r>
                        <a:rPr lang="it-IT" sz="1600" spc="18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astuccio,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materiale</a:t>
                      </a:r>
                      <a:r>
                        <a:rPr lang="it-IT" sz="1600" spc="-3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vario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/>
                          <a:ea typeface="Times New Roman"/>
                          <a:cs typeface="Arial"/>
                        </a:rPr>
                        <a:t>portato</a:t>
                      </a:r>
                      <a:r>
                        <a:rPr lang="it-IT" sz="1600" spc="-35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da</a:t>
                      </a:r>
                      <a:r>
                        <a:rPr lang="it-IT" sz="1600" spc="-40" dirty="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/>
                          <a:ea typeface="Times New Roman"/>
                          <a:cs typeface="Arial"/>
                        </a:rPr>
                        <a:t>casa.</a:t>
                      </a:r>
                      <a:endParaRPr lang="it-IT" sz="1600" dirty="0">
                        <a:latin typeface="Times New Roman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960106">
                <a:tc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1"/>
            <a:ext cx="7772400" cy="692696"/>
          </a:xfrm>
        </p:spPr>
        <p:txBody>
          <a:bodyPr>
            <a:normAutofit/>
          </a:bodyPr>
          <a:lstStyle/>
          <a:p>
            <a:r>
              <a:rPr lang="it-IT" sz="2000" dirty="0" smtClean="0"/>
              <a:t>Compiti autentici – scuola  </a:t>
            </a:r>
            <a:r>
              <a:rPr lang="it-IT" sz="2000" dirty="0"/>
              <a:t>primaria scuola primaria IV-V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79512" y="692696"/>
            <a:ext cx="8712968" cy="5832648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4" name="Tabella 3"/>
          <p:cNvGraphicFramePr>
            <a:graphicFrameLocks noGrp="1"/>
          </p:cNvGraphicFramePr>
          <p:nvPr/>
        </p:nvGraphicFramePr>
        <p:xfrm>
          <a:off x="179512" y="620690"/>
          <a:ext cx="8784976" cy="60306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2168"/>
                <a:gridCol w="7272808"/>
              </a:tblGrid>
              <a:tr h="720078">
                <a:tc>
                  <a:txBody>
                    <a:bodyPr/>
                    <a:lstStyle/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1695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Traguardo</a:t>
                      </a:r>
                      <a:r>
                        <a:rPr lang="it-IT" sz="1600" spc="-6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6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competenza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6675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L’alunno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descrive,</a:t>
                      </a:r>
                      <a:r>
                        <a:rPr lang="it-IT" sz="1600" spc="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denomina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classifica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figure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base</a:t>
                      </a:r>
                      <a:r>
                        <a:rPr lang="it-IT" sz="1600" spc="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caratteristiche</a:t>
                      </a:r>
                      <a:r>
                        <a:rPr lang="it-IT" sz="1600" spc="2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geometriche,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ne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determina</a:t>
                      </a:r>
                      <a:r>
                        <a:rPr lang="it-IT" sz="1600" spc="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misure,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progetta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8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costruisce</a:t>
                      </a:r>
                      <a:r>
                        <a:rPr lang="it-IT" sz="1600" spc="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modelli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concreti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8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vario</a:t>
                      </a:r>
                      <a:r>
                        <a:rPr lang="it-IT" sz="1600" spc="2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tipo</a:t>
                      </a:r>
                      <a:r>
                        <a:rPr lang="it-IT" sz="1600" spc="-7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(Matematica).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504056">
                <a:tc>
                  <a:txBody>
                    <a:bodyPr/>
                    <a:lstStyle/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489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Livello</a:t>
                      </a:r>
                      <a:r>
                        <a:rPr lang="it-IT" sz="1600" spc="-3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classe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4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S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cuola</a:t>
                      </a:r>
                      <a:r>
                        <a:rPr lang="it-IT" sz="1600" spc="-4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primaria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800200">
                <a:tc>
                  <a:txBody>
                    <a:bodyPr/>
                    <a:lstStyle/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32575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Compito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marR="67310" algn="just" eaLnBrk="0" hangingPunct="0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I</a:t>
                      </a:r>
                      <a:r>
                        <a:rPr lang="it-IT" sz="160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tuoi genitori hanno deciso di rifare il pavimento della tua camera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.</a:t>
                      </a:r>
                      <a:r>
                        <a:rPr lang="it-IT" sz="1600" spc="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Realizza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una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piantina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scala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tua camera</a:t>
                      </a:r>
                      <a:r>
                        <a:rPr lang="it-IT" sz="1600" spc="1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calcola</a:t>
                      </a:r>
                      <a:r>
                        <a:rPr lang="it-IT" sz="1600" spc="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il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numero</a:t>
                      </a:r>
                      <a:r>
                        <a:rPr lang="it-IT" sz="1600" spc="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1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piastrelle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necessario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pavimentare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l’aula</a:t>
                      </a:r>
                      <a:r>
                        <a:rPr lang="it-IT" sz="1600" spc="7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in</a:t>
                      </a:r>
                      <a:r>
                        <a:rPr lang="it-IT" sz="1600" spc="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rapporto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ai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due</a:t>
                      </a:r>
                      <a:r>
                        <a:rPr lang="it-IT" sz="1600" spc="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modelli</a:t>
                      </a:r>
                      <a:r>
                        <a:rPr lang="it-IT" sz="1600" spc="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piastrella</a:t>
                      </a:r>
                      <a:r>
                        <a:rPr lang="it-IT" sz="1600" spc="2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proposti: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  <a:p>
                      <a:pPr marL="342900" lvl="0" indent="-342900" eaLnBrk="0" hangingPunct="0">
                        <a:lnSpc>
                          <a:spcPts val="1155"/>
                        </a:lnSpc>
                        <a:spcAft>
                          <a:spcPts val="0"/>
                        </a:spcAft>
                        <a:buSzPts val="1000"/>
                        <a:buFont typeface="Symbol"/>
                        <a:buChar char="-"/>
                        <a:tabLst>
                          <a:tab pos="516255" algn="l"/>
                        </a:tabLs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Piastrelle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rettangolari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15</a:t>
                      </a:r>
                      <a:r>
                        <a:rPr lang="it-IT" sz="1600" spc="-2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x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25</a:t>
                      </a:r>
                      <a:r>
                        <a:rPr lang="it-IT" sz="1600" spc="-2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cm</a:t>
                      </a:r>
                    </a:p>
                    <a:p>
                      <a:pPr marL="342900" lvl="0" indent="-342900" eaLnBrk="0" hangingPunct="0">
                        <a:lnSpc>
                          <a:spcPts val="1155"/>
                        </a:lnSpc>
                        <a:spcAft>
                          <a:spcPts val="0"/>
                        </a:spcAft>
                        <a:buSzPts val="1000"/>
                        <a:buFont typeface="Symbol"/>
                        <a:buNone/>
                        <a:tabLst>
                          <a:tab pos="516255" algn="l"/>
                        </a:tabLst>
                      </a:pPr>
                      <a:endParaRPr lang="it-IT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marL="342900" lvl="0" indent="-342900" eaLnBrk="0" hangingPunct="0">
                        <a:lnSpc>
                          <a:spcPts val="1150"/>
                        </a:lnSpc>
                        <a:spcAft>
                          <a:spcPts val="0"/>
                        </a:spcAft>
                        <a:buSzPts val="1000"/>
                        <a:buFont typeface="Symbol"/>
                        <a:buChar char="-"/>
                        <a:tabLst>
                          <a:tab pos="516255" algn="l"/>
                          <a:tab pos="1784350" algn="l"/>
                        </a:tabLs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Piastrelle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19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quadrate	di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20</a:t>
                      </a:r>
                      <a:r>
                        <a:rPr lang="it-IT" sz="1600" spc="-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x</a:t>
                      </a:r>
                      <a:r>
                        <a:rPr lang="it-IT" sz="1600" spc="-1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20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cm</a:t>
                      </a:r>
                      <a:endParaRPr lang="it-IT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marL="66040" marR="6985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Nel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conteggio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considera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anche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le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piastrelle</a:t>
                      </a:r>
                      <a:r>
                        <a:rPr lang="it-IT" sz="1600" spc="-2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che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non</a:t>
                      </a:r>
                      <a:r>
                        <a:rPr lang="it-IT" sz="1600" spc="-2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saranno</a:t>
                      </a:r>
                      <a:r>
                        <a:rPr lang="it-IT" sz="1600" spc="-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utilizzate</a:t>
                      </a:r>
                      <a:r>
                        <a:rPr lang="it-IT" sz="1600" spc="-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interamente,</a:t>
                      </a:r>
                      <a:r>
                        <a:rPr lang="it-IT" sz="1600" spc="33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ai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bordi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dell’aula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.</a:t>
                      </a:r>
                    </a:p>
                    <a:p>
                      <a:pPr marL="66040" marR="69850" algn="just" eaLnBrk="0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  <a:tr h="1633486">
                <a:tc>
                  <a:txBody>
                    <a:bodyPr/>
                    <a:lstStyle/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464185" eaLnBrk="0" hangingPunct="0">
                        <a:lnSpc>
                          <a:spcPts val="1145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Prodotto</a:t>
                      </a:r>
                      <a:r>
                        <a:rPr lang="it-IT" sz="1600" spc="-6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atteso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Progetto</a:t>
                      </a:r>
                      <a:r>
                        <a:rPr lang="it-IT" sz="1600" spc="-4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rifacimento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pavimentazione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aule</a:t>
                      </a:r>
                      <a:r>
                        <a:rPr lang="it-IT" sz="1600" spc="-5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dell’edificio: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  <a:p>
                      <a:pPr marL="342900" lvl="0" indent="-342900" eaLnBrk="0" hangingPunct="0">
                        <a:lnSpc>
                          <a:spcPct val="15000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516255" algn="l"/>
                        </a:tabLs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rappresentazione</a:t>
                      </a:r>
                      <a:r>
                        <a:rPr lang="it-IT" sz="1600" spc="-11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della</a:t>
                      </a:r>
                      <a:r>
                        <a:rPr lang="it-IT" sz="1600" baseline="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camera</a:t>
                      </a: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lvl="0" indent="-34290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516255" algn="l"/>
                        </a:tabLs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calcolo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misure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lunghezza,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larghezza,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perimetro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area</a:t>
                      </a: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lvl="0" indent="-34290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516255" algn="l"/>
                        </a:tabLs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tabulazione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rilevazione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delle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misure</a:t>
                      </a: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lvl="0" indent="-34290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516255" algn="l"/>
                        </a:tabLst>
                      </a:pP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scelta</a:t>
                      </a:r>
                      <a:r>
                        <a:rPr lang="it-IT" sz="1600" spc="-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forma/tipologia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5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piastrelle</a:t>
                      </a: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  <a:p>
                      <a:pPr marL="342900" lvl="0" indent="-342900" eaLnBrk="0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buSzPts val="1000"/>
                        <a:buFont typeface="Wingdings"/>
                        <a:buChar char=""/>
                        <a:tabLst>
                          <a:tab pos="516255" algn="l"/>
                        </a:tabLst>
                      </a:pP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calcolo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numero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</a:t>
                      </a:r>
                      <a:r>
                        <a:rPr lang="it-IT" sz="1600" spc="-4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piastrelle</a:t>
                      </a:r>
                      <a:r>
                        <a:rPr lang="it-IT" sz="1600" spc="-3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necessario</a:t>
                      </a:r>
                      <a:endParaRPr lang="it-IT" sz="1600" dirty="0">
                        <a:latin typeface="Arial Narrow" pitchFamily="34" charset="0"/>
                        <a:ea typeface="Times New Roman"/>
                        <a:cs typeface="Symbol"/>
                      </a:endParaRPr>
                    </a:p>
                  </a:txBody>
                  <a:tcPr marL="0" marR="0" marT="0" marB="0"/>
                </a:tc>
              </a:tr>
              <a:tr h="449512">
                <a:tc>
                  <a:txBody>
                    <a:bodyPr/>
                    <a:lstStyle/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258445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Risorse</a:t>
                      </a:r>
                      <a:r>
                        <a:rPr lang="it-IT" sz="1600" spc="-5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a</a:t>
                      </a:r>
                      <a:r>
                        <a:rPr lang="it-IT" sz="1600" spc="-45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disposizione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endParaRPr lang="it-IT" sz="1600" spc="-5" dirty="0" smtClean="0">
                        <a:latin typeface="Arial Narrow" pitchFamily="34" charset="0"/>
                        <a:ea typeface="Times New Roman"/>
                        <a:cs typeface="Arial"/>
                      </a:endParaRPr>
                    </a:p>
                    <a:p>
                      <a:pPr marL="66040" eaLnBrk="0" hangingPunct="0">
                        <a:lnSpc>
                          <a:spcPts val="1130"/>
                        </a:lnSpc>
                        <a:spcAft>
                          <a:spcPts val="0"/>
                        </a:spcAft>
                      </a:pPr>
                      <a:r>
                        <a:rPr lang="it-IT" sz="1600" spc="-5" dirty="0" smtClean="0">
                          <a:latin typeface="Arial Narrow" pitchFamily="34" charset="0"/>
                          <a:ea typeface="Times New Roman"/>
                          <a:cs typeface="Arial"/>
                        </a:rPr>
                        <a:t>Metro</a:t>
                      </a:r>
                      <a:r>
                        <a:rPr lang="it-IT" sz="1600" spc="-5" dirty="0">
                          <a:latin typeface="Arial Narrow" pitchFamily="34" charset="0"/>
                          <a:ea typeface="Times New Roman"/>
                          <a:cs typeface="Arial"/>
                        </a:rPr>
                        <a:t>,</a:t>
                      </a:r>
                      <a:r>
                        <a:rPr lang="it-IT" sz="1600" spc="-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carta</a:t>
                      </a:r>
                      <a:r>
                        <a:rPr lang="it-IT" sz="1600" spc="-60" dirty="0">
                          <a:latin typeface="Arial Narrow" pitchFamily="34" charset="0"/>
                          <a:ea typeface="Times New Roman"/>
                          <a:cs typeface="Arial"/>
                        </a:rPr>
                        <a:t> </a:t>
                      </a:r>
                      <a:r>
                        <a:rPr lang="it-IT" sz="1600" dirty="0">
                          <a:latin typeface="Arial Narrow" pitchFamily="34" charset="0"/>
                          <a:ea typeface="Times New Roman"/>
                          <a:cs typeface="Arial"/>
                        </a:rPr>
                        <a:t>centimetrata.</a:t>
                      </a:r>
                      <a:endParaRPr lang="it-IT" sz="1600" dirty="0">
                        <a:latin typeface="Arial Narrow" pitchFamily="34" charset="0"/>
                        <a:ea typeface="Times New Roman"/>
                      </a:endParaRPr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418</TotalTime>
  <Words>4466</Words>
  <Application>Microsoft Office PowerPoint</Application>
  <PresentationFormat>Presentazione su schermo (4:3)</PresentationFormat>
  <Paragraphs>740</Paragraphs>
  <Slides>30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30</vt:i4>
      </vt:variant>
    </vt:vector>
  </HeadingPairs>
  <TitlesOfParts>
    <vt:vector size="31" baseType="lpstr">
      <vt:lpstr>Tema di Office</vt:lpstr>
      <vt:lpstr>Compiti autentici scuola infanzia</vt:lpstr>
      <vt:lpstr>Compiti autentici</vt:lpstr>
      <vt:lpstr>Compiti autentici – scuola  primaria I-II-III</vt:lpstr>
      <vt:lpstr>Compiti autentici – scuola  primaria I-II-III</vt:lpstr>
      <vt:lpstr>Compiti autentici – scuola  primaria I-II-III</vt:lpstr>
      <vt:lpstr>Compiti autentici – scuola  primaria I-II-III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primaria IV-V</vt:lpstr>
      <vt:lpstr>Compiti autentici – scuola  primaria scuola la secondaria di primo grado</vt:lpstr>
      <vt:lpstr>Compiti autentici – scuola  primaria scuola la secondaria di primo grado</vt:lpstr>
      <vt:lpstr>Compiti autentici – scuola  primaria scuola la secondaria di primo grado</vt:lpstr>
      <vt:lpstr>Compiti autentici – scuola  primaria scuola la secondaria di primo grado</vt:lpstr>
      <vt:lpstr>Compiti autentici – scuola  primaria scuola la secondaria di primo grado</vt:lpstr>
      <vt:lpstr>Compiti autentici – scuola  primaria scuola la secondaria di primo grado</vt:lpstr>
      <vt:lpstr>Compiti autentici – scuola  primaria scuola la secondaria di primo grado</vt:lpstr>
      <vt:lpstr>Compiti autentici – scuola  primaria scuola la secondaria di primo grado</vt:lpstr>
      <vt:lpstr>Compiti autentici – scuola  primaria scuola la secondaria di secondo grado</vt:lpstr>
      <vt:lpstr>Compiti autentici – scuola  primaria scuola la secondaria di secondo grado</vt:lpstr>
      <vt:lpstr>Compiti autentici – scuola  primaria scuola la secondaria di secondo grado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Compiti autentici</dc:title>
  <dc:creator>Giancarlo</dc:creator>
  <cp:lastModifiedBy>Giancarlo</cp:lastModifiedBy>
  <cp:revision>7</cp:revision>
  <dcterms:created xsi:type="dcterms:W3CDTF">2017-03-15T09:07:38Z</dcterms:created>
  <dcterms:modified xsi:type="dcterms:W3CDTF">2017-04-05T15:31:48Z</dcterms:modified>
</cp:coreProperties>
</file>

<file path=docProps/thumbnail.jpeg>
</file>