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9" r:id="rId4"/>
    <p:sldId id="280" r:id="rId5"/>
    <p:sldId id="258" r:id="rId6"/>
    <p:sldId id="260" r:id="rId7"/>
    <p:sldId id="261" r:id="rId8"/>
    <p:sldId id="262" r:id="rId9"/>
    <p:sldId id="263" r:id="rId10"/>
    <p:sldId id="264" r:id="rId11"/>
    <p:sldId id="265" r:id="rId12"/>
    <p:sldId id="267" r:id="rId13"/>
    <p:sldId id="281" r:id="rId14"/>
    <p:sldId id="282" r:id="rId15"/>
    <p:sldId id="283" r:id="rId16"/>
    <p:sldId id="312" r:id="rId17"/>
    <p:sldId id="286" r:id="rId18"/>
    <p:sldId id="287" r:id="rId19"/>
    <p:sldId id="288" r:id="rId20"/>
    <p:sldId id="289" r:id="rId21"/>
    <p:sldId id="290" r:id="rId22"/>
    <p:sldId id="308" r:id="rId23"/>
    <p:sldId id="314" r:id="rId24"/>
    <p:sldId id="315" r:id="rId25"/>
    <p:sldId id="313" r:id="rId26"/>
    <p:sldId id="292" r:id="rId27"/>
    <p:sldId id="293" r:id="rId28"/>
    <p:sldId id="294" r:id="rId29"/>
    <p:sldId id="295" r:id="rId30"/>
    <p:sldId id="309" r:id="rId31"/>
    <p:sldId id="296" r:id="rId32"/>
    <p:sldId id="297" r:id="rId33"/>
    <p:sldId id="298" r:id="rId34"/>
    <p:sldId id="299" r:id="rId35"/>
    <p:sldId id="300" r:id="rId36"/>
    <p:sldId id="310" r:id="rId37"/>
    <p:sldId id="301" r:id="rId38"/>
    <p:sldId id="302" r:id="rId39"/>
    <p:sldId id="303" r:id="rId40"/>
    <p:sldId id="311" r:id="rId41"/>
    <p:sldId id="304" r:id="rId42"/>
    <p:sldId id="305" r:id="rId43"/>
    <p:sldId id="306" r:id="rId44"/>
    <p:sldId id="307" r:id="rId4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9" d="100"/>
          <a:sy n="59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7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11/21/2019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987A7-2D23-4403-89C9-AB93CCE78AEF}" type="datetimeFigureOut">
              <a:rPr lang="it-IT" smtClean="0"/>
              <a:pPr/>
              <a:t>21/11/2019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4539E-8636-4F05-8EEF-646249147B4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2" Type="http://schemas.openxmlformats.org/officeDocument/2006/relationships/image" Target="../media/image3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6000" dirty="0" smtClean="0">
                <a:solidFill>
                  <a:srgbClr val="FF0000"/>
                </a:solidFill>
              </a:rPr>
              <a:t>PROGETTO </a:t>
            </a:r>
            <a:r>
              <a:rPr lang="it-IT" sz="6000" dirty="0" err="1" smtClean="0">
                <a:solidFill>
                  <a:srgbClr val="FF0000"/>
                </a:solidFill>
              </a:rPr>
              <a:t>DI</a:t>
            </a:r>
            <a:r>
              <a:rPr lang="it-IT" sz="6000" dirty="0" smtClean="0">
                <a:solidFill>
                  <a:srgbClr val="FF0000"/>
                </a:solidFill>
              </a:rPr>
              <a:t> VITA</a:t>
            </a:r>
            <a:endParaRPr lang="it-IT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957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323850" y="1341437"/>
            <a:ext cx="1405255" cy="518159"/>
          </a:xfrm>
          <a:custGeom>
            <a:avLst/>
            <a:gdLst/>
            <a:ahLst/>
            <a:cxnLst/>
            <a:rect l="l" t="t" r="r" b="b"/>
            <a:pathLst>
              <a:path w="1405255" h="518160">
                <a:moveTo>
                  <a:pt x="0" y="0"/>
                </a:moveTo>
                <a:lnTo>
                  <a:pt x="1404937" y="0"/>
                </a:lnTo>
                <a:lnTo>
                  <a:pt x="1404937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FFD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728787" y="1341437"/>
            <a:ext cx="6946900" cy="518159"/>
          </a:xfrm>
          <a:custGeom>
            <a:avLst/>
            <a:gdLst/>
            <a:ahLst/>
            <a:cxnLst/>
            <a:rect l="l" t="t" r="r" b="b"/>
            <a:pathLst>
              <a:path w="6946900" h="518160">
                <a:moveTo>
                  <a:pt x="0" y="0"/>
                </a:moveTo>
                <a:lnTo>
                  <a:pt x="6946900" y="0"/>
                </a:lnTo>
                <a:lnTo>
                  <a:pt x="6946900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D4F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728787" y="1341437"/>
            <a:ext cx="6946900" cy="5181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23850" y="1859597"/>
            <a:ext cx="1405255" cy="518159"/>
          </a:xfrm>
          <a:custGeom>
            <a:avLst/>
            <a:gdLst/>
            <a:ahLst/>
            <a:cxnLst/>
            <a:rect l="l" t="t" r="r" b="b"/>
            <a:pathLst>
              <a:path w="1405255" h="518160">
                <a:moveTo>
                  <a:pt x="0" y="0"/>
                </a:moveTo>
                <a:lnTo>
                  <a:pt x="1404937" y="0"/>
                </a:lnTo>
                <a:lnTo>
                  <a:pt x="1404937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FFD8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1728787" y="1859597"/>
            <a:ext cx="1028700" cy="518159"/>
          </a:xfrm>
          <a:custGeom>
            <a:avLst/>
            <a:gdLst/>
            <a:ahLst/>
            <a:cxnLst/>
            <a:rect l="l" t="t" r="r" b="b"/>
            <a:pathLst>
              <a:path w="1028700" h="518160">
                <a:moveTo>
                  <a:pt x="0" y="0"/>
                </a:moveTo>
                <a:lnTo>
                  <a:pt x="1028700" y="0"/>
                </a:lnTo>
                <a:lnTo>
                  <a:pt x="1028700" y="518160"/>
                </a:lnTo>
                <a:lnTo>
                  <a:pt x="0" y="518160"/>
                </a:lnTo>
                <a:lnTo>
                  <a:pt x="0" y="0"/>
                </a:lnTo>
                <a:close/>
              </a:path>
            </a:pathLst>
          </a:custGeom>
          <a:solidFill>
            <a:srgbClr val="D4FDD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728787" y="1859597"/>
            <a:ext cx="1028700" cy="5181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757487" y="1859597"/>
            <a:ext cx="541337" cy="51816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3298825" y="1859597"/>
            <a:ext cx="728662" cy="51816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027487" y="1859597"/>
            <a:ext cx="852487" cy="51816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4879975" y="1859597"/>
            <a:ext cx="919162" cy="51816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5799137" y="1859597"/>
            <a:ext cx="2060575" cy="518160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7859712" y="1859597"/>
            <a:ext cx="815975" cy="518160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728787" y="3414077"/>
            <a:ext cx="841375" cy="138874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728787" y="4802822"/>
            <a:ext cx="1570037" cy="565149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728787" y="5367972"/>
            <a:ext cx="4070350" cy="33528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7859712" y="5367972"/>
            <a:ext cx="815975" cy="335280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1728787" y="5703252"/>
            <a:ext cx="841375" cy="304800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728787" y="6008052"/>
            <a:ext cx="4070350" cy="51815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24" name="object 24"/>
          <p:cNvGraphicFramePr>
            <a:graphicFrameLocks noGrp="1"/>
          </p:cNvGraphicFramePr>
          <p:nvPr/>
        </p:nvGraphicFramePr>
        <p:xfrm>
          <a:off x="317500" y="1335087"/>
          <a:ext cx="8349613" cy="518413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5255"/>
                <a:gridCol w="841375"/>
                <a:gridCol w="187325"/>
                <a:gridCol w="541019"/>
                <a:gridCol w="728345"/>
                <a:gridCol w="852170"/>
                <a:gridCol w="918845"/>
                <a:gridCol w="2059939"/>
                <a:gridCol w="815340"/>
              </a:tblGrid>
              <a:tr h="5181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it-IT" sz="2400" b="1" dirty="0" smtClean="0">
                          <a:latin typeface="Times New Roman"/>
                          <a:cs typeface="Times New Roman"/>
                        </a:rPr>
                        <a:t>L. 328/00</a:t>
                      </a:r>
                      <a:endParaRPr sz="2400" b="1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8">
                  <a:txBody>
                    <a:bodyPr/>
                    <a:lstStyle/>
                    <a:p>
                      <a:pPr marL="19050" algn="ctr">
                        <a:lnSpc>
                          <a:spcPct val="100000"/>
                        </a:lnSpc>
                        <a:spcBef>
                          <a:spcPts val="600"/>
                        </a:spcBef>
                        <a:tabLst>
                          <a:tab pos="1097280" algn="l"/>
                        </a:tabLst>
                      </a:pPr>
                      <a:r>
                        <a:rPr sz="2400" spc="-40" dirty="0">
                          <a:latin typeface="Times New Roman"/>
                          <a:cs typeface="Times New Roman"/>
                        </a:rPr>
                        <a:t>FASCE	</a:t>
                      </a:r>
                      <a:r>
                        <a:rPr sz="2400" spc="-5" dirty="0">
                          <a:latin typeface="Times New Roman"/>
                          <a:cs typeface="Times New Roman"/>
                        </a:rPr>
                        <a:t>d’ETÀ</a:t>
                      </a:r>
                      <a:endParaRPr sz="2400">
                        <a:latin typeface="Times New Roman"/>
                        <a:cs typeface="Times New Roman"/>
                      </a:endParaRPr>
                    </a:p>
                  </a:txBody>
                  <a:tcPr marL="0" marR="0" marT="762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112395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prenatale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1620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0 -</a:t>
                      </a:r>
                      <a:r>
                        <a:rPr sz="1400" spc="-5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3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1018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3 -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6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2796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6 -</a:t>
                      </a:r>
                      <a:r>
                        <a:rPr sz="1400" spc="-3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12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17170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12 -</a:t>
                      </a:r>
                      <a:r>
                        <a:rPr sz="1400" spc="-3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18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19685" algn="ctr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18 -</a:t>
                      </a:r>
                      <a:r>
                        <a:rPr sz="1400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dirty="0">
                          <a:latin typeface="Times New Roman"/>
                          <a:cs typeface="Times New Roman"/>
                        </a:rPr>
                        <a:t>60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  <a:tc>
                  <a:txBody>
                    <a:bodyPr/>
                    <a:lstStyle/>
                    <a:p>
                      <a:pPr marL="201295">
                        <a:lnSpc>
                          <a:spcPct val="100000"/>
                        </a:lnSpc>
                        <a:spcBef>
                          <a:spcPts val="1200"/>
                        </a:spcBef>
                      </a:pPr>
                      <a:r>
                        <a:rPr sz="1400" dirty="0">
                          <a:latin typeface="Times New Roman"/>
                          <a:cs typeface="Times New Roman"/>
                        </a:rPr>
                        <a:t>60</a:t>
                      </a:r>
                      <a:r>
                        <a:rPr sz="1400" spc="3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spc="-75" dirty="0">
                          <a:latin typeface="Arial"/>
                          <a:cs typeface="Arial"/>
                        </a:rPr>
                        <a:t>[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15240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DD5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Famiglia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140335" marR="114935" indent="17716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aiuto alla genitorialità  formazione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4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informazione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4">
                  <a:txBody>
                    <a:bodyPr/>
                    <a:lstStyle/>
                    <a:p>
                      <a:pPr marL="1216660" marR="1188720" indent="21653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“durante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 dopo di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noi”  accompagnamento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 sostegno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  <a:spcBef>
                          <a:spcPts val="1165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Sanità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794385" marR="812800" indent="127000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dirty="0">
                          <a:latin typeface="Times New Roman"/>
                          <a:cs typeface="Times New Roman"/>
                        </a:rPr>
                        <a:t>diagnosi 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precoce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tempestiva  terapia dietetica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farmacologica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220979" marR="192405" algn="ctr">
                        <a:lnSpc>
                          <a:spcPct val="98200"/>
                        </a:lnSpc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terapia dietetica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farmacologica  riabilitazione estensiva  assistenza protesica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5">
                  <a:txBody>
                    <a:bodyPr/>
                    <a:lstStyle/>
                    <a:p>
                      <a:pPr marL="881380" marR="794385" indent="-61594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abilitazione intensiva  assistenza</a:t>
                      </a:r>
                      <a:r>
                        <a:rPr sz="1400" b="1" spc="-2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protesica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5F0FF"/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08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Commissioni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371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B79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264920" marR="1237615" indent="33083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provvidenze economiche, agevolazioni,  benefici socio-assistenziali, progetto</a:t>
                      </a:r>
                      <a:r>
                        <a:rPr sz="1400" b="1" spc="5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individuale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4FB7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5179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sz="1600" b="1" dirty="0">
                          <a:latin typeface="Times New Roman"/>
                          <a:cs typeface="Times New Roman"/>
                        </a:rPr>
                        <a:t>Enti</a:t>
                      </a:r>
                      <a:r>
                        <a:rPr sz="1600" b="1" spc="-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locali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5397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D3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977389">
                        <a:lnSpc>
                          <a:spcPct val="100000"/>
                        </a:lnSpc>
                        <a:spcBef>
                          <a:spcPts val="359"/>
                        </a:spcBef>
                        <a:tabLst>
                          <a:tab pos="2693035" algn="l"/>
                        </a:tabLst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servizi	socio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–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assistenziali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45719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D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6515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1265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Scuola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1606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73FDFF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5">
                  <a:txBody>
                    <a:bodyPr/>
                    <a:lstStyle/>
                    <a:p>
                      <a:pPr marL="1631950" marR="1275715" indent="-328295">
                        <a:lnSpc>
                          <a:spcPts val="1600"/>
                        </a:lnSpc>
                        <a:spcBef>
                          <a:spcPts val="665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educazione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apprendimento formale  apprendimento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non</a:t>
                      </a:r>
                      <a:r>
                        <a:rPr sz="1400" b="1" spc="-1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formale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8445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D6D7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35280">
                <a:tc>
                  <a:txBody>
                    <a:bodyPr/>
                    <a:lstStyle/>
                    <a:p>
                      <a:pPr marL="97790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Lavoro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C78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20320" algn="ctr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capacità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di</a:t>
                      </a:r>
                      <a:r>
                        <a:rPr sz="1400" b="1" spc="-20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guadagno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FFFC7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04800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97790">
                        <a:lnSpc>
                          <a:spcPct val="100000"/>
                        </a:lnSpc>
                      </a:pPr>
                      <a:r>
                        <a:rPr sz="1600" b="1" spc="-5" dirty="0">
                          <a:latin typeface="Times New Roman"/>
                          <a:cs typeface="Times New Roman"/>
                        </a:rPr>
                        <a:t>Società</a:t>
                      </a: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7">
                  <a:txBody>
                    <a:bodyPr/>
                    <a:lstStyle/>
                    <a:p>
                      <a:pPr marL="1539875">
                        <a:lnSpc>
                          <a:spcPct val="100000"/>
                        </a:lnSpc>
                        <a:spcBef>
                          <a:spcPts val="36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pari opportunità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- non</a:t>
                      </a:r>
                      <a:r>
                        <a:rPr sz="1400" b="1" spc="15" dirty="0"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discriminazione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18159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4445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 marL="788035" marR="388620" indent="-371475">
                        <a:lnSpc>
                          <a:spcPts val="1600"/>
                        </a:lnSpc>
                        <a:spcBef>
                          <a:spcPts val="480"/>
                        </a:spcBef>
                      </a:pP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amministratore </a:t>
                      </a:r>
                      <a:r>
                        <a:rPr sz="1400" b="1" dirty="0">
                          <a:latin typeface="Times New Roman"/>
                          <a:cs typeface="Times New Roman"/>
                        </a:rPr>
                        <a:t>di </a:t>
                      </a:r>
                      <a:r>
                        <a:rPr sz="1400" b="1" spc="-5" dirty="0">
                          <a:latin typeface="Times New Roman"/>
                          <a:cs typeface="Times New Roman"/>
                        </a:rPr>
                        <a:t>sostegno  vita indipendente</a:t>
                      </a:r>
                      <a:endParaRPr sz="1400">
                        <a:latin typeface="Times New Roman"/>
                        <a:cs typeface="Times New Roman"/>
                      </a:endParaRPr>
                    </a:p>
                  </a:txBody>
                  <a:tcPr marL="0" marR="0" marT="60960" marB="0">
                    <a:lnL w="19050">
                      <a:solidFill>
                        <a:srgbClr val="000000"/>
                      </a:solidFill>
                      <a:prstDash val="solid"/>
                    </a:lnL>
                    <a:lnR w="1905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  <a:lnB w="19050">
                      <a:solidFill>
                        <a:srgbClr val="000000"/>
                      </a:solidFill>
                      <a:prstDash val="solid"/>
                    </a:lnB>
                    <a:solidFill>
                      <a:srgbClr val="00FCD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4659286" y="0"/>
            <a:ext cx="124690" cy="15378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4659286" y="0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4659286" y="673328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4659286" y="1766455"/>
            <a:ext cx="124690" cy="8229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4584471" y="3969330"/>
            <a:ext cx="103909" cy="41563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59286" y="5182985"/>
            <a:ext cx="124690" cy="82295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>
            <a:spLocks noGrp="1"/>
          </p:cNvSpPr>
          <p:nvPr>
            <p:ph type="title"/>
          </p:nvPr>
        </p:nvSpPr>
        <p:spPr>
          <a:xfrm>
            <a:off x="1000100" y="500042"/>
            <a:ext cx="6939280" cy="136704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i="1" spc="-5" dirty="0">
                <a:solidFill>
                  <a:srgbClr val="002060"/>
                </a:solidFill>
                <a:latin typeface="Times New Roman"/>
                <a:cs typeface="Times New Roman"/>
              </a:rPr>
              <a:t>LOGICA </a:t>
            </a:r>
            <a:r>
              <a:rPr i="1">
                <a:solidFill>
                  <a:srgbClr val="002060"/>
                </a:solidFill>
                <a:latin typeface="Times New Roman"/>
                <a:cs typeface="Times New Roman"/>
              </a:rPr>
              <a:t>DI </a:t>
            </a:r>
            <a:r>
              <a:rPr i="1" spc="-15" smtClean="0">
                <a:solidFill>
                  <a:srgbClr val="002060"/>
                </a:solidFill>
                <a:latin typeface="Times New Roman"/>
                <a:cs typeface="Times New Roman"/>
              </a:rPr>
              <a:t>INT</a:t>
            </a:r>
            <a:r>
              <a:rPr lang="it-IT" i="1" spc="-15" dirty="0" smtClean="0">
                <a:solidFill>
                  <a:srgbClr val="002060"/>
                </a:solidFill>
                <a:latin typeface="Times New Roman"/>
                <a:cs typeface="Times New Roman"/>
              </a:rPr>
              <a:t>E</a:t>
            </a:r>
            <a:r>
              <a:rPr i="1" spc="-15" smtClean="0">
                <a:solidFill>
                  <a:srgbClr val="002060"/>
                </a:solidFill>
                <a:latin typeface="Times New Roman"/>
                <a:cs typeface="Times New Roman"/>
              </a:rPr>
              <a:t>RVENTO</a:t>
            </a:r>
            <a:r>
              <a:rPr i="1" spc="-14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i="1" spc="-5" dirty="0">
                <a:solidFill>
                  <a:srgbClr val="002060"/>
                </a:solidFill>
                <a:latin typeface="Times New Roman"/>
                <a:cs typeface="Times New Roman"/>
              </a:rPr>
              <a:t>ECOSISTEMICA</a:t>
            </a:r>
          </a:p>
        </p:txBody>
      </p:sp>
      <p:sp>
        <p:nvSpPr>
          <p:cNvPr id="22" name="object 22"/>
          <p:cNvSpPr txBox="1"/>
          <p:nvPr/>
        </p:nvSpPr>
        <p:spPr>
          <a:xfrm>
            <a:off x="785786" y="1928802"/>
            <a:ext cx="7577455" cy="421140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 algn="ctr">
              <a:lnSpc>
                <a:spcPct val="100000"/>
              </a:lnSpc>
              <a:spcBef>
                <a:spcPts val="100"/>
              </a:spcBef>
            </a:pPr>
            <a:r>
              <a:rPr sz="2000" b="1" i="1" spc="-20" dirty="0">
                <a:solidFill>
                  <a:srgbClr val="526814"/>
                </a:solidFill>
                <a:latin typeface="Times New Roman"/>
                <a:cs typeface="Times New Roman"/>
              </a:rPr>
              <a:t>SVILUPPARE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PROGETTI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DI </a:t>
            </a:r>
            <a:r>
              <a:rPr sz="2000" b="1" i="1" spc="-10" dirty="0">
                <a:solidFill>
                  <a:srgbClr val="526814"/>
                </a:solidFill>
                <a:latin typeface="Times New Roman"/>
                <a:cs typeface="Times New Roman"/>
              </a:rPr>
              <a:t>INTERVENTO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CHE TENGANO  </a:t>
            </a:r>
            <a:r>
              <a:rPr sz="2000" b="1" i="1" spc="-10" dirty="0">
                <a:solidFill>
                  <a:srgbClr val="526814"/>
                </a:solidFill>
                <a:latin typeface="Times New Roman"/>
                <a:cs typeface="Times New Roman"/>
              </a:rPr>
              <a:t>CONTO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DEI DIVERSI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ECOSISTEMI </a:t>
            </a:r>
            <a:r>
              <a:rPr sz="2000" b="1" i="1" spc="-15" dirty="0">
                <a:solidFill>
                  <a:srgbClr val="526814"/>
                </a:solidFill>
                <a:latin typeface="Times New Roman"/>
                <a:cs typeface="Times New Roman"/>
              </a:rPr>
              <a:t>ALL’INTERNO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DEI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QUALI  LA PERSONA DISABILE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È </a:t>
            </a:r>
            <a:r>
              <a:rPr sz="2000" b="1" i="1" spc="-15" dirty="0">
                <a:solidFill>
                  <a:srgbClr val="526814"/>
                </a:solidFill>
                <a:latin typeface="Times New Roman"/>
                <a:cs typeface="Times New Roman"/>
              </a:rPr>
              <a:t>INSERITA </a:t>
            </a:r>
            <a:r>
              <a:rPr sz="2000" b="1" i="1" dirty="0">
                <a:solidFill>
                  <a:srgbClr val="526814"/>
                </a:solidFill>
                <a:latin typeface="Times New Roman"/>
                <a:cs typeface="Times New Roman"/>
              </a:rPr>
              <a:t>E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ALLE RICHIESTE CHE  GLI ECOSISTEMI (ISTITUZIONE, SCUOLA, </a:t>
            </a:r>
            <a:r>
              <a:rPr sz="2000" b="1" i="1" spc="-25" dirty="0">
                <a:solidFill>
                  <a:srgbClr val="526814"/>
                </a:solidFill>
                <a:latin typeface="Times New Roman"/>
                <a:cs typeface="Times New Roman"/>
              </a:rPr>
              <a:t>FAMIGLIA, LAVORO)  </a:t>
            </a:r>
            <a:r>
              <a:rPr sz="2000" b="1" i="1" spc="-40" dirty="0">
                <a:solidFill>
                  <a:srgbClr val="526814"/>
                </a:solidFill>
                <a:latin typeface="Times New Roman"/>
                <a:cs typeface="Times New Roman"/>
              </a:rPr>
              <a:t>FANNO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ALLA PERSONA</a:t>
            </a:r>
            <a:r>
              <a:rPr sz="2000" b="1" i="1" spc="-265" dirty="0">
                <a:solidFill>
                  <a:srgbClr val="526814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526814"/>
                </a:solidFill>
                <a:latin typeface="Times New Roman"/>
                <a:cs typeface="Times New Roman"/>
              </a:rPr>
              <a:t>DISABILE.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2050">
              <a:latin typeface="Times New Roman"/>
              <a:cs typeface="Times New Roman"/>
            </a:endParaRPr>
          </a:p>
          <a:p>
            <a:pPr marL="216535" marR="208915" indent="-635" algn="ctr">
              <a:lnSpc>
                <a:spcPct val="100000"/>
              </a:lnSpc>
            </a:pP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SVILUPPARE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DEI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PROGETTI CHE TENGANO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IN 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CONSIDERAZIONE GLI ECOSISTEMI </a:t>
            </a:r>
            <a:r>
              <a:rPr sz="2000" b="1" i="1" spc="-20" dirty="0">
                <a:solidFill>
                  <a:srgbClr val="FF0000"/>
                </a:solidFill>
                <a:latin typeface="Times New Roman"/>
                <a:cs typeface="Times New Roman"/>
              </a:rPr>
              <a:t>ATTUALI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IN CUI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LA  PERSONA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È </a:t>
            </a:r>
            <a:r>
              <a:rPr sz="2000" b="1" i="1" spc="-15" dirty="0">
                <a:solidFill>
                  <a:srgbClr val="FF0000"/>
                </a:solidFill>
                <a:latin typeface="Times New Roman"/>
                <a:cs typeface="Times New Roman"/>
              </a:rPr>
              <a:t>INSERITA </a:t>
            </a:r>
            <a:r>
              <a:rPr sz="2000" b="1" i="1" dirty="0">
                <a:solidFill>
                  <a:srgbClr val="FF0000"/>
                </a:solidFill>
                <a:latin typeface="Times New Roman"/>
                <a:cs typeface="Times New Roman"/>
              </a:rPr>
              <a:t>E I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PROBABILI ECOSISTEMI</a:t>
            </a:r>
            <a:r>
              <a:rPr sz="2000" b="1" i="1" spc="-165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2000" b="1" i="1" spc="-5" dirty="0">
                <a:solidFill>
                  <a:srgbClr val="FF0000"/>
                </a:solidFill>
                <a:latin typeface="Times New Roman"/>
                <a:cs typeface="Times New Roman"/>
              </a:rPr>
              <a:t>FUTURI.</a:t>
            </a:r>
            <a:endParaRPr sz="2000">
              <a:latin typeface="Times New Roman"/>
              <a:cs typeface="Times New Roman"/>
            </a:endParaRPr>
          </a:p>
          <a:p>
            <a:pPr marL="542925" marR="273685" indent="120650">
              <a:lnSpc>
                <a:spcPts val="2100"/>
              </a:lnSpc>
              <a:spcBef>
                <a:spcPts val="1355"/>
              </a:spcBef>
            </a:pPr>
            <a:r>
              <a:rPr sz="1800" b="1" spc="-10" dirty="0">
                <a:latin typeface="Times New Roman"/>
                <a:cs typeface="Times New Roman"/>
              </a:rPr>
              <a:t>TUTTO QUESTO </a:t>
            </a:r>
            <a:r>
              <a:rPr sz="1800" b="1" dirty="0">
                <a:latin typeface="Times New Roman"/>
                <a:cs typeface="Times New Roman"/>
              </a:rPr>
              <a:t>SI </a:t>
            </a:r>
            <a:r>
              <a:rPr sz="1800" b="1" spc="-5" dirty="0">
                <a:latin typeface="Times New Roman"/>
                <a:cs typeface="Times New Roman"/>
              </a:rPr>
              <a:t>CONCRETIZZA </a:t>
            </a:r>
            <a:r>
              <a:rPr sz="1800" b="1" dirty="0">
                <a:latin typeface="Times New Roman"/>
                <a:cs typeface="Times New Roman"/>
              </a:rPr>
              <a:t>IN </a:t>
            </a:r>
            <a:r>
              <a:rPr sz="1800" b="1" spc="-5" dirty="0">
                <a:latin typeface="Times New Roman"/>
                <a:cs typeface="Times New Roman"/>
              </a:rPr>
              <a:t>CIO’ CHE POSSIAMO  DEFINIRE </a:t>
            </a:r>
            <a:r>
              <a:rPr sz="1800" b="1" dirty="0">
                <a:latin typeface="Times New Roman"/>
                <a:cs typeface="Times New Roman"/>
              </a:rPr>
              <a:t>IL </a:t>
            </a:r>
            <a:r>
              <a:rPr sz="1800" b="1" u="sng" spc="-1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“PROGETTO </a:t>
            </a:r>
            <a:r>
              <a:rPr sz="1800" b="1" u="sng" spc="-3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VITA”</a:t>
            </a:r>
            <a:r>
              <a:rPr sz="1800" b="1" spc="-3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PER </a:t>
            </a:r>
            <a:r>
              <a:rPr sz="1800" b="1" dirty="0">
                <a:latin typeface="Times New Roman"/>
                <a:cs typeface="Times New Roman"/>
              </a:rPr>
              <a:t>LA </a:t>
            </a:r>
            <a:r>
              <a:rPr sz="1800" b="1" spc="-5" dirty="0">
                <a:latin typeface="Times New Roman"/>
                <a:cs typeface="Times New Roman"/>
              </a:rPr>
              <a:t>PERSONA</a:t>
            </a:r>
            <a:r>
              <a:rPr sz="1800" b="1" spc="-26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DISABILE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 marR="1516380" algn="r">
              <a:lnSpc>
                <a:spcPct val="100000"/>
              </a:lnSpc>
              <a:spcBef>
                <a:spcPts val="1430"/>
              </a:spcBef>
            </a:pP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61023" y="1052741"/>
            <a:ext cx="7239000" cy="728405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20" rIns="0" bIns="0" rtlCol="0">
            <a:spAutoFit/>
          </a:bodyPr>
          <a:lstStyle/>
          <a:p>
            <a:pPr marL="90805" algn="ctr">
              <a:lnSpc>
                <a:spcPct val="100000"/>
              </a:lnSpc>
              <a:spcBef>
                <a:spcPts val="360"/>
              </a:spcBef>
            </a:pPr>
            <a:r>
              <a:rPr b="1" dirty="0"/>
              <a:t>MODELLO TEORICO</a:t>
            </a:r>
            <a:endParaRPr b="1"/>
          </a:p>
          <a:p>
            <a:pPr marL="1005205" algn="ctr">
              <a:lnSpc>
                <a:spcPct val="100000"/>
              </a:lnSpc>
              <a:spcBef>
                <a:spcPts val="1020"/>
              </a:spcBef>
            </a:pPr>
            <a:r>
              <a:rPr b="1" dirty="0"/>
              <a:t>LE CINQUE DIMENSIONI DELL’ASSESSMENT</a:t>
            </a:r>
            <a:endParaRPr b="1"/>
          </a:p>
        </p:txBody>
      </p:sp>
      <p:sp>
        <p:nvSpPr>
          <p:cNvPr id="3" name="object 3"/>
          <p:cNvSpPr txBox="1"/>
          <p:nvPr/>
        </p:nvSpPr>
        <p:spPr>
          <a:xfrm>
            <a:off x="250825" y="2066925"/>
            <a:ext cx="2627630" cy="323165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20" rIns="0" bIns="0" rtlCol="0">
            <a:spAutoFit/>
          </a:bodyPr>
          <a:lstStyle/>
          <a:p>
            <a:pPr marL="90805">
              <a:lnSpc>
                <a:spcPct val="100000"/>
              </a:lnSpc>
              <a:spcBef>
                <a:spcPts val="360"/>
              </a:spcBef>
            </a:pPr>
            <a:r>
              <a:rPr dirty="0"/>
              <a:t>I. </a:t>
            </a:r>
            <a:r>
              <a:rPr/>
              <a:t>Abilità </a:t>
            </a:r>
            <a:r>
              <a:rPr smtClean="0"/>
              <a:t>intelle</a:t>
            </a:r>
            <a:r>
              <a:rPr lang="it-IT" dirty="0" err="1" smtClean="0"/>
              <a:t>tt</a:t>
            </a:r>
            <a:r>
              <a:rPr smtClean="0"/>
              <a:t>uali</a:t>
            </a:r>
            <a:endParaRPr/>
          </a:p>
        </p:txBody>
      </p:sp>
      <p:sp>
        <p:nvSpPr>
          <p:cNvPr id="4" name="object 4"/>
          <p:cNvSpPr/>
          <p:nvPr/>
        </p:nvSpPr>
        <p:spPr>
          <a:xfrm>
            <a:off x="250825" y="2714625"/>
            <a:ext cx="2268855" cy="739775"/>
          </a:xfrm>
          <a:custGeom>
            <a:avLst/>
            <a:gdLst/>
            <a:ahLst/>
            <a:cxnLst/>
            <a:rect l="l" t="t" r="r" b="b"/>
            <a:pathLst>
              <a:path w="2268855" h="739775">
                <a:moveTo>
                  <a:pt x="0" y="0"/>
                </a:moveTo>
                <a:lnTo>
                  <a:pt x="2268537" y="0"/>
                </a:lnTo>
                <a:lnTo>
                  <a:pt x="2268537" y="739775"/>
                </a:lnTo>
                <a:lnTo>
                  <a:pt x="0" y="739775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250825" y="2873375"/>
            <a:ext cx="2268855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42875" marR="358775" indent="-52069">
              <a:lnSpc>
                <a:spcPts val="2100"/>
              </a:lnSpc>
              <a:spcBef>
                <a:spcPts val="219"/>
              </a:spcBef>
            </a:pPr>
            <a:r>
              <a:rPr dirty="0"/>
              <a:t>II. </a:t>
            </a:r>
            <a:r>
              <a:rPr/>
              <a:t>Comportamento  </a:t>
            </a:r>
            <a:r>
              <a:rPr smtClean="0"/>
              <a:t>ada</a:t>
            </a:r>
            <a:r>
              <a:rPr lang="it-IT" dirty="0" err="1" smtClean="0"/>
              <a:t>tt</a:t>
            </a:r>
            <a:r>
              <a:rPr lang="it-IT" dirty="0" err="1"/>
              <a:t>i</a:t>
            </a:r>
            <a:r>
              <a:rPr smtClean="0"/>
              <a:t>vo</a:t>
            </a:r>
            <a:endParaRPr/>
          </a:p>
        </p:txBody>
      </p:sp>
      <p:sp>
        <p:nvSpPr>
          <p:cNvPr id="6" name="object 6"/>
          <p:cNvSpPr/>
          <p:nvPr/>
        </p:nvSpPr>
        <p:spPr>
          <a:xfrm>
            <a:off x="179387" y="3554412"/>
            <a:ext cx="3132455" cy="641350"/>
          </a:xfrm>
          <a:custGeom>
            <a:avLst/>
            <a:gdLst/>
            <a:ahLst/>
            <a:cxnLst/>
            <a:rect l="l" t="t" r="r" b="b"/>
            <a:pathLst>
              <a:path w="3132454" h="641350">
                <a:moveTo>
                  <a:pt x="0" y="0"/>
                </a:moveTo>
                <a:lnTo>
                  <a:pt x="3132137" y="0"/>
                </a:lnTo>
                <a:lnTo>
                  <a:pt x="3132137" y="641350"/>
                </a:lnTo>
                <a:lnTo>
                  <a:pt x="0" y="641350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/>
          <p:nvPr/>
        </p:nvSpPr>
        <p:spPr>
          <a:xfrm>
            <a:off x="258127" y="3587432"/>
            <a:ext cx="2914015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dirty="0"/>
              <a:t>III. Partecipazione, interazioni,  ruoli sociali</a:t>
            </a:r>
            <a:endParaRPr/>
          </a:p>
        </p:txBody>
      </p:sp>
      <p:sp>
        <p:nvSpPr>
          <p:cNvPr id="8" name="object 8"/>
          <p:cNvSpPr/>
          <p:nvPr/>
        </p:nvSpPr>
        <p:spPr>
          <a:xfrm>
            <a:off x="304800" y="4637087"/>
            <a:ext cx="2286000" cy="641350"/>
          </a:xfrm>
          <a:custGeom>
            <a:avLst/>
            <a:gdLst/>
            <a:ahLst/>
            <a:cxnLst/>
            <a:rect l="l" t="t" r="r" b="b"/>
            <a:pathLst>
              <a:path w="2286000" h="641350">
                <a:moveTo>
                  <a:pt x="0" y="0"/>
                </a:moveTo>
                <a:lnTo>
                  <a:pt x="2286000" y="0"/>
                </a:lnTo>
                <a:lnTo>
                  <a:pt x="2286000" y="641350"/>
                </a:lnTo>
                <a:lnTo>
                  <a:pt x="0" y="641350"/>
                </a:lnTo>
                <a:lnTo>
                  <a:pt x="0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 txBox="1"/>
          <p:nvPr/>
        </p:nvSpPr>
        <p:spPr>
          <a:xfrm>
            <a:off x="304800" y="4670107"/>
            <a:ext cx="228600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90805" marR="468630">
              <a:lnSpc>
                <a:spcPts val="2100"/>
              </a:lnSpc>
              <a:spcBef>
                <a:spcPts val="219"/>
              </a:spcBef>
            </a:pPr>
            <a:r>
              <a:rPr dirty="0"/>
              <a:t>IV. Salute </a:t>
            </a:r>
            <a:r>
              <a:rPr/>
              <a:t>e </a:t>
            </a:r>
            <a:r>
              <a:rPr smtClean="0"/>
              <a:t>fa</a:t>
            </a:r>
            <a:r>
              <a:rPr lang="it-IT" dirty="0" err="1" smtClean="0"/>
              <a:t>tto</a:t>
            </a:r>
            <a:r>
              <a:rPr smtClean="0"/>
              <a:t>ri  </a:t>
            </a:r>
            <a:r>
              <a:rPr dirty="0"/>
              <a:t>eziologici</a:t>
            </a:r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428596" y="5643578"/>
            <a:ext cx="1981200" cy="323164"/>
          </a:xfrm>
          <a:prstGeom prst="rect">
            <a:avLst/>
          </a:prstGeom>
          <a:solidFill>
            <a:srgbClr val="FFFB00"/>
          </a:solidFill>
        </p:spPr>
        <p:txBody>
          <a:bodyPr vert="horz" wrap="square" lIns="0" tIns="45719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59"/>
              </a:spcBef>
            </a:pPr>
            <a:r>
              <a:rPr dirty="0"/>
              <a:t>V. Contesto</a:t>
            </a:r>
            <a:endParaRPr/>
          </a:p>
        </p:txBody>
      </p:sp>
      <p:sp>
        <p:nvSpPr>
          <p:cNvPr id="11" name="object 11"/>
          <p:cNvSpPr txBox="1"/>
          <p:nvPr/>
        </p:nvSpPr>
        <p:spPr>
          <a:xfrm>
            <a:off x="7358082" y="3571876"/>
            <a:ext cx="150749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12700" marR="5080">
              <a:lnSpc>
                <a:spcPts val="2100"/>
              </a:lnSpc>
              <a:spcBef>
                <a:spcPts val="219"/>
              </a:spcBef>
            </a:pPr>
            <a:r>
              <a:rPr sz="1800" b="1" spc="-355" dirty="0">
                <a:solidFill>
                  <a:srgbClr val="526814"/>
                </a:solidFill>
                <a:latin typeface="DejaVu Sans"/>
                <a:cs typeface="DejaVu Sans"/>
              </a:rPr>
              <a:t>F</a:t>
            </a:r>
            <a:r>
              <a:rPr sz="1800" b="1" spc="-375" dirty="0">
                <a:solidFill>
                  <a:srgbClr val="526814"/>
                </a:solidFill>
                <a:latin typeface="DejaVu Sans"/>
                <a:cs typeface="DejaVu Sans"/>
              </a:rPr>
              <a:t>u</a:t>
            </a:r>
            <a:r>
              <a:rPr sz="1800" b="1" spc="-320" dirty="0">
                <a:solidFill>
                  <a:srgbClr val="526814"/>
                </a:solidFill>
                <a:latin typeface="DejaVu Sans"/>
                <a:cs typeface="DejaVu Sans"/>
              </a:rPr>
              <a:t>n</a:t>
            </a:r>
            <a:r>
              <a:rPr sz="1800" b="1" spc="-335" dirty="0">
                <a:solidFill>
                  <a:srgbClr val="526814"/>
                </a:solidFill>
                <a:latin typeface="DejaVu Sans"/>
                <a:cs typeface="DejaVu Sans"/>
              </a:rPr>
              <a:t>z</a:t>
            </a:r>
            <a:r>
              <a:rPr sz="1800" b="1" spc="-175" dirty="0">
                <a:solidFill>
                  <a:srgbClr val="526814"/>
                </a:solidFill>
                <a:latin typeface="DejaVu Sans"/>
                <a:cs typeface="DejaVu Sans"/>
              </a:rPr>
              <a:t>i</a:t>
            </a:r>
            <a:r>
              <a:rPr sz="1800" b="1" spc="-270" dirty="0">
                <a:solidFill>
                  <a:srgbClr val="526814"/>
                </a:solidFill>
                <a:latin typeface="DejaVu Sans"/>
                <a:cs typeface="DejaVu Sans"/>
              </a:rPr>
              <a:t>o</a:t>
            </a:r>
            <a:r>
              <a:rPr sz="1800" b="1" spc="-320" dirty="0">
                <a:solidFill>
                  <a:srgbClr val="526814"/>
                </a:solidFill>
                <a:latin typeface="DejaVu Sans"/>
                <a:cs typeface="DejaVu Sans"/>
              </a:rPr>
              <a:t>n</a:t>
            </a:r>
            <a:r>
              <a:rPr sz="1800" b="1" spc="-330" dirty="0">
                <a:solidFill>
                  <a:srgbClr val="526814"/>
                </a:solidFill>
                <a:latin typeface="DejaVu Sans"/>
                <a:cs typeface="DejaVu Sans"/>
              </a:rPr>
              <a:t>a</a:t>
            </a:r>
            <a:r>
              <a:rPr sz="1800" b="1" spc="-415" dirty="0">
                <a:solidFill>
                  <a:srgbClr val="526814"/>
                </a:solidFill>
                <a:latin typeface="DejaVu Sans"/>
                <a:cs typeface="DejaVu Sans"/>
              </a:rPr>
              <a:t>m</a:t>
            </a:r>
            <a:r>
              <a:rPr sz="1800" b="1" spc="-315" dirty="0">
                <a:solidFill>
                  <a:srgbClr val="526814"/>
                </a:solidFill>
                <a:latin typeface="DejaVu Sans"/>
                <a:cs typeface="DejaVu Sans"/>
              </a:rPr>
              <a:t>e</a:t>
            </a:r>
            <a:r>
              <a:rPr sz="1800" b="1" spc="-320" dirty="0">
                <a:solidFill>
                  <a:srgbClr val="526814"/>
                </a:solidFill>
                <a:latin typeface="DejaVu Sans"/>
                <a:cs typeface="DejaVu Sans"/>
              </a:rPr>
              <a:t>n</a:t>
            </a:r>
            <a:r>
              <a:rPr sz="1800" b="1" spc="-240" dirty="0">
                <a:solidFill>
                  <a:srgbClr val="526814"/>
                </a:solidFill>
                <a:latin typeface="DejaVu Sans"/>
                <a:cs typeface="DejaVu Sans"/>
              </a:rPr>
              <a:t>t</a:t>
            </a:r>
            <a:r>
              <a:rPr sz="1800" b="1" spc="-185" dirty="0">
                <a:solidFill>
                  <a:srgbClr val="526814"/>
                </a:solidFill>
                <a:latin typeface="DejaVu Sans"/>
                <a:cs typeface="DejaVu Sans"/>
              </a:rPr>
              <a:t>o  </a:t>
            </a:r>
            <a:r>
              <a:rPr sz="1800" b="1" spc="-270" dirty="0">
                <a:solidFill>
                  <a:srgbClr val="526814"/>
                </a:solidFill>
                <a:latin typeface="DejaVu Sans"/>
                <a:cs typeface="DejaVu Sans"/>
              </a:rPr>
              <a:t>individuale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357818" y="3714752"/>
            <a:ext cx="979169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380" dirty="0">
                <a:solidFill>
                  <a:srgbClr val="FF0000"/>
                </a:solidFill>
                <a:latin typeface="DejaVu Sans"/>
                <a:cs typeface="DejaVu Sans"/>
              </a:rPr>
              <a:t>SO</a:t>
            </a:r>
            <a:r>
              <a:rPr sz="1800" b="1" spc="-370" dirty="0">
                <a:solidFill>
                  <a:srgbClr val="FF0000"/>
                </a:solidFill>
                <a:latin typeface="DejaVu Sans"/>
                <a:cs typeface="DejaVu Sans"/>
              </a:rPr>
              <a:t>STEG</a:t>
            </a:r>
            <a:r>
              <a:rPr sz="1800" b="1" spc="-260" dirty="0">
                <a:solidFill>
                  <a:srgbClr val="FF0000"/>
                </a:solidFill>
                <a:latin typeface="DejaVu Sans"/>
                <a:cs typeface="DejaVu Sans"/>
              </a:rPr>
              <a:t>NI</a:t>
            </a:r>
            <a:endParaRPr sz="1800">
              <a:latin typeface="DejaVu Sans"/>
              <a:cs typeface="DejaVu Sans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2071670" y="3286124"/>
            <a:ext cx="4166235" cy="379095"/>
          </a:xfrm>
          <a:custGeom>
            <a:avLst/>
            <a:gdLst/>
            <a:ahLst/>
            <a:cxnLst/>
            <a:rect l="l" t="t" r="r" b="b"/>
            <a:pathLst>
              <a:path w="4166235" h="379095">
                <a:moveTo>
                  <a:pt x="0" y="0"/>
                </a:moveTo>
                <a:lnTo>
                  <a:pt x="4165696" y="378699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6169062" y="3525443"/>
            <a:ext cx="79375" cy="76200"/>
          </a:xfrm>
          <a:custGeom>
            <a:avLst/>
            <a:gdLst/>
            <a:ahLst/>
            <a:cxnLst/>
            <a:rect l="l" t="t" r="r" b="b"/>
            <a:pathLst>
              <a:path w="79375" h="76200">
                <a:moveTo>
                  <a:pt x="6896" y="0"/>
                </a:moveTo>
                <a:lnTo>
                  <a:pt x="0" y="75895"/>
                </a:lnTo>
                <a:lnTo>
                  <a:pt x="79336" y="44843"/>
                </a:lnTo>
                <a:lnTo>
                  <a:pt x="6896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2500298" y="2214554"/>
            <a:ext cx="3404235" cy="605155"/>
          </a:xfrm>
          <a:custGeom>
            <a:avLst/>
            <a:gdLst/>
            <a:ahLst/>
            <a:cxnLst/>
            <a:rect l="l" t="t" r="r" b="b"/>
            <a:pathLst>
              <a:path w="3404235" h="605155">
                <a:moveTo>
                  <a:pt x="0" y="0"/>
                </a:moveTo>
                <a:lnTo>
                  <a:pt x="3403987" y="605153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090500" y="3062236"/>
            <a:ext cx="81915" cy="75565"/>
          </a:xfrm>
          <a:custGeom>
            <a:avLst/>
            <a:gdLst/>
            <a:ahLst/>
            <a:cxnLst/>
            <a:rect l="l" t="t" r="r" b="b"/>
            <a:pathLst>
              <a:path w="81914" h="75564">
                <a:moveTo>
                  <a:pt x="13347" y="0"/>
                </a:moveTo>
                <a:lnTo>
                  <a:pt x="0" y="75031"/>
                </a:lnTo>
                <a:lnTo>
                  <a:pt x="81699" y="50850"/>
                </a:lnTo>
                <a:lnTo>
                  <a:pt x="13347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1857356" y="3929066"/>
            <a:ext cx="3632200" cy="0"/>
          </a:xfrm>
          <a:custGeom>
            <a:avLst/>
            <a:gdLst/>
            <a:ahLst/>
            <a:cxnLst/>
            <a:rect l="l" t="t" r="r" b="b"/>
            <a:pathLst>
              <a:path w="3632200">
                <a:moveTo>
                  <a:pt x="0" y="0"/>
                </a:moveTo>
                <a:lnTo>
                  <a:pt x="363219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324600" y="3836987"/>
            <a:ext cx="76200" cy="76200"/>
          </a:xfrm>
          <a:custGeom>
            <a:avLst/>
            <a:gdLst/>
            <a:ahLst/>
            <a:cxnLst/>
            <a:rect l="l" t="t" r="r" b="b"/>
            <a:pathLst>
              <a:path w="76200" h="76200">
                <a:moveTo>
                  <a:pt x="0" y="0"/>
                </a:moveTo>
                <a:lnTo>
                  <a:pt x="0" y="76200"/>
                </a:lnTo>
                <a:lnTo>
                  <a:pt x="76200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2143108" y="4643446"/>
            <a:ext cx="3785235" cy="379095"/>
          </a:xfrm>
          <a:custGeom>
            <a:avLst/>
            <a:gdLst/>
            <a:ahLst/>
            <a:cxnLst/>
            <a:rect l="l" t="t" r="r" b="b"/>
            <a:pathLst>
              <a:path w="3785235" h="379095">
                <a:moveTo>
                  <a:pt x="0" y="378472"/>
                </a:moveTo>
                <a:lnTo>
                  <a:pt x="378472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6092583" y="4530559"/>
            <a:ext cx="80010" cy="76200"/>
          </a:xfrm>
          <a:custGeom>
            <a:avLst/>
            <a:gdLst/>
            <a:ahLst/>
            <a:cxnLst/>
            <a:rect l="l" t="t" r="r" b="b"/>
            <a:pathLst>
              <a:path w="80010" h="76200">
                <a:moveTo>
                  <a:pt x="0" y="0"/>
                </a:moveTo>
                <a:lnTo>
                  <a:pt x="7581" y="75819"/>
                </a:lnTo>
                <a:lnTo>
                  <a:pt x="79616" y="30327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2143108" y="5072074"/>
            <a:ext cx="3556635" cy="681355"/>
          </a:xfrm>
          <a:custGeom>
            <a:avLst/>
            <a:gdLst/>
            <a:ahLst/>
            <a:cxnLst/>
            <a:rect l="l" t="t" r="r" b="b"/>
            <a:pathLst>
              <a:path w="3556635" h="681354">
                <a:moveTo>
                  <a:pt x="0" y="681022"/>
                </a:moveTo>
                <a:lnTo>
                  <a:pt x="3556447" y="0"/>
                </a:lnTo>
              </a:path>
            </a:pathLst>
          </a:custGeom>
          <a:ln w="952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6090196" y="5071198"/>
            <a:ext cx="82550" cy="74930"/>
          </a:xfrm>
          <a:custGeom>
            <a:avLst/>
            <a:gdLst/>
            <a:ahLst/>
            <a:cxnLst/>
            <a:rect l="l" t="t" r="r" b="b"/>
            <a:pathLst>
              <a:path w="82550" h="74929">
                <a:moveTo>
                  <a:pt x="0" y="0"/>
                </a:moveTo>
                <a:lnTo>
                  <a:pt x="14325" y="74841"/>
                </a:lnTo>
                <a:lnTo>
                  <a:pt x="82003" y="23088"/>
                </a:lnTo>
                <a:lnTo>
                  <a:pt x="0" y="0"/>
                </a:lnTo>
                <a:close/>
              </a:path>
            </a:pathLst>
          </a:custGeom>
          <a:solidFill>
            <a:srgbClr val="FF26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6429388" y="3643314"/>
            <a:ext cx="685800" cy="381000"/>
          </a:xfrm>
          <a:custGeom>
            <a:avLst/>
            <a:gdLst/>
            <a:ahLst/>
            <a:cxnLst/>
            <a:rect l="l" t="t" r="r" b="b"/>
            <a:pathLst>
              <a:path w="685800" h="381000">
                <a:moveTo>
                  <a:pt x="137160" y="0"/>
                </a:moveTo>
                <a:lnTo>
                  <a:pt x="0" y="190500"/>
                </a:lnTo>
                <a:lnTo>
                  <a:pt x="137160" y="381000"/>
                </a:lnTo>
                <a:lnTo>
                  <a:pt x="137160" y="285750"/>
                </a:lnTo>
                <a:lnTo>
                  <a:pt x="617220" y="285750"/>
                </a:lnTo>
                <a:lnTo>
                  <a:pt x="685800" y="190500"/>
                </a:lnTo>
                <a:lnTo>
                  <a:pt x="617220" y="95250"/>
                </a:lnTo>
                <a:lnTo>
                  <a:pt x="137160" y="95250"/>
                </a:lnTo>
                <a:lnTo>
                  <a:pt x="137160" y="0"/>
                </a:lnTo>
                <a:close/>
              </a:path>
              <a:path w="685800" h="381000">
                <a:moveTo>
                  <a:pt x="617220" y="285750"/>
                </a:moveTo>
                <a:lnTo>
                  <a:pt x="548639" y="285750"/>
                </a:lnTo>
                <a:lnTo>
                  <a:pt x="548639" y="381000"/>
                </a:lnTo>
                <a:lnTo>
                  <a:pt x="617220" y="285750"/>
                </a:lnTo>
                <a:close/>
              </a:path>
              <a:path w="685800" h="381000">
                <a:moveTo>
                  <a:pt x="548639" y="0"/>
                </a:moveTo>
                <a:lnTo>
                  <a:pt x="548639" y="95250"/>
                </a:lnTo>
                <a:lnTo>
                  <a:pt x="617220" y="95250"/>
                </a:lnTo>
                <a:lnTo>
                  <a:pt x="548639" y="0"/>
                </a:lnTo>
                <a:close/>
              </a:path>
            </a:pathLst>
          </a:custGeom>
          <a:solidFill>
            <a:srgbClr val="FFFB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429388" y="3643314"/>
            <a:ext cx="685800" cy="381000"/>
          </a:xfrm>
          <a:custGeom>
            <a:avLst/>
            <a:gdLst/>
            <a:ahLst/>
            <a:cxnLst/>
            <a:rect l="l" t="t" r="r" b="b"/>
            <a:pathLst>
              <a:path w="685800" h="381000">
                <a:moveTo>
                  <a:pt x="0" y="190499"/>
                </a:moveTo>
                <a:lnTo>
                  <a:pt x="137159" y="0"/>
                </a:lnTo>
                <a:lnTo>
                  <a:pt x="137159" y="95250"/>
                </a:lnTo>
                <a:lnTo>
                  <a:pt x="548639" y="95250"/>
                </a:lnTo>
                <a:lnTo>
                  <a:pt x="548639" y="0"/>
                </a:lnTo>
                <a:lnTo>
                  <a:pt x="685799" y="190499"/>
                </a:lnTo>
                <a:lnTo>
                  <a:pt x="548639" y="380999"/>
                </a:lnTo>
                <a:lnTo>
                  <a:pt x="548639" y="285749"/>
                </a:lnTo>
                <a:lnTo>
                  <a:pt x="137159" y="285749"/>
                </a:lnTo>
                <a:lnTo>
                  <a:pt x="137159" y="380999"/>
                </a:lnTo>
                <a:lnTo>
                  <a:pt x="0" y="190499"/>
                </a:lnTo>
                <a:close/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42910" y="357167"/>
            <a:ext cx="7772400" cy="57150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</a:t>
            </a:r>
            <a:endParaRPr lang="it-IT" sz="24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857232"/>
            <a:ext cx="8358246" cy="5786478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en-US" sz="3800" dirty="0" err="1"/>
              <a:t>Pertanto</a:t>
            </a:r>
            <a:r>
              <a:rPr lang="en-US" sz="3800" dirty="0"/>
              <a:t>, per </a:t>
            </a:r>
            <a:r>
              <a:rPr lang="en-US" sz="3800" dirty="0" err="1"/>
              <a:t>predisporre</a:t>
            </a:r>
            <a:r>
              <a:rPr lang="en-US" sz="3800" dirty="0"/>
              <a:t> un </a:t>
            </a:r>
            <a:r>
              <a:rPr lang="en-US" sz="3800" dirty="0" err="1"/>
              <a:t>efficace</a:t>
            </a:r>
            <a:r>
              <a:rPr lang="en-US" sz="3800" dirty="0"/>
              <a:t> piano </a:t>
            </a:r>
            <a:r>
              <a:rPr lang="en-US" sz="3800" dirty="0" err="1"/>
              <a:t>individuale</a:t>
            </a:r>
            <a:r>
              <a:rPr lang="en-US" sz="3800" dirty="0"/>
              <a:t> </a:t>
            </a:r>
            <a:r>
              <a:rPr lang="en-US" sz="3800" dirty="0" err="1"/>
              <a:t>dei</a:t>
            </a:r>
            <a:r>
              <a:rPr lang="en-US" sz="3800" dirty="0"/>
              <a:t> </a:t>
            </a:r>
            <a:r>
              <a:rPr lang="en-US" sz="3800" dirty="0" err="1"/>
              <a:t>vari</a:t>
            </a:r>
            <a:r>
              <a:rPr lang="en-US" sz="3800" dirty="0"/>
              <a:t> </a:t>
            </a:r>
            <a:r>
              <a:rPr lang="en-US" sz="3800" dirty="0" err="1"/>
              <a:t>interventi</a:t>
            </a:r>
            <a:r>
              <a:rPr lang="en-US" sz="3800" dirty="0"/>
              <a:t> di </a:t>
            </a:r>
            <a:r>
              <a:rPr lang="en-US" sz="3800" dirty="0" err="1"/>
              <a:t>integrazione</a:t>
            </a:r>
            <a:r>
              <a:rPr lang="en-US" sz="3800" dirty="0"/>
              <a:t>/</a:t>
            </a:r>
            <a:r>
              <a:rPr lang="en-US" sz="3800" dirty="0" err="1"/>
              <a:t>inclusione</a:t>
            </a:r>
            <a:r>
              <a:rPr lang="en-US" sz="3800" dirty="0"/>
              <a:t> </a:t>
            </a:r>
            <a:r>
              <a:rPr lang="en-US" sz="3800" b="1" dirty="0" err="1"/>
              <a:t>occorre</a:t>
            </a:r>
            <a:r>
              <a:rPr lang="en-US" sz="3800" b="1" dirty="0"/>
              <a:t> </a:t>
            </a:r>
            <a:r>
              <a:rPr lang="en-US" sz="3800" b="1" dirty="0" err="1"/>
              <a:t>partire</a:t>
            </a:r>
            <a:r>
              <a:rPr lang="en-US" sz="3800" b="1" dirty="0"/>
              <a:t> </a:t>
            </a:r>
            <a:r>
              <a:rPr lang="en-US" sz="3800" b="1" dirty="0" err="1"/>
              <a:t>da</a:t>
            </a:r>
            <a:r>
              <a:rPr lang="en-US" sz="3800" b="1" dirty="0"/>
              <a:t> </a:t>
            </a:r>
            <a:r>
              <a:rPr lang="en-US" sz="3800" b="1" dirty="0" err="1"/>
              <a:t>un’analisi</a:t>
            </a:r>
            <a:r>
              <a:rPr lang="en-US" sz="3800" b="1" dirty="0"/>
              <a:t> </a:t>
            </a:r>
            <a:r>
              <a:rPr lang="en-US" sz="3800" b="1" dirty="0" err="1"/>
              <a:t>completa</a:t>
            </a:r>
            <a:r>
              <a:rPr lang="en-US" sz="3800" b="1" dirty="0"/>
              <a:t> di </a:t>
            </a:r>
            <a:r>
              <a:rPr lang="en-US" sz="3800" b="1" dirty="0" err="1"/>
              <a:t>tutte</a:t>
            </a:r>
            <a:r>
              <a:rPr lang="en-US" sz="3800" b="1" dirty="0"/>
              <a:t> le </a:t>
            </a:r>
            <a:r>
              <a:rPr lang="en-US" sz="3800" b="1" dirty="0" err="1"/>
              <a:t>variabili</a:t>
            </a:r>
            <a:r>
              <a:rPr lang="en-US" sz="3800" b="1" dirty="0"/>
              <a:t>, </a:t>
            </a:r>
            <a:r>
              <a:rPr lang="en-US" sz="3800" b="1" dirty="0" err="1"/>
              <a:t>oggettive</a:t>
            </a:r>
            <a:r>
              <a:rPr lang="en-US" sz="3800" b="1" dirty="0"/>
              <a:t> e </a:t>
            </a:r>
            <a:r>
              <a:rPr lang="en-US" sz="3800" b="1" dirty="0" err="1"/>
              <a:t>soggettive</a:t>
            </a:r>
            <a:r>
              <a:rPr lang="en-US" sz="3800" b="1" dirty="0"/>
              <a:t>, </a:t>
            </a:r>
            <a:r>
              <a:rPr lang="en-US" sz="3800" b="1" dirty="0" err="1"/>
              <a:t>che</a:t>
            </a:r>
            <a:r>
              <a:rPr lang="en-US" sz="3800" b="1" dirty="0"/>
              <a:t> </a:t>
            </a:r>
            <a:r>
              <a:rPr lang="en-US" sz="3800" b="1" dirty="0" err="1"/>
              <a:t>ruotano</a:t>
            </a:r>
            <a:r>
              <a:rPr lang="en-US" sz="3800" b="1" dirty="0"/>
              <a:t> </a:t>
            </a:r>
            <a:r>
              <a:rPr lang="en-US" sz="3800" b="1" dirty="0" err="1"/>
              <a:t>attorno</a:t>
            </a:r>
            <a:r>
              <a:rPr lang="en-US" sz="3800" b="1" dirty="0"/>
              <a:t> </a:t>
            </a:r>
            <a:r>
              <a:rPr lang="en-US" sz="3800" b="1" dirty="0" err="1"/>
              <a:t>alla</a:t>
            </a:r>
            <a:r>
              <a:rPr lang="en-US" sz="3800" b="1" dirty="0"/>
              <a:t> persona con </a:t>
            </a:r>
            <a:r>
              <a:rPr lang="en-US" sz="3800" b="1" dirty="0" err="1"/>
              <a:t>disabilità</a:t>
            </a:r>
            <a:r>
              <a:rPr lang="en-US" sz="3800" dirty="0" smtClean="0"/>
              <a:t>:</a:t>
            </a:r>
          </a:p>
          <a:p>
            <a:pPr algn="l"/>
            <a:endParaRPr lang="it-IT" dirty="0"/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sanitaria </a:t>
            </a:r>
            <a:r>
              <a:rPr lang="en-US" sz="4000" b="1" i="1" dirty="0" err="1">
                <a:solidFill>
                  <a:srgbClr val="FF0000"/>
                </a:solidFill>
              </a:rPr>
              <a:t>personale</a:t>
            </a:r>
            <a:r>
              <a:rPr lang="en-US" sz="4000" b="1" i="1" dirty="0" smtClean="0">
                <a:solidFill>
                  <a:srgbClr val="FF0000"/>
                </a:solidFill>
              </a:rPr>
              <a:t>;</a:t>
            </a:r>
            <a:r>
              <a:rPr lang="en-US" sz="4000" b="1" i="1" dirty="0">
                <a:solidFill>
                  <a:srgbClr val="FF0000"/>
                </a:solidFill>
              </a:rPr>
              <a:t> 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economico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culturale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sociale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lavorativa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della</a:t>
            </a:r>
            <a:r>
              <a:rPr lang="en-US" sz="4000" b="1" i="1" dirty="0">
                <a:solidFill>
                  <a:srgbClr val="FF0000"/>
                </a:solidFill>
              </a:rPr>
              <a:t> persona con </a:t>
            </a:r>
            <a:r>
              <a:rPr lang="en-US" sz="4000" b="1" i="1" dirty="0" err="1">
                <a:solidFill>
                  <a:srgbClr val="FF0000"/>
                </a:solidFill>
              </a:rPr>
              <a:t>disabilità</a:t>
            </a:r>
            <a:r>
              <a:rPr lang="en-US" sz="4000" b="1" i="1" dirty="0">
                <a:solidFill>
                  <a:srgbClr val="FF0000"/>
                </a:solidFill>
              </a:rPr>
              <a:t> in </a:t>
            </a:r>
            <a:r>
              <a:rPr lang="en-US" sz="4000" b="1" i="1" dirty="0" err="1">
                <a:solidFill>
                  <a:srgbClr val="FF0000"/>
                </a:solidFill>
              </a:rPr>
              <a:t>rapporto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anche</a:t>
            </a:r>
            <a:r>
              <a:rPr lang="en-US" sz="4000" b="1" i="1" dirty="0">
                <a:solidFill>
                  <a:srgbClr val="FF0000"/>
                </a:solidFill>
              </a:rPr>
              <a:t> al </a:t>
            </a:r>
            <a:r>
              <a:rPr lang="en-US" sz="4000" b="1" i="1" dirty="0" err="1">
                <a:solidFill>
                  <a:srgbClr val="FF0000"/>
                </a:solidFill>
              </a:rPr>
              <a:t>proprio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contesto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familiare</a:t>
            </a:r>
            <a:r>
              <a:rPr lang="en-US" sz="4000" b="1" i="1" dirty="0">
                <a:solidFill>
                  <a:srgbClr val="FF0000"/>
                </a:solidFill>
              </a:rPr>
              <a:t> e </a:t>
            </a:r>
            <a:r>
              <a:rPr lang="en-US" sz="4000" b="1" i="1" dirty="0" err="1">
                <a:solidFill>
                  <a:srgbClr val="FF0000"/>
                </a:solidFill>
              </a:rPr>
              <a:t>sociale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situazione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relazionale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affettiva</a:t>
            </a:r>
            <a:r>
              <a:rPr lang="en-US" sz="4000" b="1" i="1" dirty="0">
                <a:solidFill>
                  <a:srgbClr val="FF0000"/>
                </a:solidFill>
              </a:rPr>
              <a:t>/</a:t>
            </a:r>
            <a:r>
              <a:rPr lang="en-US" sz="4000" b="1" i="1" dirty="0" err="1">
                <a:solidFill>
                  <a:srgbClr val="FF0000"/>
                </a:solidFill>
              </a:rPr>
              <a:t>familiare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disponibilità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personale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della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famiglia</a:t>
            </a:r>
            <a:r>
              <a:rPr lang="en-US" sz="4000" b="1" i="1" dirty="0">
                <a:solidFill>
                  <a:srgbClr val="FF0000"/>
                </a:solidFill>
              </a:rPr>
              <a:t>, </a:t>
            </a:r>
            <a:r>
              <a:rPr lang="en-US" sz="4000" b="1" i="1" dirty="0" err="1">
                <a:solidFill>
                  <a:srgbClr val="FF0000"/>
                </a:solidFill>
              </a:rPr>
              <a:t>amici</a:t>
            </a:r>
            <a:r>
              <a:rPr lang="en-US" sz="4000" b="1" i="1" dirty="0">
                <a:solidFill>
                  <a:srgbClr val="FF0000"/>
                </a:solidFill>
              </a:rPr>
              <a:t>, </a:t>
            </a:r>
            <a:r>
              <a:rPr lang="en-US" sz="4000" b="1" i="1" dirty="0" err="1">
                <a:solidFill>
                  <a:srgbClr val="FF0000"/>
                </a:solidFill>
              </a:rPr>
              <a:t>operatori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sociali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interessi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ed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aspirazioni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personali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servizi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territoriali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già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utilizzati</a:t>
            </a:r>
            <a:r>
              <a:rPr lang="en-US" sz="4000" b="1" i="1" dirty="0">
                <a:solidFill>
                  <a:srgbClr val="FF0000"/>
                </a:solidFill>
              </a:rPr>
              <a:t>;</a:t>
            </a:r>
            <a:endParaRPr lang="it-IT" sz="4000" b="1" i="1" dirty="0">
              <a:solidFill>
                <a:srgbClr val="FF0000"/>
              </a:solidFill>
            </a:endParaRPr>
          </a:p>
          <a:p>
            <a:pPr marL="514350" lvl="0" indent="-514350" algn="l">
              <a:buFont typeface="+mj-lt"/>
              <a:buAutoNum type="arabicPeriod"/>
            </a:pPr>
            <a:r>
              <a:rPr lang="en-US" sz="4000" b="1" i="1" dirty="0" err="1">
                <a:solidFill>
                  <a:srgbClr val="FF0000"/>
                </a:solidFill>
              </a:rPr>
              <a:t>servizi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territoriali</a:t>
            </a:r>
            <a:r>
              <a:rPr lang="en-US" sz="4000" b="1" i="1" dirty="0">
                <a:solidFill>
                  <a:srgbClr val="FF0000"/>
                </a:solidFill>
              </a:rPr>
              <a:t> cui </a:t>
            </a:r>
            <a:r>
              <a:rPr lang="en-US" sz="4000" b="1" i="1" dirty="0" err="1">
                <a:solidFill>
                  <a:srgbClr val="FF0000"/>
                </a:solidFill>
              </a:rPr>
              <a:t>poter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accedere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nell’immediato</a:t>
            </a:r>
            <a:r>
              <a:rPr lang="en-US" sz="4000" b="1" i="1" dirty="0">
                <a:solidFill>
                  <a:srgbClr val="FF0000"/>
                </a:solidFill>
              </a:rPr>
              <a:t> </a:t>
            </a:r>
            <a:r>
              <a:rPr lang="en-US" sz="4000" b="1" i="1" dirty="0" err="1">
                <a:solidFill>
                  <a:srgbClr val="FF0000"/>
                </a:solidFill>
              </a:rPr>
              <a:t>futuro</a:t>
            </a:r>
            <a:r>
              <a:rPr lang="en-US" dirty="0"/>
              <a:t>.</a:t>
            </a:r>
            <a:endParaRPr lang="it-IT" dirty="0"/>
          </a:p>
          <a:p>
            <a:pPr marL="514350" indent="-514350" algn="l"/>
            <a:r>
              <a:rPr lang="en-US" dirty="0"/>
              <a:t> 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US" sz="2800" b="1" dirty="0" err="1" smtClean="0"/>
              <a:t>Progetto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personale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401080" cy="5197493"/>
          </a:xfrm>
        </p:spPr>
        <p:txBody>
          <a:bodyPr>
            <a:normAutofit/>
          </a:bodyPr>
          <a:lstStyle/>
          <a:p>
            <a:r>
              <a:rPr lang="en-US" sz="2800" b="1" dirty="0" err="1"/>
              <a:t>Progetto</a:t>
            </a:r>
            <a:r>
              <a:rPr lang="en-US" sz="2800" b="1" dirty="0"/>
              <a:t> </a:t>
            </a:r>
            <a:r>
              <a:rPr lang="en-US" sz="2800" b="1" dirty="0" err="1"/>
              <a:t>personale</a:t>
            </a:r>
            <a:r>
              <a:rPr lang="en-US" sz="2800" b="1" dirty="0"/>
              <a:t> </a:t>
            </a:r>
            <a:r>
              <a:rPr lang="en-US" sz="2800" dirty="0" err="1"/>
              <a:t>significa</a:t>
            </a:r>
            <a:r>
              <a:rPr lang="en-US" sz="2800" dirty="0"/>
              <a:t> </a:t>
            </a:r>
            <a:r>
              <a:rPr lang="en-US" sz="2800" dirty="0" err="1"/>
              <a:t>concepire</a:t>
            </a:r>
            <a:r>
              <a:rPr lang="en-US" sz="2800" dirty="0"/>
              <a:t> un </a:t>
            </a:r>
            <a:r>
              <a:rPr lang="en-US" sz="2800" dirty="0" err="1"/>
              <a:t>progetto</a:t>
            </a:r>
            <a:r>
              <a:rPr lang="en-US" sz="2800" dirty="0"/>
              <a:t> di </a:t>
            </a:r>
            <a:r>
              <a:rPr lang="en-US" sz="2800" dirty="0" err="1"/>
              <a:t>presa</a:t>
            </a:r>
            <a:r>
              <a:rPr lang="en-US" sz="2800" dirty="0"/>
              <a:t> in </a:t>
            </a:r>
            <a:r>
              <a:rPr lang="en-US" sz="2800" dirty="0" err="1"/>
              <a:t>carico</a:t>
            </a:r>
            <a:r>
              <a:rPr lang="en-US" sz="2800" dirty="0"/>
              <a:t> </a:t>
            </a:r>
            <a:r>
              <a:rPr lang="en-US" sz="2800" dirty="0" err="1"/>
              <a:t>capace</a:t>
            </a:r>
            <a:r>
              <a:rPr lang="en-US" sz="2800" dirty="0"/>
              <a:t> </a:t>
            </a:r>
            <a:r>
              <a:rPr lang="en-US" sz="2800" b="1" dirty="0"/>
              <a:t>di </a:t>
            </a:r>
            <a:r>
              <a:rPr lang="en-US" sz="2800" b="1" dirty="0" err="1"/>
              <a:t>propiziare</a:t>
            </a:r>
            <a:r>
              <a:rPr lang="en-US" sz="2800" b="1" dirty="0"/>
              <a:t> la </a:t>
            </a:r>
            <a:r>
              <a:rPr lang="en-US" sz="2800" b="1" dirty="0" err="1"/>
              <a:t>cultura</a:t>
            </a:r>
            <a:r>
              <a:rPr lang="en-US" sz="2800" b="1" dirty="0"/>
              <a:t> </a:t>
            </a:r>
            <a:r>
              <a:rPr lang="en-US" sz="2800" b="1" dirty="0" err="1"/>
              <a:t>della</a:t>
            </a:r>
            <a:r>
              <a:rPr lang="en-US" sz="2800" b="1" dirty="0"/>
              <a:t> </a:t>
            </a:r>
            <a:r>
              <a:rPr lang="en-US" sz="2800" b="1" dirty="0" err="1"/>
              <a:t>relazione</a:t>
            </a:r>
            <a:r>
              <a:rPr lang="en-US" sz="2800" b="1" dirty="0"/>
              <a:t> di </a:t>
            </a:r>
            <a:r>
              <a:rPr lang="en-US" sz="2800" b="1" dirty="0" err="1" smtClean="0"/>
              <a:t>aiuto</a:t>
            </a:r>
            <a:r>
              <a:rPr lang="en-US" sz="2800" b="1" dirty="0"/>
              <a:t>.</a:t>
            </a:r>
            <a:r>
              <a:rPr lang="en-US" sz="2800" b="1" dirty="0" smtClean="0"/>
              <a:t> </a:t>
            </a:r>
          </a:p>
          <a:p>
            <a:endParaRPr lang="en-US" sz="2800" dirty="0" smtClean="0"/>
          </a:p>
          <a:p>
            <a:r>
              <a:rPr lang="en-US" sz="2800" dirty="0" err="1" smtClean="0"/>
              <a:t>Prospettiva</a:t>
            </a:r>
            <a:r>
              <a:rPr lang="en-US" sz="2800" dirty="0" smtClean="0"/>
              <a:t> </a:t>
            </a:r>
            <a:r>
              <a:rPr lang="en-US" sz="2800" dirty="0"/>
              <a:t>di </a:t>
            </a:r>
            <a:r>
              <a:rPr lang="en-US" sz="2800" dirty="0" err="1"/>
              <a:t>riconoscere</a:t>
            </a:r>
            <a:r>
              <a:rPr lang="en-US" sz="2800" dirty="0"/>
              <a:t> e </a:t>
            </a:r>
            <a:r>
              <a:rPr lang="en-US" sz="2800" dirty="0" err="1"/>
              <a:t>valorizzare</a:t>
            </a:r>
            <a:r>
              <a:rPr lang="en-US" sz="2800" dirty="0"/>
              <a:t> </a:t>
            </a:r>
            <a:r>
              <a:rPr lang="en-US" sz="2800" dirty="0" err="1"/>
              <a:t>i</a:t>
            </a:r>
            <a:r>
              <a:rPr lang="en-US" sz="2800" dirty="0"/>
              <a:t> </a:t>
            </a:r>
            <a:r>
              <a:rPr lang="en-US" sz="2800" dirty="0" err="1"/>
              <a:t>fattori</a:t>
            </a:r>
            <a:r>
              <a:rPr lang="en-US" sz="2800" dirty="0"/>
              <a:t> </a:t>
            </a:r>
            <a:r>
              <a:rPr lang="en-US" sz="2800" dirty="0" err="1"/>
              <a:t>che</a:t>
            </a:r>
            <a:r>
              <a:rPr lang="en-US" sz="2800" dirty="0"/>
              <a:t> </a:t>
            </a:r>
            <a:r>
              <a:rPr lang="en-US" sz="2800" dirty="0" err="1"/>
              <a:t>determinano</a:t>
            </a:r>
            <a:r>
              <a:rPr lang="en-US" sz="2800" dirty="0"/>
              <a:t> </a:t>
            </a:r>
            <a:r>
              <a:rPr lang="en-US" sz="2800" dirty="0" err="1"/>
              <a:t>condizioni</a:t>
            </a:r>
            <a:r>
              <a:rPr lang="en-US" sz="2800" dirty="0"/>
              <a:t> </a:t>
            </a:r>
            <a:r>
              <a:rPr lang="en-US" sz="2800" dirty="0" err="1"/>
              <a:t>favorenti</a:t>
            </a:r>
            <a:r>
              <a:rPr lang="en-US" sz="2800" dirty="0"/>
              <a:t> </a:t>
            </a:r>
            <a:r>
              <a:rPr lang="en-US" sz="2800" dirty="0" err="1"/>
              <a:t>il</a:t>
            </a:r>
            <a:r>
              <a:rPr lang="en-US" sz="2800" dirty="0"/>
              <a:t> </a:t>
            </a:r>
            <a:r>
              <a:rPr lang="en-US" sz="2800" b="1" dirty="0"/>
              <a:t>“</a:t>
            </a:r>
            <a:r>
              <a:rPr lang="en-US" sz="2800" b="1" dirty="0" err="1"/>
              <a:t>divenire</a:t>
            </a:r>
            <a:r>
              <a:rPr lang="en-US" sz="2800" b="1" dirty="0"/>
              <a:t> </a:t>
            </a:r>
            <a:r>
              <a:rPr lang="en-US" sz="2800" b="1" dirty="0" err="1"/>
              <a:t>esistenziale</a:t>
            </a:r>
            <a:r>
              <a:rPr lang="en-US" sz="2800" b="1" dirty="0" smtClean="0"/>
              <a:t>”.</a:t>
            </a:r>
          </a:p>
          <a:p>
            <a:endParaRPr lang="en-US" sz="2800" dirty="0" smtClean="0"/>
          </a:p>
          <a:p>
            <a:r>
              <a:rPr lang="en-US" sz="2800" dirty="0" smtClean="0"/>
              <a:t>In </a:t>
            </a:r>
            <a:r>
              <a:rPr lang="en-US" sz="2800" dirty="0" err="1"/>
              <a:t>sintesi</a:t>
            </a:r>
            <a:r>
              <a:rPr lang="en-US" sz="2800" dirty="0"/>
              <a:t>, </a:t>
            </a:r>
            <a:r>
              <a:rPr lang="en-US" sz="2800" dirty="0" err="1"/>
              <a:t>bisogna</a:t>
            </a:r>
            <a:r>
              <a:rPr lang="en-US" sz="2800" dirty="0"/>
              <a:t> </a:t>
            </a:r>
            <a:r>
              <a:rPr lang="en-US" sz="2800" dirty="0" err="1"/>
              <a:t>stabilire</a:t>
            </a:r>
            <a:r>
              <a:rPr lang="en-US" sz="2800" dirty="0"/>
              <a:t> </a:t>
            </a:r>
            <a:r>
              <a:rPr lang="en-US" sz="2800" dirty="0" err="1"/>
              <a:t>una</a:t>
            </a:r>
            <a:r>
              <a:rPr lang="en-US" sz="2800" dirty="0"/>
              <a:t> </a:t>
            </a:r>
            <a:r>
              <a:rPr lang="en-US" sz="2800" dirty="0" err="1"/>
              <a:t>relazione</a:t>
            </a:r>
            <a:r>
              <a:rPr lang="en-US" sz="2800" dirty="0"/>
              <a:t> </a:t>
            </a:r>
            <a:r>
              <a:rPr lang="en-US" sz="2800" dirty="0" err="1"/>
              <a:t>tra</a:t>
            </a:r>
            <a:r>
              <a:rPr lang="en-US" sz="2800" dirty="0"/>
              <a:t> </a:t>
            </a:r>
            <a:r>
              <a:rPr lang="en-US" sz="2800" dirty="0" err="1"/>
              <a:t>livelli</a:t>
            </a:r>
            <a:r>
              <a:rPr lang="en-US" sz="2800" dirty="0"/>
              <a:t> </a:t>
            </a:r>
            <a:r>
              <a:rPr lang="en-US" sz="2800" dirty="0" err="1"/>
              <a:t>essenziali</a:t>
            </a:r>
            <a:r>
              <a:rPr lang="en-US" sz="2800" dirty="0"/>
              <a:t> </a:t>
            </a:r>
            <a:r>
              <a:rPr lang="en-US" sz="2800" dirty="0" err="1"/>
              <a:t>delle</a:t>
            </a:r>
            <a:r>
              <a:rPr lang="en-US" sz="2800" dirty="0"/>
              <a:t> </a:t>
            </a:r>
            <a:r>
              <a:rPr lang="en-US" sz="2800" dirty="0" err="1"/>
              <a:t>prestazioni</a:t>
            </a:r>
            <a:r>
              <a:rPr lang="en-US" sz="2800" dirty="0"/>
              <a:t> e </a:t>
            </a:r>
            <a:r>
              <a:rPr lang="en-US" sz="2800" dirty="0" err="1"/>
              <a:t>livelli</a:t>
            </a:r>
            <a:r>
              <a:rPr lang="en-US" sz="2800" dirty="0"/>
              <a:t> </a:t>
            </a:r>
            <a:r>
              <a:rPr lang="en-US" sz="2800" dirty="0" err="1"/>
              <a:t>esistenziali</a:t>
            </a:r>
            <a:r>
              <a:rPr lang="en-US" sz="2800" dirty="0"/>
              <a:t> </a:t>
            </a:r>
            <a:r>
              <a:rPr lang="en-US" sz="2800" dirty="0" err="1"/>
              <a:t>dei</a:t>
            </a:r>
            <a:r>
              <a:rPr lang="en-US" sz="2800" dirty="0"/>
              <a:t> </a:t>
            </a:r>
            <a:r>
              <a:rPr lang="en-US" sz="2800" dirty="0" err="1"/>
              <a:t>contesti</a:t>
            </a:r>
            <a:r>
              <a:rPr lang="en-US" sz="2800" dirty="0"/>
              <a:t> di </a:t>
            </a:r>
            <a:r>
              <a:rPr lang="en-US" sz="2800" dirty="0" smtClean="0"/>
              <a:t>vita.</a:t>
            </a:r>
            <a:endParaRPr lang="it-IT" sz="28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it-IT" sz="2800" b="1" dirty="0" smtClean="0"/>
              <a:t>Errori da evitare</a:t>
            </a: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401080" cy="6143644"/>
          </a:xfrm>
        </p:spPr>
        <p:txBody>
          <a:bodyPr>
            <a:normAutofit/>
          </a:bodyPr>
          <a:lstStyle/>
          <a:p>
            <a:pPr lvl="2">
              <a:buNone/>
            </a:pPr>
            <a:r>
              <a:rPr lang="en-US" b="1" dirty="0"/>
              <a:t>La </a:t>
            </a:r>
            <a:r>
              <a:rPr lang="en-US" b="1" dirty="0" err="1"/>
              <a:t>formulazione</a:t>
            </a:r>
            <a:r>
              <a:rPr lang="en-US" b="1" dirty="0"/>
              <a:t> del </a:t>
            </a:r>
            <a:r>
              <a:rPr lang="en-US" b="1" dirty="0" err="1"/>
              <a:t>progetto</a:t>
            </a:r>
            <a:r>
              <a:rPr lang="en-US" b="1" dirty="0"/>
              <a:t> di vita: </a:t>
            </a:r>
            <a:r>
              <a:rPr lang="en-US" dirty="0"/>
              <a:t>non </a:t>
            </a:r>
            <a:r>
              <a:rPr lang="en-US" dirty="0" err="1"/>
              <a:t>basta</a:t>
            </a:r>
            <a:r>
              <a:rPr lang="en-US" dirty="0"/>
              <a:t> </a:t>
            </a:r>
            <a:r>
              <a:rPr lang="en-US" dirty="0" err="1"/>
              <a:t>offrire</a:t>
            </a:r>
            <a:r>
              <a:rPr lang="en-US" dirty="0"/>
              <a:t> </a:t>
            </a:r>
            <a:r>
              <a:rPr lang="en-US" dirty="0" err="1"/>
              <a:t>soluzioni</a:t>
            </a:r>
            <a:r>
              <a:rPr lang="en-US" dirty="0"/>
              <a:t> </a:t>
            </a:r>
            <a:r>
              <a:rPr lang="en-US" dirty="0" err="1"/>
              <a:t>esterne</a:t>
            </a:r>
            <a:r>
              <a:rPr lang="en-US" dirty="0"/>
              <a:t> o “</a:t>
            </a:r>
            <a:r>
              <a:rPr lang="en-US" dirty="0" err="1"/>
              <a:t>organizzative</a:t>
            </a:r>
            <a:r>
              <a:rPr lang="en-US" dirty="0"/>
              <a:t>”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slegate</a:t>
            </a:r>
            <a:r>
              <a:rPr lang="en-US" dirty="0"/>
              <a:t>, </a:t>
            </a:r>
            <a:r>
              <a:rPr lang="en-US" dirty="0" err="1"/>
              <a:t>statiche</a:t>
            </a:r>
            <a:r>
              <a:rPr lang="en-US" dirty="0"/>
              <a:t>, </a:t>
            </a:r>
            <a:r>
              <a:rPr lang="en-US" dirty="0" err="1"/>
              <a:t>cristallizzate</a:t>
            </a:r>
            <a:r>
              <a:rPr lang="en-US" dirty="0"/>
              <a:t>,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inducono</a:t>
            </a:r>
            <a:r>
              <a:rPr lang="en-US" dirty="0"/>
              <a:t> </a:t>
            </a:r>
            <a:r>
              <a:rPr lang="en-US" dirty="0" err="1"/>
              <a:t>fatica</a:t>
            </a:r>
            <a:r>
              <a:rPr lang="en-US" dirty="0"/>
              <a:t> e </a:t>
            </a:r>
            <a:r>
              <a:rPr lang="en-US" dirty="0" err="1"/>
              <a:t>scarse</a:t>
            </a:r>
            <a:r>
              <a:rPr lang="en-US" dirty="0"/>
              <a:t> </a:t>
            </a:r>
            <a:r>
              <a:rPr lang="en-US" dirty="0" err="1"/>
              <a:t>risposte</a:t>
            </a:r>
            <a:r>
              <a:rPr lang="en-US" dirty="0"/>
              <a:t> </a:t>
            </a:r>
            <a:r>
              <a:rPr lang="en-US" dirty="0" err="1"/>
              <a:t>capaci</a:t>
            </a:r>
            <a:r>
              <a:rPr lang="en-US" dirty="0"/>
              <a:t> di </a:t>
            </a:r>
            <a:r>
              <a:rPr lang="en-US" dirty="0" err="1"/>
              <a:t>orientare</a:t>
            </a:r>
            <a:r>
              <a:rPr lang="en-US" dirty="0"/>
              <a:t> </a:t>
            </a:r>
            <a:r>
              <a:rPr lang="en-US" dirty="0" err="1"/>
              <a:t>il</a:t>
            </a:r>
            <a:r>
              <a:rPr lang="en-US" dirty="0"/>
              <a:t> </a:t>
            </a:r>
            <a:r>
              <a:rPr lang="en-US" dirty="0" err="1"/>
              <a:t>futuro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persona e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famiglia</a:t>
            </a:r>
            <a:r>
              <a:rPr lang="en-US" dirty="0"/>
              <a:t>;</a:t>
            </a:r>
            <a:endParaRPr lang="it-IT" sz="2000" dirty="0"/>
          </a:p>
          <a:p>
            <a:pPr lvl="2">
              <a:buNone/>
            </a:pPr>
            <a:r>
              <a:rPr lang="en-US" b="1" dirty="0"/>
              <a:t>Le </a:t>
            </a:r>
            <a:r>
              <a:rPr lang="en-US" b="1" dirty="0" err="1"/>
              <a:t>relazioni</a:t>
            </a:r>
            <a:r>
              <a:rPr lang="en-US" b="1" dirty="0"/>
              <a:t> </a:t>
            </a:r>
            <a:r>
              <a:rPr lang="en-US" b="1" dirty="0" err="1"/>
              <a:t>significative</a:t>
            </a:r>
            <a:r>
              <a:rPr lang="en-US" b="1" dirty="0"/>
              <a:t>: </a:t>
            </a:r>
            <a:r>
              <a:rPr lang="en-US" dirty="0" err="1"/>
              <a:t>spesso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è </a:t>
            </a:r>
            <a:r>
              <a:rPr lang="en-US" dirty="0" err="1"/>
              <a:t>più</a:t>
            </a:r>
            <a:r>
              <a:rPr lang="en-US" dirty="0"/>
              <a:t> </a:t>
            </a:r>
            <a:r>
              <a:rPr lang="en-US" dirty="0" err="1"/>
              <a:t>attenti</a:t>
            </a:r>
            <a:r>
              <a:rPr lang="en-US" dirty="0"/>
              <a:t> </a:t>
            </a:r>
            <a:r>
              <a:rPr lang="en-US" dirty="0" err="1"/>
              <a:t>all’aspetto</a:t>
            </a:r>
            <a:r>
              <a:rPr lang="en-US" dirty="0"/>
              <a:t> </a:t>
            </a:r>
            <a:r>
              <a:rPr lang="en-US" dirty="0" err="1"/>
              <a:t>funzionale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collocazione</a:t>
            </a:r>
            <a:r>
              <a:rPr lang="en-US" dirty="0"/>
              <a:t> </a:t>
            </a:r>
            <a:r>
              <a:rPr lang="en-US" dirty="0" err="1"/>
              <a:t>degli</a:t>
            </a:r>
            <a:r>
              <a:rPr lang="en-US" dirty="0"/>
              <a:t> </a:t>
            </a:r>
            <a:r>
              <a:rPr lang="en-US" dirty="0" err="1"/>
              <a:t>operatori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non </a:t>
            </a:r>
            <a:r>
              <a:rPr lang="en-US" dirty="0" err="1"/>
              <a:t>alla</a:t>
            </a:r>
            <a:r>
              <a:rPr lang="en-US" dirty="0"/>
              <a:t> “</a:t>
            </a:r>
            <a:r>
              <a:rPr lang="en-US" dirty="0" err="1"/>
              <a:t>significatività</a:t>
            </a:r>
            <a:r>
              <a:rPr lang="en-US" dirty="0"/>
              <a:t>” </a:t>
            </a:r>
            <a:r>
              <a:rPr lang="en-US" dirty="0" err="1"/>
              <a:t>della</a:t>
            </a:r>
            <a:r>
              <a:rPr lang="en-US" dirty="0"/>
              <a:t> </a:t>
            </a:r>
            <a:r>
              <a:rPr lang="en-US" dirty="0" err="1"/>
              <a:t>relazione</a:t>
            </a:r>
            <a:r>
              <a:rPr lang="en-US" dirty="0"/>
              <a:t> </a:t>
            </a:r>
            <a:r>
              <a:rPr lang="en-US" dirty="0" err="1"/>
              <a:t>che</a:t>
            </a:r>
            <a:r>
              <a:rPr lang="en-US" dirty="0"/>
              <a:t> </a:t>
            </a:r>
            <a:r>
              <a:rPr lang="en-US" dirty="0" err="1"/>
              <a:t>essi</a:t>
            </a:r>
            <a:r>
              <a:rPr lang="en-US" dirty="0"/>
              <a:t> </a:t>
            </a:r>
            <a:r>
              <a:rPr lang="en-US" dirty="0" err="1"/>
              <a:t>sono</a:t>
            </a:r>
            <a:r>
              <a:rPr lang="en-US" dirty="0"/>
              <a:t> in </a:t>
            </a:r>
            <a:r>
              <a:rPr lang="en-US" dirty="0" err="1"/>
              <a:t>grado</a:t>
            </a:r>
            <a:r>
              <a:rPr lang="en-US" dirty="0"/>
              <a:t> di </a:t>
            </a:r>
            <a:r>
              <a:rPr lang="en-US" dirty="0" err="1"/>
              <a:t>instaurare</a:t>
            </a:r>
            <a:r>
              <a:rPr lang="en-US" dirty="0"/>
              <a:t> con la persona con </a:t>
            </a:r>
            <a:r>
              <a:rPr lang="en-US" dirty="0" err="1"/>
              <a:t>disabilità</a:t>
            </a:r>
            <a:r>
              <a:rPr lang="en-US" dirty="0"/>
              <a:t>;</a:t>
            </a:r>
            <a:endParaRPr lang="it-IT" sz="2000" dirty="0"/>
          </a:p>
          <a:p>
            <a:pPr lvl="2"/>
            <a:r>
              <a:rPr lang="en-US" b="1" dirty="0"/>
              <a:t>I </a:t>
            </a:r>
            <a:r>
              <a:rPr lang="en-US" b="1" dirty="0" err="1"/>
              <a:t>luoghi</a:t>
            </a:r>
            <a:r>
              <a:rPr lang="en-US" b="1" dirty="0"/>
              <a:t> e </a:t>
            </a:r>
            <a:r>
              <a:rPr lang="en-US" b="1" dirty="0" err="1"/>
              <a:t>gli</a:t>
            </a:r>
            <a:r>
              <a:rPr lang="en-US" b="1" dirty="0"/>
              <a:t> </a:t>
            </a:r>
            <a:r>
              <a:rPr lang="en-US" b="1" dirty="0" err="1"/>
              <a:t>spazi</a:t>
            </a:r>
            <a:r>
              <a:rPr lang="en-US" b="1" dirty="0"/>
              <a:t> di vita: </a:t>
            </a:r>
            <a:r>
              <a:rPr lang="en-US" dirty="0" err="1"/>
              <a:t>vengono</a:t>
            </a:r>
            <a:r>
              <a:rPr lang="en-US" dirty="0"/>
              <a:t> </a:t>
            </a:r>
            <a:r>
              <a:rPr lang="en-US" dirty="0" err="1"/>
              <a:t>attuati</a:t>
            </a:r>
            <a:r>
              <a:rPr lang="en-US" dirty="0"/>
              <a:t> </a:t>
            </a:r>
            <a:r>
              <a:rPr lang="en-US" dirty="0" err="1"/>
              <a:t>spesso</a:t>
            </a:r>
            <a:r>
              <a:rPr lang="en-US" dirty="0"/>
              <a:t> “</a:t>
            </a:r>
            <a:r>
              <a:rPr lang="en-US" dirty="0" err="1"/>
              <a:t>rapidi</a:t>
            </a:r>
            <a:r>
              <a:rPr lang="en-US" dirty="0"/>
              <a:t>” </a:t>
            </a:r>
            <a:r>
              <a:rPr lang="en-US" dirty="0" err="1"/>
              <a:t>cambiamenti</a:t>
            </a:r>
            <a:r>
              <a:rPr lang="en-US" dirty="0"/>
              <a:t>, </a:t>
            </a:r>
            <a:r>
              <a:rPr lang="en-US" dirty="0" err="1"/>
              <a:t>dovuti</a:t>
            </a:r>
            <a:r>
              <a:rPr lang="en-US" dirty="0"/>
              <a:t> ad </a:t>
            </a:r>
            <a:r>
              <a:rPr lang="en-US" dirty="0" err="1"/>
              <a:t>eventi</a:t>
            </a:r>
            <a:r>
              <a:rPr lang="en-US" dirty="0"/>
              <a:t> </a:t>
            </a:r>
            <a:r>
              <a:rPr lang="en-US" dirty="0" err="1"/>
              <a:t>amministrativi</a:t>
            </a:r>
            <a:r>
              <a:rPr lang="en-US" dirty="0"/>
              <a:t> (</a:t>
            </a:r>
            <a:r>
              <a:rPr lang="en-US" dirty="0" err="1"/>
              <a:t>valutazione</a:t>
            </a:r>
            <a:r>
              <a:rPr lang="en-US" dirty="0"/>
              <a:t> </a:t>
            </a:r>
            <a:r>
              <a:rPr lang="en-US" dirty="0" err="1"/>
              <a:t>stato</a:t>
            </a:r>
            <a:r>
              <a:rPr lang="en-US" dirty="0"/>
              <a:t> di </a:t>
            </a:r>
            <a:r>
              <a:rPr lang="en-US" dirty="0" err="1"/>
              <a:t>autosufficienza</a:t>
            </a:r>
            <a:r>
              <a:rPr lang="en-US" dirty="0"/>
              <a:t> </a:t>
            </a:r>
            <a:r>
              <a:rPr lang="en-US" dirty="0" err="1"/>
              <a:t>parziale</a:t>
            </a:r>
            <a:r>
              <a:rPr lang="en-US" dirty="0"/>
              <a:t> - non </a:t>
            </a:r>
            <a:r>
              <a:rPr lang="en-US" dirty="0" err="1"/>
              <a:t>autosufficienza</a:t>
            </a:r>
            <a:r>
              <a:rPr lang="en-US" dirty="0"/>
              <a:t> </a:t>
            </a:r>
            <a:r>
              <a:rPr lang="en-US" dirty="0" err="1"/>
              <a:t>totale</a:t>
            </a:r>
            <a:r>
              <a:rPr lang="en-US" dirty="0"/>
              <a:t>, </a:t>
            </a:r>
            <a:r>
              <a:rPr lang="en-US" dirty="0" err="1"/>
              <a:t>differenziate</a:t>
            </a:r>
            <a:r>
              <a:rPr lang="en-US" dirty="0"/>
              <a:t> </a:t>
            </a:r>
            <a:r>
              <a:rPr lang="en-US" dirty="0" err="1"/>
              <a:t>situazioni</a:t>
            </a:r>
            <a:r>
              <a:rPr lang="en-US" dirty="0"/>
              <a:t> </a:t>
            </a:r>
            <a:r>
              <a:rPr lang="en-US" dirty="0" err="1"/>
              <a:t>familiari</a:t>
            </a:r>
            <a:r>
              <a:rPr lang="en-US" dirty="0"/>
              <a:t>), </a:t>
            </a:r>
            <a:r>
              <a:rPr lang="en-US" dirty="0" err="1"/>
              <a:t>senza</a:t>
            </a:r>
            <a:r>
              <a:rPr lang="en-US" dirty="0"/>
              <a:t> </a:t>
            </a:r>
            <a:r>
              <a:rPr lang="en-US" dirty="0" err="1"/>
              <a:t>una</a:t>
            </a:r>
            <a:r>
              <a:rPr lang="en-US" dirty="0"/>
              <a:t> </a:t>
            </a:r>
            <a:r>
              <a:rPr lang="en-US" dirty="0" err="1"/>
              <a:t>reale</a:t>
            </a:r>
            <a:r>
              <a:rPr lang="en-US" dirty="0"/>
              <a:t> </a:t>
            </a:r>
            <a:r>
              <a:rPr lang="en-US" dirty="0" err="1"/>
              <a:t>attenzione</a:t>
            </a:r>
            <a:r>
              <a:rPr lang="en-US" dirty="0"/>
              <a:t> al </a:t>
            </a:r>
            <a:r>
              <a:rPr lang="en-US" dirty="0" err="1"/>
              <a:t>senso</a:t>
            </a:r>
            <a:r>
              <a:rPr lang="en-US" dirty="0"/>
              <a:t> </a:t>
            </a:r>
            <a:r>
              <a:rPr lang="en-US" dirty="0" err="1"/>
              <a:t>della</a:t>
            </a:r>
            <a:r>
              <a:rPr lang="en-US" dirty="0"/>
              <a:t> vita </a:t>
            </a:r>
            <a:r>
              <a:rPr lang="en-US" dirty="0" err="1"/>
              <a:t>personale</a:t>
            </a:r>
            <a:r>
              <a:rPr lang="en-US" dirty="0"/>
              <a:t>;</a:t>
            </a:r>
            <a:endParaRPr lang="it-IT" sz="2000" dirty="0"/>
          </a:p>
          <a:p>
            <a:pPr lvl="2"/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800" b="1" dirty="0" smtClean="0"/>
              <a:t>Errori da evitare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714356"/>
            <a:ext cx="8643998" cy="5411807"/>
          </a:xfrm>
        </p:spPr>
        <p:txBody>
          <a:bodyPr>
            <a:normAutofit fontScale="92500"/>
          </a:bodyPr>
          <a:lstStyle/>
          <a:p>
            <a:pPr lvl="2"/>
            <a:r>
              <a:rPr lang="en-US" b="1" dirty="0" smtClean="0"/>
              <a:t>La </a:t>
            </a:r>
            <a:r>
              <a:rPr lang="en-US" b="1" dirty="0" err="1" smtClean="0"/>
              <a:t>continuità</a:t>
            </a:r>
            <a:r>
              <a:rPr lang="en-US" b="1" dirty="0" smtClean="0"/>
              <a:t> </a:t>
            </a:r>
            <a:r>
              <a:rPr lang="en-US" b="1" dirty="0" err="1" smtClean="0"/>
              <a:t>storica</a:t>
            </a:r>
            <a:r>
              <a:rPr lang="en-US" b="1" dirty="0" smtClean="0"/>
              <a:t> del </a:t>
            </a:r>
            <a:r>
              <a:rPr lang="en-US" b="1" dirty="0" err="1" smtClean="0"/>
              <a:t>sé</a:t>
            </a:r>
            <a:r>
              <a:rPr lang="en-US" b="1" dirty="0" smtClean="0"/>
              <a:t>: </a:t>
            </a:r>
            <a:r>
              <a:rPr lang="en-US" dirty="0" err="1" smtClean="0"/>
              <a:t>spesso</a:t>
            </a:r>
            <a:r>
              <a:rPr lang="en-US" dirty="0" smtClean="0"/>
              <a:t> è </a:t>
            </a:r>
            <a:r>
              <a:rPr lang="en-US" dirty="0" err="1" smtClean="0"/>
              <a:t>minacciata</a:t>
            </a:r>
            <a:r>
              <a:rPr lang="en-US" dirty="0" smtClean="0"/>
              <a:t> </a:t>
            </a:r>
            <a:r>
              <a:rPr lang="en-US" dirty="0" err="1" smtClean="0"/>
              <a:t>dal</a:t>
            </a:r>
            <a:r>
              <a:rPr lang="en-US" dirty="0" smtClean="0"/>
              <a:t> </a:t>
            </a:r>
            <a:r>
              <a:rPr lang="en-US" dirty="0" err="1" smtClean="0"/>
              <a:t>rapido</a:t>
            </a:r>
            <a:r>
              <a:rPr lang="en-US" dirty="0" smtClean="0"/>
              <a:t> </a:t>
            </a:r>
            <a:r>
              <a:rPr lang="en-US" dirty="0" err="1" smtClean="0"/>
              <a:t>cambiamento</a:t>
            </a:r>
            <a:r>
              <a:rPr lang="en-US" dirty="0" smtClean="0"/>
              <a:t> di </a:t>
            </a:r>
            <a:r>
              <a:rPr lang="en-US" dirty="0" err="1" smtClean="0"/>
              <a:t>quelle</a:t>
            </a:r>
            <a:r>
              <a:rPr lang="en-US" dirty="0" smtClean="0"/>
              <a:t> </a:t>
            </a:r>
            <a:r>
              <a:rPr lang="en-US" dirty="0" err="1" smtClean="0"/>
              <a:t>situazioni</a:t>
            </a:r>
            <a:r>
              <a:rPr lang="en-US" dirty="0" smtClean="0"/>
              <a:t> </a:t>
            </a:r>
            <a:r>
              <a:rPr lang="en-US" dirty="0" err="1" smtClean="0"/>
              <a:t>esterne</a:t>
            </a:r>
            <a:r>
              <a:rPr lang="en-US" dirty="0" smtClean="0"/>
              <a:t> </a:t>
            </a:r>
            <a:r>
              <a:rPr lang="en-US" dirty="0" err="1" smtClean="0"/>
              <a:t>che</a:t>
            </a:r>
            <a:r>
              <a:rPr lang="en-US" dirty="0" smtClean="0"/>
              <a:t> </a:t>
            </a:r>
            <a:r>
              <a:rPr lang="en-US" dirty="0" err="1" smtClean="0"/>
              <a:t>aiutano</a:t>
            </a:r>
            <a:r>
              <a:rPr lang="en-US" dirty="0" smtClean="0"/>
              <a:t> la persona a </a:t>
            </a:r>
            <a:r>
              <a:rPr lang="en-US" dirty="0" err="1" smtClean="0"/>
              <a:t>mantenere</a:t>
            </a:r>
            <a:r>
              <a:rPr lang="en-US" dirty="0" smtClean="0"/>
              <a:t>, </a:t>
            </a:r>
            <a:r>
              <a:rPr lang="en-US" dirty="0" err="1" smtClean="0"/>
              <a:t>anche</a:t>
            </a:r>
            <a:r>
              <a:rPr lang="en-US" dirty="0" smtClean="0"/>
              <a:t> se </a:t>
            </a:r>
            <a:r>
              <a:rPr lang="en-US" dirty="0" err="1" smtClean="0"/>
              <a:t>debole</a:t>
            </a:r>
            <a:r>
              <a:rPr lang="en-US" dirty="0" smtClean="0"/>
              <a:t>, la </a:t>
            </a:r>
            <a:r>
              <a:rPr lang="en-US" dirty="0" err="1" smtClean="0"/>
              <a:t>propria</a:t>
            </a:r>
            <a:r>
              <a:rPr lang="en-US" dirty="0" smtClean="0"/>
              <a:t> </a:t>
            </a:r>
            <a:r>
              <a:rPr lang="en-US" dirty="0" err="1" smtClean="0"/>
              <a:t>immagine</a:t>
            </a:r>
            <a:r>
              <a:rPr lang="en-US" dirty="0" smtClean="0"/>
              <a:t>.</a:t>
            </a:r>
          </a:p>
          <a:p>
            <a:pPr lvl="2">
              <a:buNone/>
            </a:pPr>
            <a:endParaRPr lang="it-IT" sz="2000" dirty="0" smtClean="0"/>
          </a:p>
          <a:p>
            <a:pPr lvl="2"/>
            <a:r>
              <a:rPr lang="en-US" b="1" dirty="0" err="1" smtClean="0"/>
              <a:t>L’appartenenza</a:t>
            </a:r>
            <a:r>
              <a:rPr lang="en-US" b="1" dirty="0" smtClean="0"/>
              <a:t> e la </a:t>
            </a:r>
            <a:r>
              <a:rPr lang="en-US" b="1" dirty="0" err="1" smtClean="0"/>
              <a:t>vivibilità</a:t>
            </a:r>
            <a:r>
              <a:rPr lang="en-US" b="1" dirty="0" smtClean="0"/>
              <a:t> del </a:t>
            </a:r>
            <a:r>
              <a:rPr lang="en-US" b="1" dirty="0" err="1" smtClean="0"/>
              <a:t>contesto</a:t>
            </a:r>
            <a:r>
              <a:rPr lang="en-US" b="1" dirty="0" smtClean="0"/>
              <a:t> (</a:t>
            </a:r>
            <a:r>
              <a:rPr lang="en-US" b="1" dirty="0" err="1" smtClean="0"/>
              <a:t>anche</a:t>
            </a:r>
            <a:r>
              <a:rPr lang="en-US" b="1" dirty="0" smtClean="0"/>
              <a:t> </a:t>
            </a:r>
            <a:r>
              <a:rPr lang="en-US" b="1" dirty="0" err="1" smtClean="0"/>
              <a:t>riabilitativo</a:t>
            </a:r>
            <a:r>
              <a:rPr lang="en-US" b="1" dirty="0" smtClean="0"/>
              <a:t>):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senso</a:t>
            </a:r>
            <a:r>
              <a:rPr lang="en-US" dirty="0" smtClean="0"/>
              <a:t> di non </a:t>
            </a:r>
            <a:r>
              <a:rPr lang="en-US" dirty="0" err="1" smtClean="0"/>
              <a:t>appartenenza</a:t>
            </a:r>
            <a:r>
              <a:rPr lang="en-US" dirty="0" smtClean="0"/>
              <a:t> e le non </a:t>
            </a:r>
            <a:r>
              <a:rPr lang="en-US" dirty="0" err="1" smtClean="0"/>
              <a:t>idonee</a:t>
            </a:r>
            <a:r>
              <a:rPr lang="en-US" dirty="0" smtClean="0"/>
              <a:t> </a:t>
            </a:r>
            <a:r>
              <a:rPr lang="en-US" dirty="0" err="1" smtClean="0"/>
              <a:t>condizioni</a:t>
            </a:r>
            <a:r>
              <a:rPr lang="en-US" dirty="0" smtClean="0"/>
              <a:t> di </a:t>
            </a:r>
            <a:r>
              <a:rPr lang="en-US" dirty="0" err="1" smtClean="0"/>
              <a:t>vivibilità</a:t>
            </a:r>
            <a:r>
              <a:rPr lang="en-US" dirty="0" smtClean="0"/>
              <a:t> </a:t>
            </a:r>
            <a:r>
              <a:rPr lang="en-US" dirty="0" err="1" smtClean="0"/>
              <a:t>ambientali</a:t>
            </a:r>
            <a:r>
              <a:rPr lang="en-US" dirty="0" smtClean="0"/>
              <a:t> </a:t>
            </a:r>
            <a:r>
              <a:rPr lang="en-US" dirty="0" err="1" smtClean="0"/>
              <a:t>possono</a:t>
            </a:r>
            <a:r>
              <a:rPr lang="en-US" dirty="0" smtClean="0"/>
              <a:t> </a:t>
            </a:r>
            <a:r>
              <a:rPr lang="en-US" dirty="0" err="1" smtClean="0"/>
              <a:t>sminuire</a:t>
            </a:r>
            <a:r>
              <a:rPr lang="en-US" dirty="0" smtClean="0"/>
              <a:t>, a volte </a:t>
            </a:r>
            <a:r>
              <a:rPr lang="en-US" dirty="0" err="1" smtClean="0"/>
              <a:t>anche</a:t>
            </a:r>
            <a:r>
              <a:rPr lang="en-US" dirty="0" smtClean="0"/>
              <a:t> </a:t>
            </a:r>
            <a:r>
              <a:rPr lang="en-US" dirty="0" err="1" smtClean="0"/>
              <a:t>drammaticamente</a:t>
            </a:r>
            <a:r>
              <a:rPr lang="en-US" dirty="0" smtClean="0"/>
              <a:t>,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senso</a:t>
            </a:r>
            <a:r>
              <a:rPr lang="en-US" dirty="0" smtClean="0"/>
              <a:t> e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  <a:r>
              <a:rPr lang="en-US" dirty="0" err="1" smtClean="0"/>
              <a:t>valore</a:t>
            </a:r>
            <a:r>
              <a:rPr lang="en-US" dirty="0" smtClean="0"/>
              <a:t> </a:t>
            </a:r>
            <a:r>
              <a:rPr lang="en-US" dirty="0" err="1" smtClean="0"/>
              <a:t>della</a:t>
            </a:r>
            <a:r>
              <a:rPr lang="en-US" dirty="0" smtClean="0"/>
              <a:t> </a:t>
            </a:r>
            <a:r>
              <a:rPr lang="en-US" dirty="0" err="1" smtClean="0"/>
              <a:t>propria</a:t>
            </a:r>
            <a:r>
              <a:rPr lang="en-US" dirty="0" smtClean="0"/>
              <a:t> </a:t>
            </a:r>
            <a:r>
              <a:rPr lang="en-US" dirty="0" err="1" smtClean="0"/>
              <a:t>esistenza</a:t>
            </a:r>
            <a:r>
              <a:rPr lang="en-US" dirty="0" smtClean="0"/>
              <a:t>.</a:t>
            </a:r>
          </a:p>
          <a:p>
            <a:pPr lvl="2"/>
            <a:endParaRPr lang="en-US" sz="2000" dirty="0" smtClean="0"/>
          </a:p>
          <a:p>
            <a:pPr lvl="2"/>
            <a:r>
              <a:rPr lang="en-US" sz="2900" b="1" dirty="0" smtClean="0"/>
              <a:t>In </a:t>
            </a:r>
            <a:r>
              <a:rPr lang="en-US" sz="2900" b="1" dirty="0" err="1" smtClean="0"/>
              <a:t>sintesi</a:t>
            </a:r>
            <a:r>
              <a:rPr lang="en-US" sz="2900" b="1" dirty="0" smtClean="0"/>
              <a:t> le  </a:t>
            </a:r>
            <a:r>
              <a:rPr lang="en-US" sz="2900" b="1" dirty="0" err="1" smtClean="0"/>
              <a:t>dimensioni</a:t>
            </a:r>
            <a:r>
              <a:rPr lang="en-US" sz="2900" b="1" dirty="0" smtClean="0"/>
              <a:t>, “</a:t>
            </a:r>
            <a:r>
              <a:rPr lang="en-US" sz="2900" b="1" dirty="0" err="1" smtClean="0"/>
              <a:t>personali</a:t>
            </a:r>
            <a:r>
              <a:rPr lang="en-US" sz="2900" b="1" dirty="0" smtClean="0"/>
              <a:t>”, </a:t>
            </a:r>
            <a:r>
              <a:rPr lang="en-US" sz="2900" b="1" dirty="0" err="1" smtClean="0"/>
              <a:t>spesso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sono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rimosse</a:t>
            </a:r>
            <a:r>
              <a:rPr lang="en-US" sz="2900" b="1" dirty="0" smtClean="0"/>
              <a:t> e </a:t>
            </a:r>
            <a:r>
              <a:rPr lang="en-US" sz="2900" b="1" dirty="0" err="1" smtClean="0"/>
              <a:t>anche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censurate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dalla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cultura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corrente</a:t>
            </a:r>
            <a:r>
              <a:rPr lang="en-US" sz="2900" b="1" dirty="0" smtClean="0"/>
              <a:t>, </a:t>
            </a:r>
            <a:r>
              <a:rPr lang="en-US" sz="2900" b="1" dirty="0" err="1" smtClean="0"/>
              <a:t>talvolta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anche</a:t>
            </a:r>
            <a:r>
              <a:rPr lang="en-US" sz="2900" b="1" dirty="0" smtClean="0"/>
              <a:t> con </a:t>
            </a:r>
            <a:r>
              <a:rPr lang="en-US" sz="2900" b="1" dirty="0" err="1" smtClean="0"/>
              <a:t>l’alibi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della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cura</a:t>
            </a:r>
            <a:r>
              <a:rPr lang="en-US" sz="2900" b="1" dirty="0" smtClean="0"/>
              <a:t> e </a:t>
            </a:r>
            <a:r>
              <a:rPr lang="en-US" sz="2900" b="1" dirty="0" err="1" smtClean="0"/>
              <a:t>della</a:t>
            </a:r>
            <a:r>
              <a:rPr lang="en-US" sz="2900" b="1" dirty="0" smtClean="0"/>
              <a:t> </a:t>
            </a:r>
            <a:r>
              <a:rPr lang="en-US" sz="2900" b="1" dirty="0" err="1" smtClean="0"/>
              <a:t>riabilitazione</a:t>
            </a:r>
            <a:r>
              <a:rPr lang="en-US" sz="2900" b="1" dirty="0" smtClean="0"/>
              <a:t>.</a:t>
            </a:r>
            <a:endParaRPr lang="it-IT" sz="2900" b="1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it-IT" dirty="0"/>
              <a:t>Progetto di vita </a:t>
            </a:r>
            <a:r>
              <a:rPr lang="it-IT" dirty="0" smtClean="0"/>
              <a:t>è:</a:t>
            </a:r>
          </a:p>
          <a:p>
            <a:r>
              <a:rPr lang="it-IT" dirty="0" smtClean="0"/>
              <a:t> </a:t>
            </a:r>
            <a:r>
              <a:rPr lang="it-IT" dirty="0"/>
              <a:t>innanzitutto un «pensare» in prospettiva futura, o meglio un pensare doppio, nel senso dell’«</a:t>
            </a:r>
            <a:r>
              <a:rPr lang="it-IT" b="1" dirty="0"/>
              <a:t>immaginare, fantasticare, desiderare, aspirare, </a:t>
            </a:r>
            <a:r>
              <a:rPr lang="it-IT" b="1" dirty="0" err="1"/>
              <a:t>volere…</a:t>
            </a:r>
            <a:r>
              <a:rPr lang="it-IT" b="1" dirty="0"/>
              <a:t>» </a:t>
            </a:r>
            <a:endParaRPr lang="it-IT" b="1" dirty="0" smtClean="0"/>
          </a:p>
          <a:p>
            <a:pPr>
              <a:buNone/>
            </a:pPr>
            <a:endParaRPr lang="it-IT" dirty="0" smtClean="0"/>
          </a:p>
          <a:p>
            <a:r>
              <a:rPr lang="it-IT" dirty="0" smtClean="0"/>
              <a:t>e </a:t>
            </a:r>
            <a:r>
              <a:rPr lang="it-IT" dirty="0"/>
              <a:t>contemporaneamente del «preparare le azioni necessarie, prevedere le varie fasi, gestire i tempi, valutare i pro e i contro, comprendere la </a:t>
            </a:r>
            <a:r>
              <a:rPr lang="it-IT" b="1" dirty="0" err="1"/>
              <a:t>fattibilità</a:t>
            </a:r>
            <a:r>
              <a:rPr lang="it-IT" dirty="0" err="1"/>
              <a:t>…</a:t>
            </a:r>
            <a:r>
              <a:rPr lang="it-IT" dirty="0"/>
              <a:t>».</a:t>
            </a:r>
          </a:p>
          <a:p>
            <a:r>
              <a:rPr lang="it-IT" dirty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b="1" dirty="0" smtClean="0"/>
              <a:t>Progetto </a:t>
            </a:r>
            <a:r>
              <a:rPr lang="it-IT" b="1" dirty="0"/>
              <a:t>di vita da tre punti di vista, che corrispondono, ovviamente, a tre livelli d’azione complementari: </a:t>
            </a:r>
            <a:endParaRPr lang="it-IT" b="1" dirty="0" smtClean="0"/>
          </a:p>
          <a:p>
            <a:r>
              <a:rPr lang="it-IT" b="1" dirty="0" smtClean="0"/>
              <a:t>tecnico-didattico</a:t>
            </a:r>
            <a:r>
              <a:rPr lang="it-IT" b="1" dirty="0"/>
              <a:t>, </a:t>
            </a:r>
            <a:endParaRPr lang="it-IT" b="1" dirty="0" smtClean="0"/>
          </a:p>
          <a:p>
            <a:r>
              <a:rPr lang="it-IT" b="1" dirty="0" smtClean="0"/>
              <a:t>psicologico</a:t>
            </a:r>
          </a:p>
          <a:p>
            <a:r>
              <a:rPr lang="it-IT" b="1" dirty="0" smtClean="0"/>
              <a:t> </a:t>
            </a:r>
            <a:r>
              <a:rPr lang="it-IT" b="1" dirty="0"/>
              <a:t>e relazionale.</a:t>
            </a: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2700" b="1" dirty="0" smtClean="0"/>
              <a:t>IL PROGETTO </a:t>
            </a:r>
            <a:r>
              <a:rPr lang="it-IT" sz="2700" b="1" dirty="0" err="1" smtClean="0"/>
              <a:t>DI</a:t>
            </a:r>
            <a:r>
              <a:rPr lang="it-IT" sz="2700" b="1" dirty="0" smtClean="0"/>
              <a:t> VITA DAL PUNTO </a:t>
            </a:r>
            <a:r>
              <a:rPr lang="it-IT" sz="2700" b="1" dirty="0" err="1" smtClean="0"/>
              <a:t>DI</a:t>
            </a:r>
            <a:r>
              <a:rPr lang="it-IT" sz="2700" b="1" dirty="0" smtClean="0"/>
              <a:t> VISTA TECNICO-DIDATTICO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lnSpcReduction="10000"/>
          </a:bodyPr>
          <a:lstStyle/>
          <a:p>
            <a:r>
              <a:rPr lang="it-IT" dirty="0" smtClean="0"/>
              <a:t>Progetto </a:t>
            </a:r>
            <a:r>
              <a:rPr lang="it-IT" dirty="0"/>
              <a:t>di vita come </a:t>
            </a:r>
            <a:r>
              <a:rPr lang="it-IT" dirty="0" smtClean="0"/>
              <a:t>«</a:t>
            </a:r>
            <a:r>
              <a:rPr lang="it-IT" b="1" dirty="0"/>
              <a:t>orientamento di </a:t>
            </a:r>
            <a:r>
              <a:rPr lang="it-IT" b="1" dirty="0" smtClean="0"/>
              <a:t>prospettiva</a:t>
            </a:r>
            <a:r>
              <a:rPr lang="it-IT" dirty="0" smtClean="0"/>
              <a:t>»:</a:t>
            </a:r>
          </a:p>
          <a:p>
            <a:r>
              <a:rPr lang="it-IT" dirty="0" smtClean="0"/>
              <a:t>definizione </a:t>
            </a:r>
            <a:r>
              <a:rPr lang="it-IT" dirty="0"/>
              <a:t>degli obiettivi a lungo termine,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scelta dei criteri per gli obiettivi a medio termine, </a:t>
            </a:r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attività di valutazione autentica, di sviluppo psicologico, ecc. </a:t>
            </a:r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r>
              <a:rPr lang="it-IT" sz="4000" b="1" dirty="0" smtClean="0"/>
              <a:t>Quando iniziare?</a:t>
            </a:r>
            <a:endParaRPr lang="it-IT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0040" y="2140531"/>
            <a:ext cx="8520544" cy="3532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230665" y="1533612"/>
            <a:ext cx="8618220" cy="339836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89610">
              <a:lnSpc>
                <a:spcPct val="150000"/>
              </a:lnSpc>
              <a:spcBef>
                <a:spcPts val="100"/>
              </a:spcBef>
            </a:pPr>
            <a:r>
              <a:rPr sz="2800" b="1" dirty="0"/>
              <a:t>LA PRESA IN CARICO E IL PROGETTO DI VITA</a:t>
            </a:r>
            <a:endParaRPr sz="2800" b="1"/>
          </a:p>
          <a:p>
            <a:pPr marL="128270" marR="57785" indent="55880">
              <a:lnSpc>
                <a:spcPct val="150000"/>
              </a:lnSpc>
              <a:spcBef>
                <a:spcPts val="1160"/>
              </a:spcBef>
            </a:pPr>
            <a:r>
              <a:rPr sz="2800" b="1" smtClean="0"/>
              <a:t>La </a:t>
            </a:r>
            <a:r>
              <a:rPr sz="2800" b="1" dirty="0"/>
              <a:t>storia dell’intervento a favore della persona con disabilità intellettiva e/o relazionale  ha visto nella sua evoluzione il susseguirsi di </a:t>
            </a:r>
            <a:r>
              <a:rPr sz="2800" b="1" dirty="0">
                <a:solidFill>
                  <a:srgbClr val="FF0000"/>
                </a:solidFill>
              </a:rPr>
              <a:t>approcci molto diversi </a:t>
            </a:r>
            <a:r>
              <a:rPr sz="2800" b="1" dirty="0"/>
              <a:t>tra loro</a:t>
            </a:r>
            <a:r>
              <a:rPr sz="2800" b="1"/>
              <a:t>. </a:t>
            </a:r>
            <a:endParaRPr lang="it-IT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3200" b="1" dirty="0" smtClean="0"/>
              <a:t>MODELLO ICF: unificante per PEI – PI – Progetto di vita</a:t>
            </a:r>
            <a:endParaRPr lang="it-IT" sz="32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r>
              <a:rPr lang="it-IT" dirty="0" smtClean="0"/>
              <a:t> </a:t>
            </a:r>
            <a:r>
              <a:rPr lang="it-IT" b="1" dirty="0" smtClean="0"/>
              <a:t>Strutturazione complessiva </a:t>
            </a:r>
          </a:p>
          <a:p>
            <a:r>
              <a:rPr lang="it-IT" dirty="0" smtClean="0"/>
              <a:t>Aree di Attività personali, di Partecipazione sociale (naturalmente in ruoli diversi), sui Fattori contestuali ambientali e personali, ecc.</a:t>
            </a:r>
          </a:p>
          <a:p>
            <a:endParaRPr lang="it-IT" dirty="0"/>
          </a:p>
          <a:p>
            <a:endParaRPr lang="it-IT" dirty="0"/>
          </a:p>
          <a:p>
            <a:r>
              <a:rPr lang="it-IT" b="1" dirty="0" smtClean="0"/>
              <a:t>Fin dalla scuola dell’infanzia </a:t>
            </a:r>
            <a:r>
              <a:rPr lang="it-IT" dirty="0" smtClean="0"/>
              <a:t>avere una buona attenzione al Progetto di vita  dando  la giusta </a:t>
            </a:r>
            <a:r>
              <a:rPr lang="it-IT" b="1" dirty="0" smtClean="0"/>
              <a:t>importanza alle autonomie</a:t>
            </a:r>
            <a:r>
              <a:rPr lang="it-IT" dirty="0" smtClean="0"/>
              <a:t>, ma non soltanto quelle personali, alla comunicazione in contesti reali,</a:t>
            </a:r>
          </a:p>
          <a:p>
            <a:endParaRPr lang="it-IT" dirty="0" smtClean="0"/>
          </a:p>
          <a:p>
            <a:r>
              <a:rPr lang="it-IT" sz="3400" dirty="0" smtClean="0"/>
              <a:t> </a:t>
            </a:r>
            <a:r>
              <a:rPr lang="it-IT" sz="3400" b="1" dirty="0" smtClean="0"/>
              <a:t>alla capacità di interagire con gli estranei</a:t>
            </a:r>
            <a:r>
              <a:rPr lang="it-IT" sz="3400" dirty="0" smtClean="0"/>
              <a:t>, </a:t>
            </a:r>
          </a:p>
          <a:p>
            <a:r>
              <a:rPr lang="it-IT" sz="3400" b="1" dirty="0" smtClean="0"/>
              <a:t>di esplorare in modo psicologicamente adatto il proprio corpo</a:t>
            </a:r>
            <a:r>
              <a:rPr lang="it-IT" sz="3400" dirty="0" smtClean="0"/>
              <a:t>,</a:t>
            </a:r>
          </a:p>
          <a:p>
            <a:r>
              <a:rPr lang="it-IT" sz="3400" b="1" dirty="0" smtClean="0"/>
              <a:t> di costruirsi buone rappresentazioni dell’ambiente, e così via.</a:t>
            </a:r>
          </a:p>
          <a:p>
            <a:endParaRPr lang="it-IT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/>
          </a:bodyPr>
          <a:lstStyle/>
          <a:p>
            <a:r>
              <a:rPr lang="it-IT" b="1" dirty="0">
                <a:solidFill>
                  <a:srgbClr val="FF0000"/>
                </a:solidFill>
              </a:rPr>
              <a:t>Fare entrare il Progetto di vita nel Piano educativo individualizzato</a:t>
            </a:r>
            <a:r>
              <a:rPr lang="it-IT" b="1" dirty="0"/>
              <a:t> vuole </a:t>
            </a:r>
            <a:r>
              <a:rPr lang="it-IT" b="1" dirty="0" smtClean="0"/>
              <a:t> </a:t>
            </a:r>
            <a:r>
              <a:rPr lang="it-IT" b="1" dirty="0"/>
              <a:t>dire due cose dal punto di vista tecnico-didattico:</a:t>
            </a:r>
            <a:endParaRPr lang="it-IT" dirty="0"/>
          </a:p>
          <a:p>
            <a:pPr>
              <a:buNone/>
            </a:pPr>
            <a:endParaRPr lang="it-IT" dirty="0"/>
          </a:p>
          <a:p>
            <a:r>
              <a:rPr lang="it-IT" b="1" dirty="0">
                <a:solidFill>
                  <a:srgbClr val="FF0000"/>
                </a:solidFill>
              </a:rPr>
              <a:t>scegliere obiettivi orientati il più possibile alla vita adulta</a:t>
            </a:r>
            <a:r>
              <a:rPr lang="it-IT" b="1" dirty="0" smtClean="0">
                <a:solidFill>
                  <a:srgbClr val="FF0000"/>
                </a:solidFill>
              </a:rPr>
              <a:t>;</a:t>
            </a:r>
          </a:p>
          <a:p>
            <a:pPr>
              <a:buNone/>
            </a:pPr>
            <a:endParaRPr lang="it-IT" dirty="0"/>
          </a:p>
          <a:p>
            <a:r>
              <a:rPr lang="it-IT" b="1" dirty="0">
                <a:solidFill>
                  <a:srgbClr val="FF0000"/>
                </a:solidFill>
              </a:rPr>
              <a:t>usare modalità «adulte» di lavorare all’apprendimento di questi obiettivi</a:t>
            </a:r>
            <a:r>
              <a:rPr lang="it-IT" b="1" dirty="0"/>
              <a:t>.</a:t>
            </a:r>
            <a:endParaRPr lang="it-IT" dirty="0"/>
          </a:p>
          <a:p>
            <a:endParaRPr lang="it-IT" sz="20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786478"/>
          </a:xfrm>
        </p:spPr>
        <p:txBody>
          <a:bodyPr>
            <a:normAutofit/>
          </a:bodyPr>
          <a:lstStyle/>
          <a:p>
            <a:r>
              <a:rPr lang="it-IT" sz="3400" b="1" dirty="0" smtClean="0"/>
              <a:t>Per quanto riguarda gli obiettivi più direttamente legati alle competenze della vita adulta, </a:t>
            </a:r>
            <a:r>
              <a:rPr lang="it-IT" sz="3400" b="1" dirty="0" smtClean="0">
                <a:solidFill>
                  <a:srgbClr val="FF0000"/>
                </a:solidFill>
              </a:rPr>
              <a:t>alcune sezioni dell’ICF </a:t>
            </a:r>
            <a:r>
              <a:rPr lang="it-IT" sz="3400" b="1" dirty="0" smtClean="0"/>
              <a:t>ci potranno essere utili, in particolare quelle </a:t>
            </a:r>
            <a:r>
              <a:rPr lang="it-IT" sz="3400" b="1" dirty="0" smtClean="0">
                <a:solidFill>
                  <a:srgbClr val="FF0000"/>
                </a:solidFill>
              </a:rPr>
              <a:t>della </a:t>
            </a:r>
            <a:r>
              <a:rPr lang="it-IT" sz="4600" b="1" dirty="0" smtClean="0">
                <a:solidFill>
                  <a:srgbClr val="FF0000"/>
                </a:solidFill>
              </a:rPr>
              <a:t>Partecipazione sociale</a:t>
            </a:r>
            <a:endParaRPr lang="it-IT" sz="4200" b="1" dirty="0" smtClean="0">
              <a:solidFill>
                <a:srgbClr val="FF0000"/>
              </a:solidFill>
            </a:endParaRPr>
          </a:p>
          <a:p>
            <a:pPr lvl="0"/>
            <a:endParaRPr lang="it-IT" sz="4200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39" y="0"/>
            <a:ext cx="9143860" cy="68563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18513" y="394843"/>
            <a:ext cx="566102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Attività e</a:t>
            </a:r>
            <a:r>
              <a:rPr sz="3600" b="1" spc="-70" dirty="0">
                <a:solidFill>
                  <a:srgbClr val="FFFF00"/>
                </a:solidFill>
                <a:latin typeface="Tahoma"/>
                <a:cs typeface="Tahoma"/>
              </a:rPr>
              <a:t> </a:t>
            </a:r>
            <a:r>
              <a:rPr sz="3600" b="1" dirty="0">
                <a:solidFill>
                  <a:srgbClr val="FFFF00"/>
                </a:solidFill>
                <a:latin typeface="Tahoma"/>
                <a:cs typeface="Tahoma"/>
              </a:rPr>
              <a:t>Partecipazione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23</a:t>
            </a:fld>
            <a:endParaRPr spc="-25" dirty="0"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747852" y="1660461"/>
          <a:ext cx="7696200" cy="465327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696200"/>
              </a:tblGrid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1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Apprendimento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applicazione delle</a:t>
                      </a:r>
                      <a:r>
                        <a:rPr sz="2800" b="1" spc="-5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conoscenze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28575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2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Compiti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richieste</a:t>
                      </a:r>
                      <a:r>
                        <a:rPr sz="2800" b="1" spc="-2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generali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3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Comunicazione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8159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4</a:t>
                      </a:r>
                      <a:r>
                        <a:rPr sz="2800" b="1" spc="-1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Mobilità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5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Cura della propria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persona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6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domestica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7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Interazioni </a:t>
                      </a: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e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relazioni</a:t>
                      </a:r>
                      <a:r>
                        <a:rPr sz="2800" b="1" spc="-3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interpersonali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8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Attività di vita principali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1905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  <a:tr h="516890">
                <a:tc>
                  <a:txBody>
                    <a:bodyPr/>
                    <a:lstStyle/>
                    <a:p>
                      <a:pPr marL="106045">
                        <a:lnSpc>
                          <a:spcPct val="100000"/>
                        </a:lnSpc>
                        <a:spcBef>
                          <a:spcPts val="275"/>
                        </a:spcBef>
                      </a:pPr>
                      <a:r>
                        <a:rPr sz="2800" b="1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9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Vita sociale, civile, di</a:t>
                      </a:r>
                      <a:r>
                        <a:rPr sz="2800" b="1" spc="-20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sz="2800" b="1" spc="-5" dirty="0">
                          <a:solidFill>
                            <a:srgbClr val="000065"/>
                          </a:solidFill>
                          <a:latin typeface="Times New Roman"/>
                          <a:cs typeface="Times New Roman"/>
                        </a:rPr>
                        <a:t>comunità</a:t>
                      </a:r>
                      <a:endParaRPr sz="2800">
                        <a:latin typeface="Times New Roman"/>
                        <a:cs typeface="Times New Roman"/>
                      </a:endParaRPr>
                    </a:p>
                  </a:txBody>
                  <a:tcPr marL="0" marR="0" marT="34925" marB="0">
                    <a:lnL w="38100">
                      <a:solidFill>
                        <a:srgbClr val="FFFFFF"/>
                      </a:solidFill>
                      <a:prstDash val="solid"/>
                    </a:lnL>
                    <a:lnR w="28575">
                      <a:solidFill>
                        <a:srgbClr val="FFFFFF"/>
                      </a:solidFill>
                      <a:prstDash val="solid"/>
                    </a:lnR>
                    <a:lnT w="190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PEI – PROGETTO </a:t>
            </a:r>
            <a:r>
              <a:rPr lang="it-IT" dirty="0" err="1" smtClean="0"/>
              <a:t>DI</a:t>
            </a:r>
            <a:r>
              <a:rPr lang="it-IT" dirty="0" smtClean="0"/>
              <a:t> VITA</a:t>
            </a:r>
            <a:br>
              <a:rPr lang="it-IT" dirty="0" smtClean="0"/>
            </a:br>
            <a:r>
              <a:rPr lang="it-IT" dirty="0" smtClean="0"/>
              <a:t>MODELLO ICF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sz="3800" b="1" dirty="0" smtClean="0"/>
              <a:t>Oltre a ciò dovremo orientarci verso alcune macro direzioni di sviluppo:</a:t>
            </a:r>
            <a:endParaRPr lang="it-IT" sz="3800" dirty="0" smtClean="0"/>
          </a:p>
          <a:p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ruoli lavorativi: </a:t>
            </a:r>
            <a:r>
              <a:rPr lang="it-IT" sz="3800" b="1" dirty="0" smtClean="0"/>
              <a:t>«imparare a lavorare, non imparare un lavoro»;</a:t>
            </a:r>
          </a:p>
          <a:p>
            <a:pPr lvl="0">
              <a:buNone/>
            </a:pPr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competenze di gestione del tempo libero</a:t>
            </a:r>
            <a:r>
              <a:rPr lang="it-IT" sz="3800" b="1" dirty="0" smtClean="0"/>
              <a:t>, sia in casa che fuori;</a:t>
            </a:r>
          </a:p>
          <a:p>
            <a:pPr lvl="0">
              <a:buNone/>
            </a:pPr>
            <a:endParaRPr lang="it-IT" sz="3800" dirty="0" smtClean="0"/>
          </a:p>
          <a:p>
            <a:pPr lvl="0"/>
            <a:r>
              <a:rPr lang="it-IT" sz="3800" b="1" dirty="0" smtClean="0">
                <a:solidFill>
                  <a:srgbClr val="FF0000"/>
                </a:solidFill>
              </a:rPr>
              <a:t>competenze di gestione autonoma e/o assistita di un proprio luogo di vita;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MODELLO ICF: unificante per PEI – PI – Progetto di vita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1071546"/>
            <a:ext cx="8572560" cy="5572164"/>
          </a:xfrm>
        </p:spPr>
        <p:txBody>
          <a:bodyPr>
            <a:noAutofit/>
          </a:bodyPr>
          <a:lstStyle/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di sviluppo/mantenimento di una rete di supporto sociale informale;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di gestione delle proprie risorse economiche</a:t>
            </a:r>
            <a:r>
              <a:rPr lang="it-IT" b="1" dirty="0" smtClean="0"/>
              <a:t>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affettive e sessuali;</a:t>
            </a:r>
          </a:p>
          <a:p>
            <a:pPr lvl="0"/>
            <a:endParaRPr lang="it-IT" dirty="0" smtClean="0"/>
          </a:p>
          <a:p>
            <a:pPr lvl="0"/>
            <a:r>
              <a:rPr lang="it-IT" b="1" dirty="0" smtClean="0">
                <a:solidFill>
                  <a:srgbClr val="FF0000"/>
                </a:solidFill>
              </a:rPr>
              <a:t>competenze per realizzare una propria vita familiare</a:t>
            </a:r>
            <a:r>
              <a:rPr lang="it-IT" dirty="0" smtClean="0"/>
              <a:t>.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77500" lnSpcReduction="20000"/>
          </a:bodyPr>
          <a:lstStyle/>
          <a:p>
            <a:r>
              <a:rPr lang="it-IT" b="1" dirty="0"/>
              <a:t>Ognuna di queste macro direzioni </a:t>
            </a:r>
            <a:r>
              <a:rPr lang="it-IT" dirty="0"/>
              <a:t>di realizzazione nella vita adulta </a:t>
            </a:r>
            <a:r>
              <a:rPr lang="it-IT" b="1" dirty="0"/>
              <a:t>richiede,</a:t>
            </a:r>
            <a:r>
              <a:rPr lang="it-IT" dirty="0"/>
              <a:t> per avere il</a:t>
            </a:r>
          </a:p>
          <a:p>
            <a:r>
              <a:rPr lang="it-IT" b="1" dirty="0"/>
              <a:t>«successo possibile» nei vari </a:t>
            </a:r>
            <a:r>
              <a:rPr lang="it-IT" b="1" dirty="0" smtClean="0"/>
              <a:t>ecosistemi  </a:t>
            </a:r>
            <a:r>
              <a:rPr lang="it-IT" b="1" dirty="0"/>
              <a:t>una serie di </a:t>
            </a:r>
            <a:r>
              <a:rPr lang="it-IT" b="1" dirty="0" smtClean="0"/>
              <a:t>competenze:</a:t>
            </a:r>
          </a:p>
          <a:p>
            <a:r>
              <a:rPr lang="it-IT" b="1" dirty="0" smtClean="0"/>
              <a:t> </a:t>
            </a:r>
            <a:r>
              <a:rPr lang="it-IT" b="1" dirty="0"/>
              <a:t>decisionali, </a:t>
            </a:r>
            <a:endParaRPr lang="it-IT" b="1" dirty="0" smtClean="0"/>
          </a:p>
          <a:p>
            <a:r>
              <a:rPr lang="it-IT" b="1" dirty="0" err="1" smtClean="0"/>
              <a:t>realizzative</a:t>
            </a:r>
            <a:r>
              <a:rPr lang="it-IT" b="1" dirty="0"/>
              <a:t>, </a:t>
            </a:r>
            <a:endParaRPr lang="it-IT" b="1" dirty="0" smtClean="0"/>
          </a:p>
          <a:p>
            <a:r>
              <a:rPr lang="it-IT" b="1" dirty="0" smtClean="0"/>
              <a:t>operative.</a:t>
            </a:r>
          </a:p>
          <a:p>
            <a:endParaRPr lang="it-IT" b="1" dirty="0" smtClean="0"/>
          </a:p>
          <a:p>
            <a:r>
              <a:rPr lang="it-IT" b="1" dirty="0" smtClean="0"/>
              <a:t>Tali competenze   </a:t>
            </a:r>
            <a:r>
              <a:rPr lang="it-IT" b="1" dirty="0"/>
              <a:t>però non avrebbero alcun senso se non fossero rese significative da </a:t>
            </a:r>
            <a:r>
              <a:rPr lang="it-IT" sz="3400" b="1" dirty="0"/>
              <a:t>una globale capacità di </a:t>
            </a:r>
            <a:r>
              <a:rPr lang="it-IT" sz="3400" b="1" dirty="0" err="1"/>
              <a:t>autoprogettarsi</a:t>
            </a:r>
            <a:r>
              <a:rPr lang="it-IT" sz="3400" b="1" dirty="0"/>
              <a:t> un’identità coesa, continua tra passato e futuro, in un </a:t>
            </a:r>
            <a:r>
              <a:rPr lang="it-IT" sz="4100" b="1" i="1" u="sng" dirty="0"/>
              <a:t>Sé stabile e costruttivo.</a:t>
            </a:r>
            <a:endParaRPr lang="it-IT" sz="4100" dirty="0"/>
          </a:p>
          <a:p>
            <a:r>
              <a:rPr lang="it-IT" dirty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it-IT" sz="2000" dirty="0"/>
              <a:t>Ritornando agli </a:t>
            </a:r>
            <a:r>
              <a:rPr lang="it-IT" sz="2000" b="1" dirty="0"/>
              <a:t>aspetti metodologici</a:t>
            </a:r>
            <a:r>
              <a:rPr lang="it-IT" sz="2000" dirty="0"/>
              <a:t>, due competenze utili agli insegnanti nella ricerca e definizione di obiettivi adulti </a:t>
            </a:r>
            <a:r>
              <a:rPr lang="it-IT" sz="2000" b="1" dirty="0" smtClean="0"/>
              <a:t>potrebbero essere:</a:t>
            </a:r>
          </a:p>
          <a:p>
            <a:r>
              <a:rPr lang="it-IT" sz="2400" dirty="0" smtClean="0"/>
              <a:t> </a:t>
            </a:r>
            <a:r>
              <a:rPr lang="it-IT" sz="2400" dirty="0"/>
              <a:t>1) l’analisi degli ecosistemi, </a:t>
            </a:r>
            <a:endParaRPr lang="it-IT" sz="2400" dirty="0" smtClean="0"/>
          </a:p>
          <a:p>
            <a:r>
              <a:rPr lang="it-IT" sz="2400" dirty="0" smtClean="0"/>
              <a:t>2</a:t>
            </a:r>
            <a:r>
              <a:rPr lang="it-IT" sz="2400" dirty="0"/>
              <a:t>)  la valutazione della Qualità della vita. </a:t>
            </a:r>
            <a:endParaRPr lang="it-IT" sz="2400" dirty="0" smtClean="0"/>
          </a:p>
          <a:p>
            <a:pPr>
              <a:buNone/>
            </a:pPr>
            <a:endParaRPr lang="it-IT" sz="2000" dirty="0"/>
          </a:p>
          <a:p>
            <a:r>
              <a:rPr lang="it-IT" sz="2800" b="1" dirty="0"/>
              <a:t>Nel fare l’analisi degli ecosistemi:</a:t>
            </a:r>
            <a:endParaRPr lang="it-IT" sz="2800" dirty="0"/>
          </a:p>
          <a:p>
            <a:pPr lvl="0"/>
            <a:r>
              <a:rPr lang="it-IT" sz="2800" b="1" dirty="0"/>
              <a:t>si mettono a fuoco i vari ambienti di vita </a:t>
            </a:r>
            <a:endParaRPr lang="it-IT" sz="2800" b="1" dirty="0" smtClean="0"/>
          </a:p>
          <a:p>
            <a:pPr lvl="0"/>
            <a:r>
              <a:rPr lang="it-IT" sz="2800" b="1" dirty="0" smtClean="0"/>
              <a:t>(</a:t>
            </a:r>
            <a:r>
              <a:rPr lang="it-IT" sz="2800" b="1" dirty="0"/>
              <a:t>ad esempio, il sistema dei trasporti pubblici urbani) che andrebbero padroneggiati dal soggetto ad un certo livello (ad esempio, nei trasporti casa-scuola, casa-ludoteca, casa-amici, ecc</a:t>
            </a:r>
            <a:r>
              <a:rPr lang="it-IT" sz="2800" b="1" dirty="0" smtClean="0"/>
              <a:t>.)</a:t>
            </a:r>
            <a:r>
              <a:rPr lang="it-IT" sz="2800" dirty="0" smtClean="0"/>
              <a:t>.</a:t>
            </a: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MODELLO ICF: unificante per PEI – PI – Progetto di vita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it-IT" b="1" dirty="0" smtClean="0"/>
              <a:t>Suggerimenti:</a:t>
            </a:r>
          </a:p>
          <a:p>
            <a:r>
              <a:rPr lang="it-IT" b="1" dirty="0" smtClean="0"/>
              <a:t>Scomporre in elementi singoli le routine </a:t>
            </a:r>
            <a:r>
              <a:rPr lang="it-IT" b="1" dirty="0" err="1" smtClean="0"/>
              <a:t>decisionali-esecutive</a:t>
            </a:r>
            <a:r>
              <a:rPr lang="it-IT" b="1" dirty="0" smtClean="0"/>
              <a:t> che questi livelli di competenza specifici richiedono</a:t>
            </a:r>
          </a:p>
          <a:p>
            <a:r>
              <a:rPr lang="it-IT" b="1" i="1" dirty="0" smtClean="0">
                <a:solidFill>
                  <a:srgbClr val="FF0000"/>
                </a:solidFill>
              </a:rPr>
              <a:t> (ad esempio, acquistare il biglietto, andare alla fermata, compiere il tragitto giusto, ecc.),</a:t>
            </a:r>
          </a:p>
          <a:p>
            <a:pPr>
              <a:buNone/>
            </a:pPr>
            <a:endParaRPr lang="it-IT" dirty="0" smtClean="0"/>
          </a:p>
          <a:p>
            <a:r>
              <a:rPr lang="it-IT" b="1" dirty="0" smtClean="0"/>
              <a:t> utilizzare  le consuete </a:t>
            </a:r>
            <a:r>
              <a:rPr lang="it-IT" b="1" dirty="0" smtClean="0">
                <a:solidFill>
                  <a:srgbClr val="FF0000"/>
                </a:solidFill>
              </a:rPr>
              <a:t>metodologie di task </a:t>
            </a:r>
            <a:r>
              <a:rPr lang="it-IT" b="1" dirty="0" err="1" smtClean="0">
                <a:solidFill>
                  <a:srgbClr val="FF0000"/>
                </a:solidFill>
              </a:rPr>
              <a:t>analysis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/>
              <a:t>in rapporto alla capacità del soggetto e alla disponibilità di eventuali fattori </a:t>
            </a:r>
            <a:r>
              <a:rPr lang="it-IT" b="1" dirty="0" err="1" smtClean="0"/>
              <a:t>contestuali-ambientali</a:t>
            </a:r>
            <a:r>
              <a:rPr lang="it-IT" b="1" dirty="0" smtClean="0"/>
              <a:t> facilitatori o protesici</a:t>
            </a:r>
            <a:r>
              <a:rPr lang="it-IT" dirty="0" smtClean="0"/>
              <a:t>. </a:t>
            </a:r>
          </a:p>
          <a:p>
            <a:endParaRPr lang="it-IT" dirty="0" smtClean="0"/>
          </a:p>
          <a:p>
            <a:r>
              <a:rPr lang="it-IT" dirty="0" smtClean="0"/>
              <a:t>In questo modo si dispone dei </a:t>
            </a:r>
            <a:r>
              <a:rPr lang="it-IT" b="1" dirty="0" smtClean="0"/>
              <a:t>vari elementi </a:t>
            </a:r>
            <a:r>
              <a:rPr lang="it-IT" dirty="0" smtClean="0"/>
              <a:t>che sarà necessario </a:t>
            </a:r>
            <a:r>
              <a:rPr lang="it-IT" b="1" dirty="0" smtClean="0"/>
              <a:t>ricomporre per raggiungere quelle competenze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Qualità della vita e P.I.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15040"/>
          </a:xfrm>
        </p:spPr>
        <p:txBody>
          <a:bodyPr>
            <a:normAutofit fontScale="92500"/>
          </a:bodyPr>
          <a:lstStyle/>
          <a:p>
            <a:r>
              <a:rPr lang="it-IT" sz="2400" b="1" dirty="0"/>
              <a:t>Anche il concetto di Qualità della vita ci può essere utile</a:t>
            </a:r>
            <a:r>
              <a:rPr lang="it-IT" sz="2400" dirty="0"/>
              <a:t>. </a:t>
            </a:r>
            <a:endParaRPr lang="it-IT" sz="2400" dirty="0" smtClean="0"/>
          </a:p>
          <a:p>
            <a:r>
              <a:rPr lang="it-IT" sz="2400" dirty="0" smtClean="0"/>
              <a:t>Esistono </a:t>
            </a:r>
            <a:r>
              <a:rPr lang="it-IT" sz="2400" dirty="0"/>
              <a:t>infatti molti studi sulla situazione adulta che possono darci utili indicazioni rispetto agli obiettivi che </a:t>
            </a:r>
            <a:r>
              <a:rPr lang="it-IT" sz="2400" b="1" dirty="0"/>
              <a:t>rappresentano competenze ritenute fondamentali per una vita di buona qualità. </a:t>
            </a:r>
            <a:endParaRPr lang="it-IT" sz="2400" b="1" dirty="0" smtClean="0"/>
          </a:p>
          <a:p>
            <a:endParaRPr lang="it-IT" sz="2400" dirty="0" smtClean="0"/>
          </a:p>
          <a:p>
            <a:r>
              <a:rPr lang="it-IT" sz="2400" dirty="0" smtClean="0"/>
              <a:t>Troviamo allora:</a:t>
            </a:r>
          </a:p>
          <a:p>
            <a:r>
              <a:rPr lang="it-IT" sz="2400" b="1" dirty="0" smtClean="0"/>
              <a:t> competenze legate </a:t>
            </a:r>
            <a:r>
              <a:rPr lang="it-IT" sz="2400" b="1" dirty="0"/>
              <a:t>all’autodeterminazione, </a:t>
            </a:r>
            <a:endParaRPr lang="it-IT" sz="2400" b="1" dirty="0" smtClean="0"/>
          </a:p>
          <a:p>
            <a:r>
              <a:rPr lang="it-IT" sz="2400" b="1" dirty="0" smtClean="0"/>
              <a:t>alla </a:t>
            </a:r>
            <a:r>
              <a:rPr lang="it-IT" sz="2400" b="1" dirty="0"/>
              <a:t>libera scelta, </a:t>
            </a:r>
            <a:endParaRPr lang="it-IT" sz="2400" b="1" dirty="0" smtClean="0"/>
          </a:p>
          <a:p>
            <a:endParaRPr lang="it-IT" sz="2400" b="1" dirty="0" smtClean="0"/>
          </a:p>
          <a:p>
            <a:r>
              <a:rPr lang="it-IT" sz="2400" b="1" dirty="0" smtClean="0"/>
              <a:t>al </a:t>
            </a:r>
            <a:r>
              <a:rPr lang="it-IT" sz="2400" b="1" dirty="0"/>
              <a:t>mantenimento di una buona rete di supporto sociale</a:t>
            </a:r>
            <a:r>
              <a:rPr lang="it-IT" sz="2400" b="1" dirty="0" smtClean="0"/>
              <a:t>,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alla gestione consapevole della propria salute</a:t>
            </a:r>
            <a:r>
              <a:rPr lang="it-IT" sz="2400" b="1" dirty="0" smtClean="0"/>
              <a:t>,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oltre naturalmente alla dimensione </a:t>
            </a:r>
            <a:r>
              <a:rPr lang="it-IT" sz="2400" b="1" dirty="0" err="1"/>
              <a:t>identitaria</a:t>
            </a:r>
            <a:r>
              <a:rPr lang="it-IT" sz="2400" b="1" dirty="0"/>
              <a:t> e </a:t>
            </a:r>
            <a:r>
              <a:rPr lang="it-IT" sz="2400" b="1" dirty="0" err="1"/>
              <a:t>autoprogettuale</a:t>
            </a:r>
            <a:r>
              <a:rPr lang="it-IT" sz="2400" b="1" dirty="0"/>
              <a:t>.</a:t>
            </a:r>
          </a:p>
          <a:p>
            <a:endParaRPr lang="it-IT" sz="2400" dirty="0"/>
          </a:p>
          <a:p>
            <a:endParaRPr lang="it-IT" sz="24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7772400" cy="785818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MODELLI</a:t>
            </a:r>
            <a:endParaRPr lang="it-IT" sz="2800" b="1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00034" y="1000108"/>
            <a:ext cx="8143932" cy="5072098"/>
          </a:xfrm>
        </p:spPr>
        <p:txBody>
          <a:bodyPr>
            <a:normAutofit fontScale="85000" lnSpcReduction="10000"/>
          </a:bodyPr>
          <a:lstStyle/>
          <a:p>
            <a:pPr marL="471170" marR="97790" indent="-342900">
              <a:lnSpc>
                <a:spcPct val="150000"/>
              </a:lnSpc>
              <a:spcBef>
                <a:spcPts val="60"/>
              </a:spcBef>
              <a:tabLst>
                <a:tab pos="443230" algn="l"/>
                <a:tab pos="443865" algn="l"/>
              </a:tabLst>
            </a:pPr>
            <a:r>
              <a:rPr lang="it-IT" b="1" dirty="0" smtClean="0">
                <a:solidFill>
                  <a:srgbClr val="FF0000"/>
                </a:solidFill>
              </a:rPr>
              <a:t>Modello dell’istituzionalizzazione</a:t>
            </a:r>
            <a:r>
              <a:rPr lang="it-IT" dirty="0" smtClean="0"/>
              <a:t>. </a:t>
            </a:r>
          </a:p>
          <a:p>
            <a:pPr marL="471170" marR="97790" indent="-342900" algn="l">
              <a:lnSpc>
                <a:spcPct val="150000"/>
              </a:lnSpc>
              <a:spcBef>
                <a:spcPts val="60"/>
              </a:spcBef>
              <a:tabLst>
                <a:tab pos="443230" algn="l"/>
                <a:tab pos="443865" algn="l"/>
              </a:tabLst>
            </a:pPr>
            <a:r>
              <a:rPr lang="it-IT" b="1" dirty="0" smtClean="0">
                <a:solidFill>
                  <a:srgbClr val="FF0000"/>
                </a:solidFill>
              </a:rPr>
              <a:t>Basato sul custodialismo e sull’allontanamento dai  contesti sociali</a:t>
            </a:r>
            <a:r>
              <a:rPr lang="it-IT" dirty="0" smtClean="0"/>
              <a:t> </a:t>
            </a:r>
            <a:r>
              <a:rPr lang="it-IT" dirty="0" smtClean="0">
                <a:solidFill>
                  <a:srgbClr val="002060"/>
                </a:solidFill>
              </a:rPr>
              <a:t>(Istituti lontani dai centri abitati) è stato caratterizzato da aspetti  assistenziali spesso affiancati da una ingiustificata ed </a:t>
            </a:r>
            <a:r>
              <a:rPr lang="it-IT" b="1" dirty="0" smtClean="0">
                <a:solidFill>
                  <a:srgbClr val="002060"/>
                </a:solidFill>
              </a:rPr>
              <a:t>eccessiva medicalizzazione”</a:t>
            </a:r>
            <a:r>
              <a:rPr lang="it-IT" dirty="0" smtClean="0">
                <a:solidFill>
                  <a:srgbClr val="002060"/>
                </a:solidFill>
              </a:rPr>
              <a:t>  nell’intervento e spesso da una marcata deprivazione sul piano della vita sociale (deprivazione sociale)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Qualità della vita e P.I.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857916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Puntare a obiettivi adulti può richiedere modalità di insegnamento-apprendimento, come, ad esempio</a:t>
            </a:r>
            <a:r>
              <a:rPr lang="it-IT" sz="2000" dirty="0" smtClean="0"/>
              <a:t>:</a:t>
            </a:r>
          </a:p>
          <a:p>
            <a:pPr lvl="0"/>
            <a:r>
              <a:rPr lang="it-IT" sz="2000" b="1" dirty="0" smtClean="0"/>
              <a:t>le esperienze dirette nel vivo della situazione reale (del resto sarebbe difficile imparare a usare l’autobus solo sul banco di scuola),</a:t>
            </a:r>
          </a:p>
          <a:p>
            <a:pPr lvl="0"/>
            <a:endParaRPr lang="it-IT" sz="2000" dirty="0" smtClean="0"/>
          </a:p>
          <a:p>
            <a:pPr lvl="0"/>
            <a:r>
              <a:rPr lang="it-IT" sz="2000" b="1" dirty="0" smtClean="0"/>
              <a:t>le situazioni di simulazione e </a:t>
            </a:r>
            <a:r>
              <a:rPr lang="it-IT" sz="2000" b="1" dirty="0" err="1" smtClean="0"/>
              <a:t>role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playing</a:t>
            </a:r>
            <a:r>
              <a:rPr lang="it-IT" sz="2000" b="1" dirty="0" smtClean="0"/>
              <a:t> (che ci costringeranno talvolta a imbarazzanti assunzioni di ruoli),</a:t>
            </a:r>
          </a:p>
          <a:p>
            <a:pPr lvl="0">
              <a:buNone/>
            </a:pPr>
            <a:r>
              <a:rPr lang="it-IT" sz="2000" b="1" dirty="0" smtClean="0"/>
              <a:t> </a:t>
            </a:r>
            <a:endParaRPr lang="it-IT" sz="2000" dirty="0" smtClean="0"/>
          </a:p>
          <a:p>
            <a:pPr lvl="0"/>
            <a:r>
              <a:rPr lang="it-IT" sz="2000" b="1" dirty="0" smtClean="0"/>
              <a:t>il </a:t>
            </a:r>
            <a:r>
              <a:rPr lang="it-IT" sz="2000" b="1" dirty="0" err="1" smtClean="0"/>
              <a:t>contatto-coinvolgimento-formazione-supervisione</a:t>
            </a:r>
            <a:r>
              <a:rPr lang="it-IT" sz="2000" b="1" dirty="0" smtClean="0"/>
              <a:t> di risorse informali di insegnamento (colleghi di officina, il conducente di autobus, la cassiera al supermercato, ecc.),</a:t>
            </a:r>
          </a:p>
          <a:p>
            <a:pPr lvl="0"/>
            <a:endParaRPr lang="it-IT" sz="2000" dirty="0" smtClean="0"/>
          </a:p>
          <a:p>
            <a:pPr lvl="0"/>
            <a:r>
              <a:rPr lang="it-IT" sz="2000" b="1" dirty="0" smtClean="0"/>
              <a:t>la costruzione di un portfolio di competenze, che dovrà essere sufficientemente capace per contenerle tutte e dare loro un senso rispetto all’identità e all’</a:t>
            </a:r>
            <a:r>
              <a:rPr lang="it-IT" sz="2000" b="1" dirty="0" err="1" smtClean="0"/>
              <a:t>autoprogettazione</a:t>
            </a:r>
            <a:r>
              <a:rPr lang="it-IT" sz="2000" b="1" dirty="0" smtClean="0"/>
              <a:t> del soggetto stesso.</a:t>
            </a:r>
            <a:endParaRPr lang="it-IT" sz="2000" dirty="0" smtClean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785794"/>
            <a:ext cx="8643998" cy="5786478"/>
          </a:xfrm>
        </p:spPr>
        <p:txBody>
          <a:bodyPr>
            <a:normAutofit fontScale="62500" lnSpcReduction="20000"/>
          </a:bodyPr>
          <a:lstStyle/>
          <a:p>
            <a:r>
              <a:rPr lang="it-IT" b="1" i="1" dirty="0" smtClean="0">
                <a:solidFill>
                  <a:srgbClr val="FF0000"/>
                </a:solidFill>
              </a:rPr>
              <a:t>La </a:t>
            </a:r>
            <a:r>
              <a:rPr lang="it-IT" b="1" i="1" dirty="0">
                <a:solidFill>
                  <a:srgbClr val="FF0000"/>
                </a:solidFill>
              </a:rPr>
              <a:t>condizione adulta richiede una complessa «maturazione» </a:t>
            </a:r>
            <a:r>
              <a:rPr lang="it-IT" b="1" i="1" u="sng" dirty="0">
                <a:solidFill>
                  <a:srgbClr val="FF0000"/>
                </a:solidFill>
              </a:rPr>
              <a:t>psicologica e affettiva</a:t>
            </a:r>
            <a:r>
              <a:rPr lang="it-IT" b="1" i="1" dirty="0">
                <a:solidFill>
                  <a:srgbClr val="FF0000"/>
                </a:solidFill>
              </a:rPr>
              <a:t>: la persona diventerà adulta nella misura in cui:</a:t>
            </a:r>
          </a:p>
          <a:p>
            <a:pPr lvl="0"/>
            <a:r>
              <a:rPr lang="it-IT" dirty="0"/>
              <a:t>la sua </a:t>
            </a:r>
            <a:r>
              <a:rPr lang="it-IT" b="1" dirty="0"/>
              <a:t>identità sarà autonoma e stabile, </a:t>
            </a:r>
            <a:endParaRPr lang="it-IT" b="1" dirty="0" smtClean="0"/>
          </a:p>
          <a:p>
            <a:pPr lvl="0"/>
            <a:endParaRPr lang="it-IT" dirty="0"/>
          </a:p>
          <a:p>
            <a:pPr lvl="0"/>
            <a:r>
              <a:rPr lang="it-IT" b="1" dirty="0"/>
              <a:t>la sua separazione/individuazione dalle persone adulte della sua famiglia</a:t>
            </a:r>
            <a:r>
              <a:rPr lang="it-IT" dirty="0"/>
              <a:t> d’origine potrà dirsi compiuta, </a:t>
            </a:r>
            <a:endParaRPr lang="it-IT" dirty="0" smtClean="0"/>
          </a:p>
          <a:p>
            <a:pPr lvl="0"/>
            <a:endParaRPr lang="it-IT" dirty="0"/>
          </a:p>
          <a:p>
            <a:pPr lvl="0"/>
            <a:r>
              <a:rPr lang="it-IT" dirty="0"/>
              <a:t>quando le sue capacità </a:t>
            </a:r>
            <a:r>
              <a:rPr lang="it-IT" dirty="0" err="1"/>
              <a:t>autoprogettuali</a:t>
            </a:r>
            <a:r>
              <a:rPr lang="it-IT" dirty="0"/>
              <a:t> elaboreranno </a:t>
            </a:r>
            <a:r>
              <a:rPr lang="it-IT" b="1" i="1" dirty="0">
                <a:solidFill>
                  <a:srgbClr val="FF0000"/>
                </a:solidFill>
              </a:rPr>
              <a:t>Sé possibili e sequenze di azioni per realizzarli, </a:t>
            </a:r>
            <a:endParaRPr lang="it-IT" b="1" i="1" dirty="0" smtClean="0">
              <a:solidFill>
                <a:srgbClr val="FF0000"/>
              </a:solidFill>
            </a:endParaRPr>
          </a:p>
          <a:p>
            <a:pPr lvl="0"/>
            <a:endParaRPr lang="it-IT" b="1" i="1" dirty="0">
              <a:solidFill>
                <a:srgbClr val="FF0000"/>
              </a:solidFill>
            </a:endParaRPr>
          </a:p>
          <a:p>
            <a:pPr lvl="0"/>
            <a:r>
              <a:rPr lang="it-IT" dirty="0"/>
              <a:t>quando sarà in grado di </a:t>
            </a:r>
            <a:r>
              <a:rPr lang="it-IT" b="1" dirty="0">
                <a:solidFill>
                  <a:srgbClr val="002060"/>
                </a:solidFill>
              </a:rPr>
              <a:t>gestirsi autonomamente le varie qualità del suo tempo </a:t>
            </a:r>
            <a:r>
              <a:rPr lang="it-IT" dirty="0"/>
              <a:t>(occupato, progettuale, vuoto, ecc</a:t>
            </a:r>
            <a:r>
              <a:rPr lang="it-IT" dirty="0" smtClean="0"/>
              <a:t>.),</a:t>
            </a:r>
          </a:p>
          <a:p>
            <a:pPr lvl="0"/>
            <a:endParaRPr lang="it-IT" dirty="0"/>
          </a:p>
          <a:p>
            <a:pPr lvl="0"/>
            <a:r>
              <a:rPr lang="it-IT" dirty="0"/>
              <a:t>quando sarà in grado di accettare/costruire </a:t>
            </a:r>
            <a:r>
              <a:rPr lang="it-IT" b="1" dirty="0"/>
              <a:t>compromessi tra desideri e realtà, </a:t>
            </a:r>
            <a:endParaRPr lang="it-IT" b="1" dirty="0" smtClean="0"/>
          </a:p>
          <a:p>
            <a:pPr lvl="0"/>
            <a:endParaRPr lang="it-IT" dirty="0"/>
          </a:p>
          <a:p>
            <a:pPr lvl="0"/>
            <a:r>
              <a:rPr lang="it-IT" dirty="0"/>
              <a:t>quando saprà </a:t>
            </a:r>
            <a:r>
              <a:rPr lang="it-IT" b="1" dirty="0">
                <a:solidFill>
                  <a:srgbClr val="002060"/>
                </a:solidFill>
              </a:rPr>
              <a:t>rivestire ruoli attesi e prescrittivi in vari contesti </a:t>
            </a:r>
            <a:r>
              <a:rPr lang="it-IT" dirty="0"/>
              <a:t>(il lavoro, la partecipazione sociale, gli amici), quando saprà elaborare un suo individuale e originale percorso affettivo, sessuale, familiare.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928670"/>
            <a:ext cx="8643998" cy="57150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b="1" dirty="0" smtClean="0"/>
              <a:t>Dei </a:t>
            </a:r>
            <a:r>
              <a:rPr lang="it-IT" b="1" dirty="0"/>
              <a:t>tanti punti di approccio </a:t>
            </a:r>
            <a:r>
              <a:rPr lang="it-IT" b="1" dirty="0" smtClean="0"/>
              <a:t>al Progetto di vita quello </a:t>
            </a:r>
            <a:r>
              <a:rPr lang="it-IT" b="1" dirty="0"/>
              <a:t>sull’identità </a:t>
            </a:r>
            <a:r>
              <a:rPr lang="it-IT" b="1" dirty="0" smtClean="0"/>
              <a:t>è forse il più  difficile e significativo.</a:t>
            </a:r>
            <a:endParaRPr lang="it-IT" dirty="0"/>
          </a:p>
          <a:p>
            <a:pPr>
              <a:buNone/>
            </a:pPr>
            <a:endParaRPr lang="it-IT" dirty="0"/>
          </a:p>
          <a:p>
            <a:r>
              <a:rPr lang="it-IT" sz="4600" b="1" dirty="0"/>
              <a:t>L’identità</a:t>
            </a:r>
            <a:r>
              <a:rPr lang="it-IT" b="1" dirty="0"/>
              <a:t> può essere considerata come la riflessione consapevole e stabile, storica e insieme progettuale, sull’insieme delle nostre varie caratteristiche, che dà un senso alle nostre azioni future e un significato a quelle passate.</a:t>
            </a:r>
            <a:endParaRPr lang="it-IT" dirty="0"/>
          </a:p>
          <a:p>
            <a:r>
              <a:rPr lang="it-IT" b="1" dirty="0"/>
              <a:t> </a:t>
            </a:r>
            <a:endParaRPr lang="it-IT" dirty="0"/>
          </a:p>
          <a:p>
            <a:r>
              <a:rPr lang="it-IT" b="1" dirty="0"/>
              <a:t>Nelle varie fasi della sua vita la persona è continuamente chiamata a riflettere sulla propria continuità temporale e sulle differenze con le altre persone</a:t>
            </a:r>
            <a:r>
              <a:rPr lang="it-IT" dirty="0"/>
              <a:t>. 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La </a:t>
            </a:r>
            <a:r>
              <a:rPr lang="it-IT" dirty="0"/>
              <a:t>crescita del senso di identità va incontro, nell’arco della vita, a crisi di vario genere, soprattutto in momenti «delicati» dello sviluppo evolutivo (come ad esempio nell’adolescenza, quando si assiste al passaggio da un’identità definita dai propri genitori — «Io sono ciò che i miei genitori dicono di me» — a un’identità definita in funzione di proprie scelte autonome).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r>
              <a:rPr lang="it-IT" sz="2800" b="1" dirty="0"/>
              <a:t>Considerando </a:t>
            </a:r>
            <a:r>
              <a:rPr lang="it-IT" sz="2800" b="1" i="1" dirty="0"/>
              <a:t>l’identità</a:t>
            </a:r>
            <a:r>
              <a:rPr lang="it-IT" sz="2800" b="1" dirty="0"/>
              <a:t> da un punto di vista psicologico ed educativo</a:t>
            </a:r>
            <a:r>
              <a:rPr lang="it-IT" sz="2800" dirty="0"/>
              <a:t> </a:t>
            </a:r>
            <a:r>
              <a:rPr lang="it-IT" sz="2800" b="1" i="1" dirty="0" smtClean="0"/>
              <a:t>pensare alla  propria  identità significa porsi delle domande:</a:t>
            </a:r>
            <a:endParaRPr lang="it-IT" sz="2800" dirty="0"/>
          </a:p>
          <a:p>
            <a:r>
              <a:rPr lang="it-IT" sz="2800" b="1" dirty="0"/>
              <a:t>Chi sono io? </a:t>
            </a:r>
            <a:endParaRPr lang="it-IT" sz="2800" dirty="0"/>
          </a:p>
          <a:p>
            <a:r>
              <a:rPr lang="it-IT" sz="2800" b="1" dirty="0"/>
              <a:t>Come mi vedo? </a:t>
            </a:r>
            <a:endParaRPr lang="it-IT" sz="2800" dirty="0"/>
          </a:p>
          <a:p>
            <a:r>
              <a:rPr lang="it-IT" sz="2800" b="1" dirty="0"/>
              <a:t>Come mi descriverei? </a:t>
            </a:r>
            <a:endParaRPr lang="it-IT" sz="2800" dirty="0"/>
          </a:p>
          <a:p>
            <a:r>
              <a:rPr lang="it-IT" sz="2800" b="1" dirty="0"/>
              <a:t>Come mi penso? </a:t>
            </a:r>
            <a:endParaRPr lang="it-IT" sz="2800" dirty="0"/>
          </a:p>
          <a:p>
            <a:r>
              <a:rPr lang="it-IT" sz="2800" b="1" dirty="0"/>
              <a:t>Come vorrei essere? </a:t>
            </a:r>
            <a:endParaRPr lang="it-IT" sz="2800" dirty="0"/>
          </a:p>
          <a:p>
            <a:r>
              <a:rPr lang="it-IT" sz="2800" b="1" dirty="0"/>
              <a:t>Come ero?</a:t>
            </a:r>
            <a:endParaRPr lang="it-IT" sz="2800" dirty="0"/>
          </a:p>
          <a:p>
            <a:r>
              <a:rPr lang="it-IT" sz="2800" b="1" dirty="0"/>
              <a:t> Perché mi penso in un certo modo?</a:t>
            </a:r>
            <a:r>
              <a:rPr lang="it-IT" sz="2800" dirty="0"/>
              <a:t> </a:t>
            </a:r>
            <a:endParaRPr lang="it-IT" sz="2800" dirty="0" smtClean="0"/>
          </a:p>
          <a:p>
            <a:r>
              <a:rPr lang="it-IT" sz="2800" dirty="0" smtClean="0"/>
              <a:t>E </a:t>
            </a:r>
            <a:r>
              <a:rPr lang="it-IT" sz="2800" dirty="0"/>
              <a:t>così via.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6000792"/>
          </a:xfrm>
        </p:spPr>
        <p:txBody>
          <a:bodyPr>
            <a:normAutofit lnSpcReduction="10000"/>
          </a:bodyPr>
          <a:lstStyle/>
          <a:p>
            <a:r>
              <a:rPr lang="it-IT" sz="2000" b="1" dirty="0" smtClean="0"/>
              <a:t>Che fare per aiutare </a:t>
            </a:r>
            <a:r>
              <a:rPr lang="it-IT" sz="2000" b="1" dirty="0"/>
              <a:t>l’elaborazione di un’identità il più forte e autonoma possibile in una persona con ritardo </a:t>
            </a:r>
            <a:r>
              <a:rPr lang="it-IT" sz="2000" b="1" dirty="0" smtClean="0"/>
              <a:t>mentale?</a:t>
            </a:r>
            <a:endParaRPr lang="it-IT" sz="2000" b="1" dirty="0"/>
          </a:p>
          <a:p>
            <a:pPr>
              <a:buNone/>
            </a:pPr>
            <a:endParaRPr lang="it-IT" sz="2000" b="1" dirty="0"/>
          </a:p>
          <a:p>
            <a:r>
              <a:rPr lang="it-IT" sz="2000" b="1" dirty="0"/>
              <a:t>Ripartiamo ancora dall’ICF</a:t>
            </a:r>
            <a:r>
              <a:rPr lang="it-IT" sz="2000" dirty="0"/>
              <a:t>: </a:t>
            </a:r>
            <a:endParaRPr lang="it-IT" sz="2000" dirty="0" smtClean="0"/>
          </a:p>
          <a:p>
            <a:r>
              <a:rPr lang="it-IT" sz="2000" b="1" dirty="0" smtClean="0"/>
              <a:t>la </a:t>
            </a:r>
            <a:r>
              <a:rPr lang="it-IT" sz="2000" b="1" dirty="0"/>
              <a:t>persona (e di conseguenza la sua identità) è il risultato dei vari rapporti tra molti elementi.</a:t>
            </a:r>
          </a:p>
          <a:p>
            <a:pPr>
              <a:buNone/>
            </a:pPr>
            <a:endParaRPr lang="it-IT" sz="2000" dirty="0"/>
          </a:p>
          <a:p>
            <a:r>
              <a:rPr lang="it-IT" sz="2400" b="1" dirty="0"/>
              <a:t>Un’identità ben sviluppata dovrà allora essere il più possibile globale, </a:t>
            </a:r>
            <a:r>
              <a:rPr lang="it-IT" sz="2000" b="1" dirty="0"/>
              <a:t>prendere cioè in considerazione tutti gli elementi costitutivi: </a:t>
            </a:r>
            <a:endParaRPr lang="it-IT" sz="2000" b="1" dirty="0" smtClean="0"/>
          </a:p>
          <a:p>
            <a:r>
              <a:rPr lang="it-IT" sz="2000" b="1" dirty="0" smtClean="0"/>
              <a:t>noi </a:t>
            </a:r>
            <a:r>
              <a:rPr lang="it-IT" sz="2000" b="1" dirty="0"/>
              <a:t>dovremmo avere un’identità </a:t>
            </a:r>
            <a:endParaRPr lang="it-IT" sz="2000" b="1" dirty="0" smtClean="0"/>
          </a:p>
          <a:p>
            <a:r>
              <a:rPr lang="it-IT" sz="2000" b="1" dirty="0" smtClean="0"/>
              <a:t>in </a:t>
            </a:r>
            <a:r>
              <a:rPr lang="it-IT" sz="2000" b="1" dirty="0"/>
              <a:t>parte biologica, </a:t>
            </a:r>
            <a:endParaRPr lang="it-IT" sz="2000" b="1" dirty="0" smtClean="0"/>
          </a:p>
          <a:p>
            <a:r>
              <a:rPr lang="it-IT" sz="2000" b="1" dirty="0" smtClean="0"/>
              <a:t>in </a:t>
            </a:r>
            <a:r>
              <a:rPr lang="it-IT" sz="2000" b="1" dirty="0"/>
              <a:t>parte corporea</a:t>
            </a:r>
            <a:r>
              <a:rPr lang="it-IT" sz="2000" b="1" dirty="0" smtClean="0"/>
              <a:t>,</a:t>
            </a:r>
          </a:p>
          <a:p>
            <a:r>
              <a:rPr lang="it-IT" sz="2000" b="1" dirty="0" smtClean="0"/>
              <a:t> </a:t>
            </a:r>
            <a:r>
              <a:rPr lang="it-IT" sz="2000" b="1" dirty="0"/>
              <a:t>legata alle capacità, </a:t>
            </a:r>
            <a:endParaRPr lang="it-IT" sz="2000" b="1" dirty="0" smtClean="0"/>
          </a:p>
          <a:p>
            <a:r>
              <a:rPr lang="it-IT" sz="2000" b="1" dirty="0" smtClean="0"/>
              <a:t>alle </a:t>
            </a:r>
            <a:r>
              <a:rPr lang="it-IT" sz="2000" b="1" dirty="0"/>
              <a:t>attività, </a:t>
            </a:r>
            <a:endParaRPr lang="it-IT" sz="2000" b="1" dirty="0" smtClean="0"/>
          </a:p>
          <a:p>
            <a:r>
              <a:rPr lang="it-IT" sz="2000" b="1" dirty="0" smtClean="0"/>
              <a:t>alla </a:t>
            </a:r>
            <a:r>
              <a:rPr lang="it-IT" sz="2000" b="1" dirty="0"/>
              <a:t>partecipazione sociale, </a:t>
            </a:r>
            <a:endParaRPr lang="it-IT" sz="2000" b="1" dirty="0" smtClean="0"/>
          </a:p>
          <a:p>
            <a:r>
              <a:rPr lang="it-IT" sz="2000" b="1" dirty="0" smtClean="0"/>
              <a:t>ai </a:t>
            </a:r>
            <a:r>
              <a:rPr lang="it-IT" sz="2000" b="1" dirty="0"/>
              <a:t>fattori ambientali, sociali, familiari, </a:t>
            </a:r>
            <a:endParaRPr lang="it-IT" sz="2000" b="1" dirty="0" smtClean="0"/>
          </a:p>
          <a:p>
            <a:r>
              <a:rPr lang="it-IT" sz="2000" b="1" dirty="0" smtClean="0"/>
              <a:t>personali </a:t>
            </a:r>
            <a:r>
              <a:rPr lang="it-IT" sz="2000" b="1" dirty="0"/>
              <a:t>e psicologici</a:t>
            </a:r>
            <a:r>
              <a:rPr lang="it-IT" sz="2000" dirty="0"/>
              <a:t>.</a:t>
            </a:r>
          </a:p>
          <a:p>
            <a:pPr>
              <a:buNone/>
            </a:pPr>
            <a:endParaRPr lang="it-IT" sz="2000" dirty="0"/>
          </a:p>
          <a:p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r>
              <a:rPr lang="it-IT" sz="2400" dirty="0" smtClean="0"/>
              <a:t/>
            </a:r>
            <a:br>
              <a:rPr lang="it-IT" sz="2400" dirty="0" smtClean="0"/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571480"/>
            <a:ext cx="8572560" cy="6000792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L’ICF ci insegna  a pensare a noi stessi in modo globale e interconnesso, mettendo cioè in relazione i vari fattori. </a:t>
            </a:r>
          </a:p>
          <a:p>
            <a:endParaRPr lang="it-IT" sz="2400" b="1" dirty="0" smtClean="0"/>
          </a:p>
          <a:p>
            <a:r>
              <a:rPr lang="it-IT" sz="2400" b="1" dirty="0" smtClean="0">
                <a:solidFill>
                  <a:srgbClr val="FF0000"/>
                </a:solidFill>
              </a:rPr>
              <a:t>Nel modello ICF troviamo </a:t>
            </a:r>
            <a:r>
              <a:rPr lang="it-IT" sz="2400" b="1" u="sng" dirty="0" smtClean="0">
                <a:solidFill>
                  <a:srgbClr val="FF0000"/>
                </a:solidFill>
              </a:rPr>
              <a:t>l’identità e il concetto di sé all’interno dei fattori contestuali personali. 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Da quella posizione l’identità influenza molti altri aspetti della vita e dell’apprendimento.</a:t>
            </a:r>
          </a:p>
          <a:p>
            <a:endParaRPr lang="it-IT" sz="2400" dirty="0" smtClean="0"/>
          </a:p>
          <a:p>
            <a:r>
              <a:rPr lang="it-IT" sz="2400" b="1" dirty="0" smtClean="0">
                <a:solidFill>
                  <a:srgbClr val="FF0000"/>
                </a:solidFill>
              </a:rPr>
              <a:t>Aiutare  </a:t>
            </a:r>
            <a:r>
              <a:rPr lang="it-IT" sz="2400" b="1" dirty="0">
                <a:solidFill>
                  <a:srgbClr val="FF0000"/>
                </a:solidFill>
              </a:rPr>
              <a:t>dunque la persona con </a:t>
            </a:r>
            <a:r>
              <a:rPr lang="it-IT" sz="2400" b="1" dirty="0" smtClean="0">
                <a:solidFill>
                  <a:srgbClr val="FF0000"/>
                </a:solidFill>
              </a:rPr>
              <a:t>disabilità intellettiva  </a:t>
            </a:r>
            <a:r>
              <a:rPr lang="it-IT" sz="2400" b="1" dirty="0">
                <a:solidFill>
                  <a:srgbClr val="FF0000"/>
                </a:solidFill>
              </a:rPr>
              <a:t>a non restringere la sua identità su alcuni elementi soltanto</a:t>
            </a:r>
            <a:r>
              <a:rPr lang="it-IT" sz="2400" b="1" dirty="0"/>
              <a:t>: </a:t>
            </a:r>
            <a:endParaRPr lang="it-IT" sz="2400" b="1" dirty="0" smtClean="0"/>
          </a:p>
          <a:p>
            <a:r>
              <a:rPr lang="it-IT" sz="2400" b="1" dirty="0" smtClean="0"/>
              <a:t>gli </a:t>
            </a:r>
            <a:r>
              <a:rPr lang="it-IT" sz="2400" b="1" dirty="0"/>
              <a:t>aspetti funzionali o strutturali del corpo, </a:t>
            </a:r>
            <a:endParaRPr lang="it-IT" sz="2400" b="1" dirty="0" smtClean="0"/>
          </a:p>
          <a:p>
            <a:r>
              <a:rPr lang="it-IT" sz="2400" b="1" dirty="0" smtClean="0"/>
              <a:t>le </a:t>
            </a:r>
            <a:r>
              <a:rPr lang="it-IT" sz="2400" b="1" dirty="0"/>
              <a:t>sua capacità (tanto meno i suoi deficit), </a:t>
            </a:r>
            <a:endParaRPr lang="it-IT" sz="2400" b="1" dirty="0" smtClean="0"/>
          </a:p>
          <a:p>
            <a:r>
              <a:rPr lang="it-IT" sz="2400" b="1" dirty="0" smtClean="0"/>
              <a:t>la </a:t>
            </a:r>
            <a:r>
              <a:rPr lang="it-IT" sz="2400" b="1" dirty="0"/>
              <a:t>sua famiglia</a:t>
            </a:r>
            <a:r>
              <a:rPr lang="it-IT" sz="2400" b="1" dirty="0" smtClean="0"/>
              <a:t>.</a:t>
            </a:r>
          </a:p>
          <a:p>
            <a:endParaRPr lang="it-IT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785794"/>
            <a:ext cx="9144000" cy="6072206"/>
          </a:xfrm>
        </p:spPr>
        <p:txBody>
          <a:bodyPr>
            <a:noAutofit/>
          </a:bodyPr>
          <a:lstStyle/>
          <a:p>
            <a:r>
              <a:rPr lang="it-IT" sz="2400" b="1" dirty="0" smtClean="0"/>
              <a:t>Aiutare  la persona con disabilità intellettive a </a:t>
            </a:r>
            <a:r>
              <a:rPr lang="it-IT" sz="2400" b="1" dirty="0" smtClean="0">
                <a:solidFill>
                  <a:srgbClr val="FF0000"/>
                </a:solidFill>
              </a:rPr>
              <a:t>considerare se stesso in tutti i vari aspetti descritti dall’ICF, senza trascurarne qualcuno</a:t>
            </a:r>
            <a:r>
              <a:rPr lang="it-IT" sz="2400" b="1" dirty="0" smtClean="0"/>
              <a:t>.</a:t>
            </a:r>
            <a:endParaRPr lang="it-IT" sz="2400" dirty="0" smtClean="0"/>
          </a:p>
          <a:p>
            <a:pPr>
              <a:buNone/>
            </a:pPr>
            <a:endParaRPr lang="it-IT" sz="2400" dirty="0" smtClean="0"/>
          </a:p>
          <a:p>
            <a:r>
              <a:rPr lang="it-IT" sz="2400" b="1" dirty="0" smtClean="0"/>
              <a:t>Un’identità ben sviluppata e integrata dovrà </a:t>
            </a:r>
            <a:r>
              <a:rPr lang="it-IT" sz="2400" b="1" dirty="0" smtClean="0">
                <a:solidFill>
                  <a:srgbClr val="FF0000"/>
                </a:solidFill>
              </a:rPr>
              <a:t>inoltre tener conto delle relazioni, delle interconnessioni e dei rapporti di reciproca influenza tra i vari aspetti.</a:t>
            </a:r>
          </a:p>
          <a:p>
            <a:endParaRPr lang="it-IT" sz="2400" b="1" dirty="0" smtClean="0"/>
          </a:p>
          <a:p>
            <a:r>
              <a:rPr lang="it-IT" sz="2400" b="1" dirty="0" smtClean="0">
                <a:solidFill>
                  <a:srgbClr val="FF0000"/>
                </a:solidFill>
              </a:rPr>
              <a:t> Ogni aspetto non funziona da solo, interagisce con altri. </a:t>
            </a:r>
          </a:p>
          <a:p>
            <a:endParaRPr lang="it-IT" sz="2400" b="1" dirty="0" smtClean="0"/>
          </a:p>
          <a:p>
            <a:r>
              <a:rPr lang="it-IT" sz="2400" b="1" dirty="0" smtClean="0"/>
              <a:t>Un fattore contestuale ambientale positivo, come ad esempio una famiglia che sostiene e valorizza l’autonomia del figlio, favorisce lo sviluppo di capacità, la partecipazione sociale, il rafforzamento di fattori contestuali personali positivi (immagine di sé, sicurezza, identità autonoma) che, a loro volta, favoriranno una crescita degli altri fattori. </a:t>
            </a:r>
            <a:endParaRPr lang="it-IT" sz="2400" dirty="0" smtClean="0"/>
          </a:p>
          <a:p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857232"/>
            <a:ext cx="8715436" cy="5643602"/>
          </a:xfrm>
        </p:spPr>
        <p:txBody>
          <a:bodyPr>
            <a:normAutofit fontScale="70000" lnSpcReduction="20000"/>
          </a:bodyPr>
          <a:lstStyle/>
          <a:p>
            <a:r>
              <a:rPr lang="it-IT" b="1" dirty="0"/>
              <a:t>L’identità influenza molti aspetti ma ne viene a sua volta influenzata: </a:t>
            </a:r>
            <a:endParaRPr lang="it-IT" dirty="0"/>
          </a:p>
          <a:p>
            <a:r>
              <a:rPr lang="it-IT" b="1" dirty="0"/>
              <a:t>i successi/fallimenti in alcune capacità</a:t>
            </a:r>
            <a:r>
              <a:rPr lang="it-IT" b="1" dirty="0" smtClean="0"/>
              <a:t>,</a:t>
            </a:r>
          </a:p>
          <a:p>
            <a:endParaRPr lang="it-IT" dirty="0"/>
          </a:p>
          <a:p>
            <a:r>
              <a:rPr lang="it-IT" b="1" dirty="0"/>
              <a:t> i limiti funzionali/strutturali del corpo</a:t>
            </a:r>
            <a:r>
              <a:rPr lang="it-IT" b="1" dirty="0" smtClean="0"/>
              <a:t>,</a:t>
            </a:r>
          </a:p>
          <a:p>
            <a:endParaRPr lang="it-IT" dirty="0"/>
          </a:p>
          <a:p>
            <a:r>
              <a:rPr lang="it-IT" b="1" dirty="0"/>
              <a:t>le difficoltà di partecipazione sociale</a:t>
            </a:r>
            <a:r>
              <a:rPr lang="it-IT" b="1" dirty="0" smtClean="0"/>
              <a:t>,</a:t>
            </a:r>
          </a:p>
          <a:p>
            <a:r>
              <a:rPr lang="it-IT" b="1" dirty="0" smtClean="0"/>
              <a:t> </a:t>
            </a:r>
            <a:endParaRPr lang="it-IT" dirty="0"/>
          </a:p>
          <a:p>
            <a:r>
              <a:rPr lang="it-IT" b="1" dirty="0"/>
              <a:t>gli atteggiamenti sociali e familiari costituiscono parti significative del contenuto del Sé e dell’identità, attraverso il rispecchiarsi nell’Altro.</a:t>
            </a:r>
            <a:endParaRPr lang="it-IT" dirty="0"/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b="1" dirty="0" smtClean="0"/>
              <a:t>Come </a:t>
            </a:r>
            <a:r>
              <a:rPr lang="it-IT" b="1" dirty="0"/>
              <a:t>funziona psicologicamente l’identità</a:t>
            </a:r>
            <a:r>
              <a:rPr lang="it-IT" b="1" dirty="0" smtClean="0"/>
              <a:t>:</a:t>
            </a:r>
          </a:p>
          <a:p>
            <a:pPr>
              <a:buNone/>
            </a:pPr>
            <a:r>
              <a:rPr lang="it-IT" b="1" dirty="0" smtClean="0"/>
              <a:t> </a:t>
            </a:r>
            <a:r>
              <a:rPr lang="it-IT" sz="4000" b="1" u="sng" dirty="0">
                <a:solidFill>
                  <a:srgbClr val="FF0000"/>
                </a:solidFill>
              </a:rPr>
              <a:t>l’identità si sviluppa, si modifica attraverso il lavoro interconnesso di </a:t>
            </a:r>
            <a:r>
              <a:rPr lang="it-IT" sz="4000" b="1" i="1" u="sng" dirty="0">
                <a:solidFill>
                  <a:srgbClr val="FF0000"/>
                </a:solidFill>
              </a:rPr>
              <a:t>quattro dimensioni mentali</a:t>
            </a:r>
            <a:r>
              <a:rPr lang="it-IT" sz="4000" b="1" dirty="0">
                <a:solidFill>
                  <a:srgbClr val="FF0000"/>
                </a:solidFill>
              </a:rPr>
              <a:t>, a cui è utile dedicare un’attenzione specifica.</a:t>
            </a:r>
            <a:endParaRPr lang="it-IT" sz="4000" dirty="0">
              <a:solidFill>
                <a:srgbClr val="FF0000"/>
              </a:solidFill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br>
              <a:rPr lang="it-IT" sz="2400" b="1" dirty="0" smtClean="0"/>
            </a:br>
            <a:r>
              <a:rPr lang="it-IT" sz="2400" b="1" dirty="0" smtClean="0"/>
              <a:t>MODELLO ICF – Fattori personali</a:t>
            </a:r>
            <a:endParaRPr lang="it-IT" sz="2400" dirty="0"/>
          </a:p>
        </p:txBody>
      </p:sp>
      <p:pic>
        <p:nvPicPr>
          <p:cNvPr id="4" name="image2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64" y="1000108"/>
            <a:ext cx="8715436" cy="5857892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714356"/>
            <a:ext cx="8643998" cy="5929354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Aiutare  </a:t>
            </a:r>
            <a:r>
              <a:rPr lang="it-IT" sz="2800" b="1" dirty="0"/>
              <a:t>una persona disabile a sviluppare una buona identità autonoma </a:t>
            </a:r>
            <a:r>
              <a:rPr lang="it-IT" sz="2800" b="1" dirty="0" smtClean="0"/>
              <a:t>significa :</a:t>
            </a:r>
          </a:p>
          <a:p>
            <a:r>
              <a:rPr lang="it-IT" sz="2800" b="1" dirty="0" smtClean="0"/>
              <a:t> sostenere </a:t>
            </a:r>
            <a:r>
              <a:rPr lang="it-IT" sz="2800" b="1" dirty="0"/>
              <a:t>i suoi desideri, le sue motivazioni, </a:t>
            </a:r>
            <a:r>
              <a:rPr lang="it-IT" sz="2800" b="1" dirty="0" smtClean="0"/>
              <a:t> </a:t>
            </a:r>
          </a:p>
          <a:p>
            <a:r>
              <a:rPr lang="it-IT" sz="2800" b="1" dirty="0" smtClean="0"/>
              <a:t> aiutarlo a </a:t>
            </a:r>
            <a:r>
              <a:rPr lang="it-IT" sz="2800" b="1" dirty="0"/>
              <a:t>credere nella sua efficacia, nell’efficacia delle sue azioni </a:t>
            </a:r>
            <a:r>
              <a:rPr lang="it-IT" sz="2800" b="1" dirty="0" smtClean="0"/>
              <a:t> aiutarlo </a:t>
            </a:r>
            <a:r>
              <a:rPr lang="it-IT" sz="2800" b="1" dirty="0"/>
              <a:t>a coltivare una buona autostima </a:t>
            </a:r>
            <a:endParaRPr lang="it-IT" sz="2800" dirty="0"/>
          </a:p>
          <a:p>
            <a:pPr>
              <a:buNone/>
            </a:pPr>
            <a:endParaRPr lang="it-IT" sz="2800" dirty="0"/>
          </a:p>
          <a:p>
            <a:r>
              <a:rPr lang="it-IT" sz="2800" b="1" dirty="0"/>
              <a:t>L’autoconsapevolezza è particolarmente difficile per le persone con </a:t>
            </a:r>
            <a:r>
              <a:rPr lang="it-IT" sz="2800" b="1" dirty="0" smtClean="0"/>
              <a:t>disabilità intellettiva, </a:t>
            </a:r>
            <a:r>
              <a:rPr lang="it-IT" sz="2800" b="1" dirty="0"/>
              <a:t>perché nella costruzione della propria identità ci si deve guardare, osservare, </a:t>
            </a:r>
            <a:r>
              <a:rPr lang="it-IT" sz="2800" b="1" dirty="0" smtClean="0"/>
              <a:t>valutare.</a:t>
            </a:r>
          </a:p>
          <a:p>
            <a:endParaRPr lang="it-IT" sz="2000" b="1" dirty="0" smtClean="0"/>
          </a:p>
          <a:p>
            <a:endParaRPr lang="it-IT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b="1" dirty="0" smtClean="0"/>
              <a:t>Modello dell’ integrazione</a:t>
            </a: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471170" marR="307975">
              <a:lnSpc>
                <a:spcPct val="150000"/>
              </a:lnSpc>
              <a:spcBef>
                <a:spcPts val="70"/>
              </a:spcBef>
              <a:buNone/>
              <a:tabLst>
                <a:tab pos="443230" algn="l"/>
                <a:tab pos="443865" algn="l"/>
              </a:tabLst>
            </a:pPr>
            <a:r>
              <a:rPr lang="it-IT" dirty="0" smtClean="0"/>
              <a:t>L’evoluzione della società ha generato  l’esigenza di contrastare le diverse forme di emarginazione sociale: questo ha  portato in Italia, dagli anni </a:t>
            </a:r>
            <a:r>
              <a:rPr lang="it-IT" b="1" dirty="0" smtClean="0"/>
              <a:t>’70/’80</a:t>
            </a:r>
            <a:r>
              <a:rPr lang="it-IT" dirty="0" smtClean="0"/>
              <a:t>, ad importanti conquiste sul piano culturale e legislativo, quali le </a:t>
            </a:r>
            <a:r>
              <a:rPr lang="it-IT" b="1" dirty="0" smtClean="0"/>
              <a:t>norme di legge per </a:t>
            </a:r>
            <a:r>
              <a:rPr lang="it-IT" b="1" dirty="0" smtClean="0">
                <a:solidFill>
                  <a:srgbClr val="FF0000"/>
                </a:solidFill>
              </a:rPr>
              <a:t>l’integrazione scolastica</a:t>
            </a:r>
            <a:r>
              <a:rPr lang="it-IT" dirty="0" smtClean="0"/>
              <a:t>, </a:t>
            </a:r>
            <a:r>
              <a:rPr lang="it-IT" b="1" dirty="0" smtClean="0"/>
              <a:t>per l’inserimento  sociale e la riduzione delle barriere</a:t>
            </a:r>
            <a:r>
              <a:rPr lang="it-IT" dirty="0" smtClean="0"/>
              <a:t>, e per </a:t>
            </a:r>
            <a:r>
              <a:rPr lang="it-IT" b="1" dirty="0" smtClean="0"/>
              <a:t>l’inserimento lavorativo </a:t>
            </a:r>
            <a:r>
              <a:rPr lang="it-IT" dirty="0" smtClean="0"/>
              <a:t>delle persone  disabili.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/>
          </a:bodyPr>
          <a:lstStyle/>
          <a:p>
            <a:r>
              <a:rPr lang="it-IT" sz="2000" b="1" dirty="0" smtClean="0"/>
              <a:t> </a:t>
            </a:r>
            <a:r>
              <a:rPr lang="it-IT" sz="2800" b="1" dirty="0" smtClean="0"/>
              <a:t>E’  un compito psicologico ed educativo importante aiutare la persona con ritardo mentale a guardarsi sempre più in profondità, </a:t>
            </a:r>
          </a:p>
          <a:p>
            <a:r>
              <a:rPr lang="it-IT" sz="2800" b="1" dirty="0" smtClean="0"/>
              <a:t>Riconoscersi nelle: </a:t>
            </a:r>
          </a:p>
          <a:p>
            <a:r>
              <a:rPr lang="it-IT" sz="2800" b="1" dirty="0" smtClean="0"/>
              <a:t>motivazioni, </a:t>
            </a:r>
          </a:p>
          <a:p>
            <a:r>
              <a:rPr lang="it-IT" sz="2800" b="1" dirty="0" smtClean="0"/>
              <a:t>autoefficacia, </a:t>
            </a:r>
          </a:p>
          <a:p>
            <a:r>
              <a:rPr lang="it-IT" sz="2800" b="1" dirty="0" smtClean="0"/>
              <a:t>attribuzioni, </a:t>
            </a:r>
          </a:p>
          <a:p>
            <a:r>
              <a:rPr lang="it-IT" sz="2800" b="1" dirty="0" smtClean="0"/>
              <a:t>autostima.</a:t>
            </a:r>
          </a:p>
          <a:p>
            <a:r>
              <a:rPr lang="it-IT" sz="2800" b="1" dirty="0" smtClean="0"/>
              <a:t>capacità di  ricordare quello che si era </a:t>
            </a:r>
          </a:p>
          <a:p>
            <a:r>
              <a:rPr lang="it-IT" sz="2800" b="1" dirty="0" smtClean="0"/>
              <a:t>e il desiderare  e progettare quello che si vorrebbe essere.</a:t>
            </a:r>
            <a:endParaRPr lang="it-IT" sz="2800" dirty="0" smtClean="0"/>
          </a:p>
          <a:p>
            <a:endParaRPr lang="it-IT" sz="28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572164"/>
          </a:xfrm>
        </p:spPr>
        <p:txBody>
          <a:bodyPr>
            <a:normAutofit fontScale="92500" lnSpcReduction="10000"/>
          </a:bodyPr>
          <a:lstStyle/>
          <a:p>
            <a:r>
              <a:rPr lang="it-IT" sz="2400" b="1" dirty="0">
                <a:solidFill>
                  <a:srgbClr val="FF0000"/>
                </a:solidFill>
              </a:rPr>
              <a:t>Molte delle «azioni» importanti per lo sviluppo dell’identità adulta sono «scelte», «decisioni autonome», forse talvolta ribellioni, cose sulle quali come genitori o educatori non siamo d’accordo. </a:t>
            </a:r>
            <a:endParaRPr lang="it-IT" sz="2400" b="1" dirty="0" smtClean="0">
              <a:solidFill>
                <a:srgbClr val="FF0000"/>
              </a:solidFill>
            </a:endParaRPr>
          </a:p>
          <a:p>
            <a:endParaRPr lang="it-IT" sz="2400" dirty="0"/>
          </a:p>
          <a:p>
            <a:r>
              <a:rPr lang="it-IT" sz="2400" dirty="0" smtClean="0"/>
              <a:t> </a:t>
            </a:r>
            <a:r>
              <a:rPr lang="it-IT" sz="2400" b="1" u="sng" dirty="0"/>
              <a:t>La persona con </a:t>
            </a:r>
            <a:r>
              <a:rPr lang="it-IT" sz="2400" b="1" u="sng" dirty="0" smtClean="0"/>
              <a:t>disabilità intellettiva </a:t>
            </a:r>
            <a:r>
              <a:rPr lang="it-IT" sz="2400" b="1" u="sng" dirty="0"/>
              <a:t>trova molte difficoltà nel fare </a:t>
            </a:r>
            <a:r>
              <a:rPr lang="it-IT" sz="2400" b="1" u="sng" dirty="0" smtClean="0"/>
              <a:t>scelte</a:t>
            </a:r>
            <a:r>
              <a:rPr lang="it-IT" sz="2400" b="1" dirty="0" smtClean="0"/>
              <a:t>,:</a:t>
            </a:r>
          </a:p>
          <a:p>
            <a:r>
              <a:rPr lang="it-IT" sz="2400" b="1" dirty="0" smtClean="0"/>
              <a:t>difficoltà </a:t>
            </a:r>
            <a:r>
              <a:rPr lang="it-IT" sz="2400" b="1" dirty="0"/>
              <a:t>cognitive, </a:t>
            </a:r>
            <a:endParaRPr lang="it-IT" sz="2400" b="1" dirty="0" smtClean="0"/>
          </a:p>
          <a:p>
            <a:r>
              <a:rPr lang="it-IT" sz="2400" b="1" dirty="0" smtClean="0"/>
              <a:t>emotive </a:t>
            </a:r>
            <a:r>
              <a:rPr lang="it-IT" sz="2400" b="1" dirty="0"/>
              <a:t>(scegliendo A bisogna a malincuore rinunciare a B) </a:t>
            </a:r>
            <a:endParaRPr lang="it-IT" sz="2400" b="1" dirty="0" smtClean="0"/>
          </a:p>
          <a:p>
            <a:r>
              <a:rPr lang="it-IT" sz="2400" b="1" dirty="0" smtClean="0"/>
              <a:t> </a:t>
            </a:r>
            <a:r>
              <a:rPr lang="it-IT" sz="2400" b="1" dirty="0"/>
              <a:t>ambientali-familiari; c’è molto spesso qualcuno che sceglie (troppo) al posto suo. </a:t>
            </a:r>
            <a:endParaRPr lang="it-IT" sz="2400" b="1" dirty="0" smtClean="0"/>
          </a:p>
          <a:p>
            <a:endParaRPr lang="it-IT" sz="2400" b="1" dirty="0" smtClean="0"/>
          </a:p>
          <a:p>
            <a:r>
              <a:rPr lang="it-IT" sz="2400" b="1" dirty="0" smtClean="0"/>
              <a:t>Favorire </a:t>
            </a:r>
            <a:r>
              <a:rPr lang="it-IT" sz="2400" b="1" dirty="0"/>
              <a:t>l’autodeterminazione nelle scelte non è solo un necessario atteggiamento democratico nell’educazione, è anche un modo fondamentale per aiutare lo sviluppo di un’identità forte e adulta.</a:t>
            </a:r>
            <a:endParaRPr lang="it-IT" sz="2400" dirty="0"/>
          </a:p>
          <a:p>
            <a:pPr>
              <a:buNone/>
            </a:pPr>
            <a:endParaRPr lang="it-IT" sz="2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715040"/>
          </a:xfrm>
        </p:spPr>
        <p:txBody>
          <a:bodyPr>
            <a:normAutofit fontScale="70000" lnSpcReduction="20000"/>
          </a:bodyPr>
          <a:lstStyle/>
          <a:p>
            <a:r>
              <a:rPr lang="it-IT" b="1" dirty="0"/>
              <a:t>Un’identità, per crescere forte e autonoma, ha bisogno anche di </a:t>
            </a:r>
            <a:r>
              <a:rPr lang="it-IT" b="1" dirty="0" smtClean="0"/>
              <a:t>confini.</a:t>
            </a:r>
          </a:p>
          <a:p>
            <a:endParaRPr lang="it-IT" b="1" dirty="0" smtClean="0"/>
          </a:p>
          <a:p>
            <a:r>
              <a:rPr lang="it-IT" b="1" dirty="0" smtClean="0">
                <a:solidFill>
                  <a:srgbClr val="FF0000"/>
                </a:solidFill>
              </a:rPr>
              <a:t>confini </a:t>
            </a:r>
            <a:r>
              <a:rPr lang="it-IT" b="1" dirty="0">
                <a:solidFill>
                  <a:srgbClr val="FF0000"/>
                </a:solidFill>
              </a:rPr>
              <a:t>per separare e in questo modo proteggere</a:t>
            </a:r>
            <a:r>
              <a:rPr lang="it-IT" dirty="0"/>
              <a:t>. Confini nello spazio corporeo, nello spazio di vita, di decisione, di </a:t>
            </a:r>
            <a:r>
              <a:rPr lang="it-IT" dirty="0" smtClean="0"/>
              <a:t>relazione</a:t>
            </a:r>
          </a:p>
          <a:p>
            <a:endParaRPr lang="it-IT" dirty="0" smtClean="0"/>
          </a:p>
          <a:p>
            <a:r>
              <a:rPr lang="it-IT" dirty="0" smtClean="0"/>
              <a:t> </a:t>
            </a:r>
            <a:r>
              <a:rPr lang="it-IT" dirty="0"/>
              <a:t>È difficile, in molti casi, per l’insegnante o il genitore, rispettare i confini della persona con </a:t>
            </a:r>
            <a:r>
              <a:rPr lang="it-IT" dirty="0" smtClean="0"/>
              <a:t>disabilità:</a:t>
            </a:r>
          </a:p>
          <a:p>
            <a:r>
              <a:rPr lang="it-IT" dirty="0" smtClean="0"/>
              <a:t> </a:t>
            </a:r>
            <a:r>
              <a:rPr lang="it-IT" dirty="0"/>
              <a:t>perché i suoi bisogni sono spesso enormi</a:t>
            </a:r>
            <a:r>
              <a:rPr lang="it-IT" dirty="0" smtClean="0"/>
              <a:t>,</a:t>
            </a:r>
          </a:p>
          <a:p>
            <a:r>
              <a:rPr lang="it-IT" dirty="0" smtClean="0"/>
              <a:t> </a:t>
            </a:r>
            <a:r>
              <a:rPr lang="it-IT" dirty="0"/>
              <a:t>perché </a:t>
            </a:r>
            <a:r>
              <a:rPr lang="it-IT" dirty="0" smtClean="0"/>
              <a:t>dobbiamo «invadere</a:t>
            </a:r>
            <a:r>
              <a:rPr lang="it-IT" dirty="0"/>
              <a:t>» il suo territorio per tanti buoni motivi (scarse capacità, necessità di sicurezza e protezione dai pericoli), </a:t>
            </a:r>
            <a:endParaRPr lang="it-IT" dirty="0" smtClean="0"/>
          </a:p>
          <a:p>
            <a:endParaRPr lang="it-IT" dirty="0" smtClean="0"/>
          </a:p>
          <a:p>
            <a:r>
              <a:rPr lang="it-IT" b="1" u="sng" dirty="0" smtClean="0"/>
              <a:t>Ma </a:t>
            </a:r>
            <a:r>
              <a:rPr lang="it-IT" sz="3800" b="1" dirty="0" smtClean="0">
                <a:solidFill>
                  <a:srgbClr val="FF0000"/>
                </a:solidFill>
              </a:rPr>
              <a:t>anche </a:t>
            </a:r>
            <a:r>
              <a:rPr lang="it-IT" sz="3800" b="1" dirty="0">
                <a:solidFill>
                  <a:srgbClr val="FF0000"/>
                </a:solidFill>
              </a:rPr>
              <a:t>il soggetto con maggiori limitazioni nella attività personali ha il </a:t>
            </a:r>
            <a:r>
              <a:rPr lang="it-IT" sz="3800" b="1" dirty="0">
                <a:solidFill>
                  <a:srgbClr val="CC0099"/>
                </a:solidFill>
              </a:rPr>
              <a:t>diritto all’inviolabilità di alcuni dei suoi confini</a:t>
            </a:r>
            <a:r>
              <a:rPr lang="it-IT" sz="3800" b="1" dirty="0">
                <a:solidFill>
                  <a:srgbClr val="FF0000"/>
                </a:solidFill>
              </a:rPr>
              <a:t>, perché al riparo di questi confini egli può far crescere la sua identità.</a:t>
            </a:r>
          </a:p>
          <a:p>
            <a:pPr>
              <a:buNone/>
            </a:pPr>
            <a:r>
              <a:rPr lang="it-IT" sz="3800" b="1" dirty="0">
                <a:solidFill>
                  <a:srgbClr val="FF0000"/>
                </a:solidFill>
              </a:rPr>
              <a:t> </a:t>
            </a:r>
          </a:p>
          <a:p>
            <a:endParaRPr lang="it-IT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r>
              <a:rPr lang="it-IT" sz="2400" b="1" dirty="0" smtClean="0"/>
              <a:t>IL PROGETTO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VITA DAL PUNTO </a:t>
            </a:r>
            <a:r>
              <a:rPr lang="it-IT" sz="2400" b="1" dirty="0" err="1" smtClean="0"/>
              <a:t>DI</a:t>
            </a:r>
            <a:r>
              <a:rPr lang="it-IT" sz="2400" b="1" dirty="0" smtClean="0"/>
              <a:t> VISTA PSICOLOGICO</a:t>
            </a: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643602"/>
          </a:xfrm>
        </p:spPr>
        <p:txBody>
          <a:bodyPr>
            <a:normAutofit fontScale="85000" lnSpcReduction="20000"/>
          </a:bodyPr>
          <a:lstStyle/>
          <a:p>
            <a:r>
              <a:rPr lang="it-IT" dirty="0" smtClean="0"/>
              <a:t>Spesso siamo </a:t>
            </a:r>
            <a:r>
              <a:rPr lang="it-IT" dirty="0"/>
              <a:t>tentati di proteggere le persone con </a:t>
            </a:r>
            <a:r>
              <a:rPr lang="it-IT" dirty="0" smtClean="0"/>
              <a:t>disabilità intellettive da </a:t>
            </a:r>
            <a:r>
              <a:rPr lang="it-IT" dirty="0"/>
              <a:t>una sofferenza che riteniamo troppo forte, in particolare per la più profonda e autentica presa di coscienza della loro situazione di vita; </a:t>
            </a:r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Bisogna, invece, cercare </a:t>
            </a:r>
            <a:r>
              <a:rPr lang="it-IT" dirty="0"/>
              <a:t>di avere più fiducia nelle loro risorse psicologiche e nelle nostre capacità di dare loro l’aiuto necessario. </a:t>
            </a:r>
            <a:endParaRPr lang="it-IT" dirty="0" smtClean="0"/>
          </a:p>
          <a:p>
            <a:endParaRPr lang="it-IT" dirty="0" smtClean="0"/>
          </a:p>
          <a:p>
            <a:r>
              <a:rPr lang="it-IT" b="1" dirty="0" smtClean="0"/>
              <a:t>Non </a:t>
            </a:r>
            <a:r>
              <a:rPr lang="it-IT" b="1" dirty="0"/>
              <a:t>è possibile lavorare seriamente a un buon Progetto di vita se non dedicheremo una particolare e costante attenzione a queste dimensioni psicologiche, </a:t>
            </a:r>
            <a:r>
              <a:rPr lang="it-IT" b="1" dirty="0">
                <a:solidFill>
                  <a:srgbClr val="FF0000"/>
                </a:solidFill>
              </a:rPr>
              <a:t>nel contesto di una relazione di aiuto continuamente orientata allo sviluppo di competenze significative</a:t>
            </a:r>
            <a:r>
              <a:rPr lang="it-IT" dirty="0"/>
              <a:t>.</a:t>
            </a:r>
          </a:p>
          <a:p>
            <a:pPr>
              <a:buNone/>
            </a:pPr>
            <a:endParaRPr lang="it-IT" dirty="0"/>
          </a:p>
          <a:p>
            <a:endParaRPr lang="it-IT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296842"/>
          </a:xfrm>
        </p:spPr>
        <p:txBody>
          <a:bodyPr>
            <a:normAutofit fontScale="90000"/>
          </a:bodyPr>
          <a:lstStyle/>
          <a:p>
            <a:r>
              <a:rPr lang="it-IT" sz="2200" b="1" dirty="0"/>
              <a:t>IL PROGETTO </a:t>
            </a:r>
            <a:r>
              <a:rPr lang="it-IT" sz="2200" b="1" dirty="0" err="1"/>
              <a:t>DI</a:t>
            </a:r>
            <a:r>
              <a:rPr lang="it-IT" sz="2200" b="1" dirty="0"/>
              <a:t> VITA </a:t>
            </a:r>
            <a:r>
              <a:rPr lang="it-IT" sz="2200" b="1" dirty="0" smtClean="0"/>
              <a:t> E LE ALLEANZE</a:t>
            </a:r>
            <a:r>
              <a:rPr lang="it-IT" sz="2200" b="1" dirty="0"/>
              <a:t>: UN’AZIONE COLLETTIVA</a:t>
            </a:r>
            <a:r>
              <a:rPr lang="it-IT" sz="2400" dirty="0"/>
              <a:t/>
            </a:r>
            <a:br>
              <a:rPr lang="it-IT" sz="2400" dirty="0"/>
            </a:br>
            <a:endParaRPr lang="it-IT" sz="2400" dirty="0"/>
          </a:p>
        </p:txBody>
      </p:sp>
      <p:pic>
        <p:nvPicPr>
          <p:cNvPr id="4" name="image3.jpe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571480"/>
            <a:ext cx="8572560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algn="ctr"/>
            <a:endParaRPr lang="it-IT" b="1" spc="-5" dirty="0" smtClean="0">
              <a:solidFill>
                <a:srgbClr val="FF0000"/>
              </a:solidFill>
            </a:endParaRPr>
          </a:p>
          <a:p>
            <a:pPr algn="ctr"/>
            <a:r>
              <a:rPr lang="it-IT" sz="4400" b="1" spc="-5" dirty="0" smtClean="0">
                <a:solidFill>
                  <a:srgbClr val="FF0000"/>
                </a:solidFill>
              </a:rPr>
              <a:t>Presa </a:t>
            </a:r>
            <a:r>
              <a:rPr lang="it-IT" sz="4400" b="1" spc="-5" dirty="0" smtClean="0">
                <a:solidFill>
                  <a:srgbClr val="FF0000"/>
                </a:solidFill>
              </a:rPr>
              <a:t>in </a:t>
            </a:r>
            <a:r>
              <a:rPr lang="it-IT" sz="4400" b="1" spc="-5" dirty="0" smtClean="0">
                <a:solidFill>
                  <a:srgbClr val="FF0000"/>
                </a:solidFill>
              </a:rPr>
              <a:t>carico e </a:t>
            </a:r>
            <a:r>
              <a:rPr lang="it-IT" sz="4400" b="1" spc="-5" dirty="0" smtClean="0">
                <a:solidFill>
                  <a:srgbClr val="FF0000"/>
                </a:solidFill>
              </a:rPr>
              <a:t>di Progetto di </a:t>
            </a:r>
            <a:r>
              <a:rPr lang="it-IT" sz="4400" b="1" spc="-10" dirty="0" smtClean="0">
                <a:solidFill>
                  <a:srgbClr val="FF0000"/>
                </a:solidFill>
              </a:rPr>
              <a:t>Vita</a:t>
            </a:r>
            <a:r>
              <a:rPr lang="it-IT" sz="4400" b="1" spc="-10" dirty="0" smtClean="0">
                <a:solidFill>
                  <a:srgbClr val="000000"/>
                </a:solidFill>
              </a:rPr>
              <a:t>.</a:t>
            </a:r>
            <a:r>
              <a:rPr lang="it-IT" sz="3600" b="1" spc="-10" dirty="0" smtClean="0">
                <a:solidFill>
                  <a:srgbClr val="000000"/>
                </a:solidFill>
              </a:rPr>
              <a:t/>
            </a:r>
            <a:br>
              <a:rPr lang="it-IT" sz="3600" b="1" spc="-10" dirty="0" smtClean="0">
                <a:solidFill>
                  <a:srgbClr val="000000"/>
                </a:solidFill>
              </a:rPr>
            </a:br>
            <a:r>
              <a:rPr lang="it-IT" sz="4400" b="1" spc="-5" dirty="0" smtClean="0">
                <a:solidFill>
                  <a:srgbClr val="FF0000"/>
                </a:solidFill>
              </a:rPr>
              <a:t> </a:t>
            </a:r>
            <a:endParaRPr sz="4400"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357158" y="1661820"/>
            <a:ext cx="8429683" cy="4113755"/>
          </a:xfrm>
          <a:prstGeom prst="rect">
            <a:avLst/>
          </a:prstGeom>
        </p:spPr>
        <p:txBody>
          <a:bodyPr vert="horz" wrap="square" lIns="0" tIns="1016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80"/>
              </a:spcBef>
            </a:pPr>
            <a:r>
              <a:rPr sz="2400" b="1" dirty="0">
                <a:solidFill>
                  <a:srgbClr val="000000"/>
                </a:solidFill>
              </a:rPr>
              <a:t>E’ </a:t>
            </a:r>
            <a:r>
              <a:rPr sz="2400" b="1" spc="-5" dirty="0">
                <a:solidFill>
                  <a:srgbClr val="000000"/>
                </a:solidFill>
              </a:rPr>
              <a:t>negli </a:t>
            </a:r>
            <a:r>
              <a:rPr sz="3200" b="1" spc="-5" dirty="0">
                <a:solidFill>
                  <a:srgbClr val="FF0000"/>
                </a:solidFill>
              </a:rPr>
              <a:t>anni </a:t>
            </a:r>
            <a:r>
              <a:rPr sz="3200" b="1" dirty="0">
                <a:solidFill>
                  <a:srgbClr val="FF0000"/>
                </a:solidFill>
              </a:rPr>
              <a:t>‘90 </a:t>
            </a:r>
            <a:r>
              <a:rPr sz="2400" b="1" spc="-5" dirty="0">
                <a:solidFill>
                  <a:srgbClr val="000000"/>
                </a:solidFill>
              </a:rPr>
              <a:t>che finalmente l’approccio alla disabilità </a:t>
            </a:r>
            <a:r>
              <a:rPr sz="2400" b="1" dirty="0">
                <a:solidFill>
                  <a:srgbClr val="000000"/>
                </a:solidFill>
              </a:rPr>
              <a:t>si </a:t>
            </a:r>
            <a:r>
              <a:rPr sz="2400" b="1" spc="-5" dirty="0">
                <a:solidFill>
                  <a:srgbClr val="000000"/>
                </a:solidFill>
              </a:rPr>
              <a:t>trasforma  nell’approccio alla persona disabile </a:t>
            </a:r>
            <a:r>
              <a:rPr sz="2400" b="1" dirty="0">
                <a:solidFill>
                  <a:srgbClr val="000000"/>
                </a:solidFill>
              </a:rPr>
              <a:t>e </a:t>
            </a:r>
            <a:r>
              <a:rPr sz="2400" b="1" spc="-5" dirty="0">
                <a:solidFill>
                  <a:srgbClr val="000000"/>
                </a:solidFill>
              </a:rPr>
              <a:t>viene </a:t>
            </a:r>
            <a:r>
              <a:rPr sz="2400" b="1" dirty="0">
                <a:solidFill>
                  <a:srgbClr val="000000"/>
                </a:solidFill>
              </a:rPr>
              <a:t>a </a:t>
            </a:r>
            <a:r>
              <a:rPr sz="2400" b="1" spc="-5" dirty="0">
                <a:solidFill>
                  <a:srgbClr val="000000"/>
                </a:solidFill>
              </a:rPr>
              <a:t>nascere il </a:t>
            </a:r>
            <a:r>
              <a:rPr sz="3200" b="1" spc="-5" dirty="0">
                <a:solidFill>
                  <a:srgbClr val="FF0000"/>
                </a:solidFill>
              </a:rPr>
              <a:t>concetto di presa in carico  globale </a:t>
            </a:r>
            <a:r>
              <a:rPr sz="3200" b="1" dirty="0">
                <a:solidFill>
                  <a:srgbClr val="FF0000"/>
                </a:solidFill>
              </a:rPr>
              <a:t>e </a:t>
            </a:r>
            <a:r>
              <a:rPr sz="3200" b="1" spc="-5" dirty="0">
                <a:solidFill>
                  <a:srgbClr val="FF0000"/>
                </a:solidFill>
              </a:rPr>
              <a:t>di Progetto di </a:t>
            </a:r>
            <a:r>
              <a:rPr sz="3200" b="1" spc="-10">
                <a:solidFill>
                  <a:srgbClr val="FF0000"/>
                </a:solidFill>
              </a:rPr>
              <a:t>Vita</a:t>
            </a:r>
            <a:r>
              <a:rPr sz="3200" b="1" spc="-10" smtClean="0">
                <a:solidFill>
                  <a:srgbClr val="000000"/>
                </a:solidFill>
              </a:rPr>
              <a:t>.</a:t>
            </a:r>
            <a:r>
              <a:rPr lang="it-IT" sz="2400" b="1" spc="-10" dirty="0" smtClean="0">
                <a:solidFill>
                  <a:srgbClr val="000000"/>
                </a:solidFill>
              </a:rPr>
              <a:t/>
            </a:r>
            <a:br>
              <a:rPr lang="it-IT" sz="2400" b="1" spc="-10" dirty="0" smtClean="0">
                <a:solidFill>
                  <a:srgbClr val="000000"/>
                </a:solidFill>
              </a:rPr>
            </a:br>
            <a:r>
              <a:rPr lang="it-IT" sz="2400" b="1" spc="-10" dirty="0" smtClean="0">
                <a:solidFill>
                  <a:srgbClr val="000000"/>
                </a:solidFill>
              </a:rPr>
              <a:t/>
            </a:r>
            <a:br>
              <a:rPr lang="it-IT" sz="2400" b="1" spc="-10" dirty="0" smtClean="0">
                <a:solidFill>
                  <a:srgbClr val="000000"/>
                </a:solidFill>
              </a:rPr>
            </a:br>
            <a:r>
              <a:rPr lang="it-IT" sz="2400" dirty="0" smtClean="0"/>
              <a:t>La presa in  carico della persona disabile  avviene attraverso l’elaborazione di un piano  d’intervento e la stesura di un </a:t>
            </a:r>
            <a:r>
              <a:rPr lang="it-IT" sz="2400" b="1" dirty="0" smtClean="0"/>
              <a:t>progetto vita</a:t>
            </a:r>
            <a:r>
              <a:rPr lang="it-IT" sz="2400" dirty="0" smtClean="0"/>
              <a:t>,  che accompagna la persona in tutte le fasi  della sua vita, articolando una serie di  risposte ai diversi bisogni.</a:t>
            </a:r>
            <a:br>
              <a:rPr lang="it-IT" sz="2400" dirty="0" smtClean="0"/>
            </a:br>
            <a:endParaRPr sz="2400" b="1"/>
          </a:p>
        </p:txBody>
      </p:sp>
      <p:sp>
        <p:nvSpPr>
          <p:cNvPr id="7" name="object 7"/>
          <p:cNvSpPr txBox="1"/>
          <p:nvPr/>
        </p:nvSpPr>
        <p:spPr>
          <a:xfrm>
            <a:off x="285720" y="3143248"/>
            <a:ext cx="8643998" cy="266740"/>
          </a:xfrm>
          <a:prstGeom prst="rect">
            <a:avLst/>
          </a:prstGeom>
        </p:spPr>
        <p:txBody>
          <a:bodyPr vert="horz" wrap="square" lIns="0" tIns="22860" rIns="0" bIns="0" rtlCol="0">
            <a:spAutoFit/>
          </a:bodyPr>
          <a:lstStyle/>
          <a:p>
            <a:pPr marL="12700" marR="5080" algn="just">
              <a:lnSpc>
                <a:spcPts val="1900"/>
              </a:lnSpc>
              <a:spcBef>
                <a:spcPts val="180"/>
              </a:spcBef>
            </a:pPr>
            <a:endParaRPr sz="20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29574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123897" y="4210393"/>
            <a:ext cx="6346761" cy="22361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190407" y="4231176"/>
            <a:ext cx="6217920" cy="220703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2051989" y="4292307"/>
            <a:ext cx="6337300" cy="2227580"/>
          </a:xfrm>
          <a:prstGeom prst="rect">
            <a:avLst/>
          </a:prstGeom>
          <a:solidFill>
            <a:srgbClr val="D4FDD5"/>
          </a:solidFill>
        </p:spPr>
        <p:txBody>
          <a:bodyPr vert="horz" wrap="square" lIns="0" tIns="46990" rIns="0" bIns="0" rtlCol="0">
            <a:spAutoFit/>
          </a:bodyPr>
          <a:lstStyle/>
          <a:p>
            <a:pPr marL="90805" marR="70485" algn="just">
              <a:lnSpc>
                <a:spcPct val="99700"/>
              </a:lnSpc>
              <a:spcBef>
                <a:spcPts val="370"/>
              </a:spcBef>
            </a:pPr>
            <a:r>
              <a:rPr sz="2800" dirty="0">
                <a:latin typeface="Arial"/>
                <a:cs typeface="Arial"/>
              </a:rPr>
              <a:t>La presa in carico deve </a:t>
            </a:r>
            <a:r>
              <a:rPr sz="2800" spc="-5" dirty="0">
                <a:latin typeface="Arial"/>
                <a:cs typeface="Arial"/>
              </a:rPr>
              <a:t>tenere conto  </a:t>
            </a:r>
            <a:r>
              <a:rPr sz="2800" dirty="0">
                <a:latin typeface="Arial"/>
                <a:cs typeface="Arial"/>
              </a:rPr>
              <a:t>della </a:t>
            </a:r>
            <a:r>
              <a:rPr sz="2800" spc="-5" dirty="0">
                <a:latin typeface="Arial"/>
                <a:cs typeface="Arial"/>
              </a:rPr>
              <a:t>individualità </a:t>
            </a:r>
            <a:r>
              <a:rPr sz="2800" dirty="0">
                <a:latin typeface="Arial"/>
                <a:cs typeface="Arial"/>
              </a:rPr>
              <a:t>della persona, delle  </a:t>
            </a:r>
            <a:r>
              <a:rPr sz="2800" spc="-5" dirty="0">
                <a:latin typeface="Arial"/>
                <a:cs typeface="Arial"/>
              </a:rPr>
              <a:t>attività </a:t>
            </a:r>
            <a:r>
              <a:rPr sz="2800" dirty="0">
                <a:latin typeface="Arial"/>
                <a:cs typeface="Arial"/>
              </a:rPr>
              <a:t>e delle relazioni che danno  </a:t>
            </a:r>
            <a:r>
              <a:rPr sz="2800" spc="5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significatività </a:t>
            </a:r>
            <a:r>
              <a:rPr sz="2800" spc="4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alla </a:t>
            </a:r>
            <a:r>
              <a:rPr sz="2800" spc="4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sua </a:t>
            </a:r>
            <a:r>
              <a:rPr sz="2800" spc="6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quotidianità, 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della </a:t>
            </a:r>
            <a:r>
              <a:rPr sz="2800" spc="-5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comunità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in cui</a:t>
            </a:r>
            <a:r>
              <a:rPr sz="2800" spc="-1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sz="2800" dirty="0">
                <a:solidFill>
                  <a:schemeClr val="accent6">
                    <a:lumMod val="50000"/>
                  </a:schemeClr>
                </a:solidFill>
                <a:latin typeface="Arial"/>
                <a:cs typeface="Arial"/>
              </a:rPr>
              <a:t>vive.</a:t>
            </a:r>
            <a:endParaRPr sz="2800">
              <a:solidFill>
                <a:schemeClr val="accent6">
                  <a:lumMod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56457" y="2061552"/>
            <a:ext cx="6991007" cy="22527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822960" y="2082330"/>
            <a:ext cx="6866305" cy="2202878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83567" y="1988845"/>
            <a:ext cx="6985000" cy="2246630"/>
          </a:xfrm>
          <a:custGeom>
            <a:avLst/>
            <a:gdLst/>
            <a:ahLst/>
            <a:cxnLst/>
            <a:rect l="l" t="t" r="r" b="b"/>
            <a:pathLst>
              <a:path w="6985000" h="2246629">
                <a:moveTo>
                  <a:pt x="0" y="0"/>
                </a:moveTo>
                <a:lnTo>
                  <a:pt x="6984997" y="0"/>
                </a:lnTo>
                <a:lnTo>
                  <a:pt x="6984997" y="2246312"/>
                </a:lnTo>
                <a:lnTo>
                  <a:pt x="0" y="2246312"/>
                </a:lnTo>
                <a:lnTo>
                  <a:pt x="0" y="0"/>
                </a:lnTo>
                <a:close/>
              </a:path>
            </a:pathLst>
          </a:custGeom>
          <a:solidFill>
            <a:srgbClr val="FFFDA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714348" y="1428736"/>
            <a:ext cx="6820534" cy="193514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R="5080" algn="just">
              <a:lnSpc>
                <a:spcPct val="99700"/>
              </a:lnSpc>
              <a:spcBef>
                <a:spcPts val="110"/>
              </a:spcBef>
            </a:pPr>
            <a:r>
              <a:rPr lang="it-IT" sz="2800" spc="-5" dirty="0" smtClean="0">
                <a:latin typeface="Arial"/>
                <a:cs typeface="Arial"/>
              </a:rPr>
              <a:t>L. 328/00, art. 14</a:t>
            </a:r>
          </a:p>
          <a:p>
            <a:pPr marR="5080" algn="just">
              <a:lnSpc>
                <a:spcPct val="99700"/>
              </a:lnSpc>
              <a:spcBef>
                <a:spcPts val="110"/>
              </a:spcBef>
            </a:pPr>
            <a:r>
              <a:rPr sz="2400" spc="-5" smtClean="0">
                <a:latin typeface="Arial"/>
                <a:cs typeface="Arial"/>
              </a:rPr>
              <a:t>La </a:t>
            </a:r>
            <a:r>
              <a:rPr sz="2400" b="1" dirty="0">
                <a:latin typeface="Arial"/>
                <a:cs typeface="Arial"/>
              </a:rPr>
              <a:t>Presa </a:t>
            </a:r>
            <a:r>
              <a:rPr sz="2400" b="1" spc="-5" dirty="0">
                <a:latin typeface="Arial"/>
                <a:cs typeface="Arial"/>
              </a:rPr>
              <a:t>in Carico </a:t>
            </a:r>
            <a:r>
              <a:rPr sz="2400" dirty="0">
                <a:latin typeface="Arial"/>
                <a:cs typeface="Arial"/>
              </a:rPr>
              <a:t>è </a:t>
            </a:r>
            <a:r>
              <a:rPr sz="2400" spc="-5" dirty="0">
                <a:latin typeface="Arial"/>
                <a:cs typeface="Arial"/>
              </a:rPr>
              <a:t>dunque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l’insieme </a:t>
            </a:r>
            <a:r>
              <a:rPr sz="2400" dirty="0">
                <a:latin typeface="Arial"/>
                <a:cs typeface="Arial"/>
              </a:rPr>
              <a:t> </a:t>
            </a:r>
            <a:r>
              <a:rPr sz="2400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delle azioni</a:t>
            </a:r>
            <a:r>
              <a:rPr sz="2400" dirty="0">
                <a:latin typeface="Arial"/>
                <a:cs typeface="Arial"/>
              </a:rPr>
              <a:t> che </a:t>
            </a:r>
            <a:r>
              <a:rPr sz="2400" spc="-5" dirty="0">
                <a:latin typeface="Arial"/>
                <a:cs typeface="Arial"/>
              </a:rPr>
              <a:t>consente, nell’intero </a:t>
            </a:r>
            <a:r>
              <a:rPr sz="2400" dirty="0">
                <a:latin typeface="Arial"/>
                <a:cs typeface="Arial"/>
              </a:rPr>
              <a:t>arco  </a:t>
            </a:r>
            <a:r>
              <a:rPr sz="2400" b="1" spc="35" dirty="0">
                <a:latin typeface="Arial"/>
                <a:cs typeface="Arial"/>
              </a:rPr>
              <a:t>della vita</a:t>
            </a:r>
            <a:r>
              <a:rPr sz="2400" spc="35" dirty="0">
                <a:latin typeface="Arial"/>
                <a:cs typeface="Arial"/>
              </a:rPr>
              <a:t>, </a:t>
            </a:r>
            <a:r>
              <a:rPr sz="2400" spc="20" dirty="0">
                <a:latin typeface="Arial"/>
                <a:cs typeface="Arial"/>
              </a:rPr>
              <a:t>di </a:t>
            </a:r>
            <a:r>
              <a:rPr sz="2400" spc="40" dirty="0">
                <a:latin typeface="Arial"/>
                <a:cs typeface="Arial"/>
              </a:rPr>
              <a:t>programmare </a:t>
            </a:r>
            <a:r>
              <a:rPr sz="2400" spc="20" dirty="0">
                <a:latin typeface="Arial"/>
                <a:cs typeface="Arial"/>
              </a:rPr>
              <a:t>ed </a:t>
            </a:r>
            <a:r>
              <a:rPr sz="2400" spc="30" dirty="0">
                <a:latin typeface="Arial"/>
                <a:cs typeface="Arial"/>
              </a:rPr>
              <a:t>offrire  </a:t>
            </a:r>
            <a:r>
              <a:rPr sz="2400" spc="35" dirty="0">
                <a:latin typeface="Arial"/>
                <a:cs typeface="Arial"/>
              </a:rPr>
              <a:t>interventi </a:t>
            </a:r>
            <a:r>
              <a:rPr sz="2400" spc="30" dirty="0">
                <a:latin typeface="Arial"/>
                <a:cs typeface="Arial"/>
              </a:rPr>
              <a:t>sociali </a:t>
            </a:r>
            <a:r>
              <a:rPr sz="2400" dirty="0">
                <a:latin typeface="Arial"/>
                <a:cs typeface="Arial"/>
              </a:rPr>
              <a:t>e </a:t>
            </a:r>
            <a:r>
              <a:rPr sz="2400" spc="35" dirty="0">
                <a:latin typeface="Arial"/>
                <a:cs typeface="Arial"/>
              </a:rPr>
              <a:t>sanitari integrati </a:t>
            </a:r>
            <a:r>
              <a:rPr sz="2400" dirty="0">
                <a:latin typeface="Arial"/>
                <a:cs typeface="Arial"/>
              </a:rPr>
              <a:t>e  modulabili.</a:t>
            </a:r>
            <a:endParaRPr sz="2400">
              <a:latin typeface="Arial"/>
              <a:cs typeface="Arial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3553688" y="307571"/>
            <a:ext cx="1745665" cy="835428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3624351" y="357449"/>
            <a:ext cx="1587728" cy="75230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4680" y="6048462"/>
            <a:ext cx="7487284" cy="4521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800" b="1" u="heavy" spc="-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PRINCIPI </a:t>
            </a:r>
            <a:r>
              <a:rPr sz="2800" b="1" u="heavy" spc="-3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ISPIRATORI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al </a:t>
            </a:r>
            <a:r>
              <a:rPr sz="2800" b="1" u="heavy" spc="-10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PROGETTO </a:t>
            </a:r>
            <a:r>
              <a:rPr sz="2800" b="1" u="heavy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DI</a:t>
            </a:r>
            <a:r>
              <a:rPr sz="2800" b="1" u="heavy" spc="-1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sz="2800" b="1" u="heavy" spc="-55" dirty="0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VITA</a:t>
            </a:r>
            <a:endParaRPr sz="28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85720" y="1000108"/>
            <a:ext cx="8191502" cy="49910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it-IT" dirty="0" smtClean="0">
                <a:solidFill>
                  <a:srgbClr val="92D050"/>
                </a:solidFill>
              </a:rPr>
              <a:t>L</a:t>
            </a:r>
            <a:endParaRPr>
              <a:solidFill>
                <a:srgbClr val="92D050"/>
              </a:solidFill>
            </a:endParaRPr>
          </a:p>
        </p:txBody>
      </p:sp>
      <p:sp>
        <p:nvSpPr>
          <p:cNvPr id="4" name="object 4"/>
          <p:cNvSpPr/>
          <p:nvPr/>
        </p:nvSpPr>
        <p:spPr>
          <a:xfrm>
            <a:off x="3208667" y="1790700"/>
            <a:ext cx="2362200" cy="0"/>
          </a:xfrm>
          <a:custGeom>
            <a:avLst/>
            <a:gdLst/>
            <a:ahLst/>
            <a:cxnLst/>
            <a:rect l="l" t="t" r="r" b="b"/>
            <a:pathLst>
              <a:path w="2362200">
                <a:moveTo>
                  <a:pt x="0" y="0"/>
                </a:moveTo>
                <a:lnTo>
                  <a:pt x="2362198" y="0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132467" y="16764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228600" y="0"/>
                </a:moveTo>
                <a:lnTo>
                  <a:pt x="0" y="114300"/>
                </a:lnTo>
                <a:lnTo>
                  <a:pt x="228600" y="228600"/>
                </a:lnTo>
                <a:lnTo>
                  <a:pt x="2286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5418467" y="1676400"/>
            <a:ext cx="228600" cy="228600"/>
          </a:xfrm>
          <a:custGeom>
            <a:avLst/>
            <a:gdLst/>
            <a:ahLst/>
            <a:cxnLst/>
            <a:rect l="l" t="t" r="r" b="b"/>
            <a:pathLst>
              <a:path w="228600" h="228600">
                <a:moveTo>
                  <a:pt x="0" y="0"/>
                </a:moveTo>
                <a:lnTo>
                  <a:pt x="0" y="228600"/>
                </a:lnTo>
                <a:lnTo>
                  <a:pt x="228600" y="1143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508674" y="2520790"/>
            <a:ext cx="409575" cy="292735"/>
          </a:xfrm>
          <a:custGeom>
            <a:avLst/>
            <a:gdLst/>
            <a:ahLst/>
            <a:cxnLst/>
            <a:rect l="l" t="t" r="r" b="b"/>
            <a:pathLst>
              <a:path w="409575" h="292735">
                <a:moveTo>
                  <a:pt x="0" y="0"/>
                </a:moveTo>
                <a:lnTo>
                  <a:pt x="409387" y="292419"/>
                </a:lnTo>
              </a:path>
            </a:pathLst>
          </a:custGeom>
          <a:ln w="7619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446667" y="2476500"/>
            <a:ext cx="252729" cy="226060"/>
          </a:xfrm>
          <a:custGeom>
            <a:avLst/>
            <a:gdLst/>
            <a:ahLst/>
            <a:cxnLst/>
            <a:rect l="l" t="t" r="r" b="b"/>
            <a:pathLst>
              <a:path w="252730" h="226060">
                <a:moveTo>
                  <a:pt x="0" y="0"/>
                </a:moveTo>
                <a:lnTo>
                  <a:pt x="119583" y="225882"/>
                </a:lnTo>
                <a:lnTo>
                  <a:pt x="252450" y="3986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727604" y="2631617"/>
            <a:ext cx="252729" cy="226060"/>
          </a:xfrm>
          <a:custGeom>
            <a:avLst/>
            <a:gdLst/>
            <a:ahLst/>
            <a:cxnLst/>
            <a:rect l="l" t="t" r="r" b="b"/>
            <a:pathLst>
              <a:path w="252730" h="226060">
                <a:moveTo>
                  <a:pt x="132867" y="0"/>
                </a:moveTo>
                <a:lnTo>
                  <a:pt x="0" y="186016"/>
                </a:lnTo>
                <a:lnTo>
                  <a:pt x="252463" y="225882"/>
                </a:lnTo>
                <a:lnTo>
                  <a:pt x="132867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943494" y="1670859"/>
            <a:ext cx="1724888" cy="3241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6786578" y="1357298"/>
            <a:ext cx="947651" cy="24938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6215074" y="1857364"/>
            <a:ext cx="1928558" cy="253537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3154679" y="2967643"/>
            <a:ext cx="2809697" cy="32419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486294" y="4721626"/>
            <a:ext cx="2734881" cy="24938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631767" y="5104020"/>
            <a:ext cx="2427312" cy="25353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465462" y="4686300"/>
            <a:ext cx="2724447" cy="24399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9507" y="5070970"/>
            <a:ext cx="2418236" cy="243979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5872937" y="4642657"/>
            <a:ext cx="2107272" cy="357446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744095" y="5178826"/>
            <a:ext cx="2369121" cy="38654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5850728" y="4610100"/>
            <a:ext cx="2098505" cy="346849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23267" y="5145773"/>
            <a:ext cx="2362199" cy="378726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465569" y="853338"/>
            <a:ext cx="6215380" cy="6959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spc="-85" dirty="0">
                <a:solidFill>
                  <a:srgbClr val="112455"/>
                </a:solidFill>
                <a:latin typeface="Times New Roman"/>
                <a:cs typeface="Times New Roman"/>
              </a:rPr>
              <a:t>QUALITA’ </a:t>
            </a:r>
            <a:r>
              <a:rPr sz="4400" dirty="0">
                <a:solidFill>
                  <a:srgbClr val="112455"/>
                </a:solidFill>
                <a:latin typeface="Times New Roman"/>
                <a:cs typeface="Times New Roman"/>
              </a:rPr>
              <a:t>DELLA</a:t>
            </a:r>
            <a:r>
              <a:rPr sz="4400" spc="-640" dirty="0">
                <a:solidFill>
                  <a:srgbClr val="112455"/>
                </a:solidFill>
                <a:latin typeface="Times New Roman"/>
                <a:cs typeface="Times New Roman"/>
              </a:rPr>
              <a:t> </a:t>
            </a:r>
            <a:r>
              <a:rPr sz="4400" spc="-85" dirty="0">
                <a:solidFill>
                  <a:srgbClr val="112455"/>
                </a:solidFill>
                <a:latin typeface="Times New Roman"/>
                <a:cs typeface="Times New Roman"/>
              </a:rPr>
              <a:t>VITA</a:t>
            </a:r>
            <a:endParaRPr sz="4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74072" y="3287686"/>
            <a:ext cx="8437422" cy="149213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28105" y="3312617"/>
            <a:ext cx="8150631" cy="14422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57158" y="3786190"/>
            <a:ext cx="8423275" cy="1475105"/>
          </a:xfrm>
          <a:prstGeom prst="rect">
            <a:avLst/>
          </a:prstGeom>
          <a:solidFill>
            <a:srgbClr val="D4FDD5"/>
          </a:solidFill>
          <a:ln w="9524">
            <a:solidFill>
              <a:srgbClr val="000000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91440" marR="247015">
              <a:lnSpc>
                <a:spcPct val="98800"/>
              </a:lnSpc>
              <a:spcBef>
                <a:spcPts val="385"/>
              </a:spcBef>
            </a:pPr>
            <a:r>
              <a:rPr sz="1800" b="1" dirty="0">
                <a:latin typeface="Times New Roman"/>
                <a:cs typeface="Times New Roman"/>
              </a:rPr>
              <a:t>IL</a:t>
            </a:r>
            <a:r>
              <a:rPr sz="1800" b="1" spc="-10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MIGLIORAMENTO</a:t>
            </a:r>
            <a:r>
              <a:rPr sz="1800" b="1" spc="-1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QUALITA’</a:t>
            </a:r>
            <a:r>
              <a:rPr sz="1800" b="1" spc="-14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DELLA</a:t>
            </a:r>
            <a:r>
              <a:rPr sz="1800" b="1" spc="-13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VITA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E’</a:t>
            </a:r>
            <a:r>
              <a:rPr sz="1800" b="1" spc="-14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CONSIDERABILE  COME </a:t>
            </a:r>
            <a:r>
              <a:rPr sz="1800" b="1" dirty="0">
                <a:latin typeface="Times New Roman"/>
                <a:cs typeface="Times New Roman"/>
              </a:rPr>
              <a:t>LA </a:t>
            </a:r>
            <a:r>
              <a:rPr sz="1800" b="1" spc="-5" dirty="0">
                <a:latin typeface="Times New Roman"/>
                <a:cs typeface="Times New Roman"/>
              </a:rPr>
              <a:t>MISURA </a:t>
            </a:r>
            <a:r>
              <a:rPr sz="1800" b="1" spc="-15" dirty="0">
                <a:latin typeface="Times New Roman"/>
                <a:cs typeface="Times New Roman"/>
              </a:rPr>
              <a:t>FONDAMENTALE DELL’EFFICACIA </a:t>
            </a:r>
            <a:r>
              <a:rPr sz="1800" b="1" dirty="0">
                <a:latin typeface="Times New Roman"/>
                <a:cs typeface="Times New Roman"/>
              </a:rPr>
              <a:t>DEI</a:t>
            </a:r>
            <a:r>
              <a:rPr sz="1800" b="1" spc="-25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PROGRAMMI  </a:t>
            </a:r>
            <a:r>
              <a:rPr sz="1800" b="1" dirty="0">
                <a:latin typeface="Times New Roman"/>
                <a:cs typeface="Times New Roman"/>
              </a:rPr>
              <a:t>DI </a:t>
            </a:r>
            <a:r>
              <a:rPr sz="1800" b="1" spc="-10" dirty="0">
                <a:latin typeface="Times New Roman"/>
                <a:cs typeface="Times New Roman"/>
              </a:rPr>
              <a:t>RIABILITAZIONE </a:t>
            </a:r>
            <a:r>
              <a:rPr sz="1800" b="1" dirty="0">
                <a:latin typeface="Times New Roman"/>
                <a:cs typeface="Times New Roman"/>
              </a:rPr>
              <a:t>E DI </a:t>
            </a:r>
            <a:r>
              <a:rPr sz="1800" b="1" spc="-5" dirty="0">
                <a:latin typeface="Times New Roman"/>
                <a:cs typeface="Times New Roman"/>
              </a:rPr>
              <a:t>SVILUPPO </a:t>
            </a:r>
            <a:r>
              <a:rPr sz="1800" b="1" dirty="0">
                <a:latin typeface="Times New Roman"/>
                <a:cs typeface="Times New Roman"/>
              </a:rPr>
              <a:t>E </a:t>
            </a:r>
            <a:r>
              <a:rPr sz="1800" b="1" spc="-5" dirty="0">
                <a:latin typeface="Times New Roman"/>
                <a:cs typeface="Times New Roman"/>
              </a:rPr>
              <a:t>COME </a:t>
            </a:r>
            <a:r>
              <a:rPr sz="1800" b="1" spc="-20" dirty="0">
                <a:latin typeface="Times New Roman"/>
                <a:cs typeface="Times New Roman"/>
              </a:rPr>
              <a:t>INDICATORE </a:t>
            </a:r>
            <a:r>
              <a:rPr sz="1800" b="1" dirty="0">
                <a:latin typeface="Times New Roman"/>
                <a:cs typeface="Times New Roman"/>
              </a:rPr>
              <a:t>DEL </a:t>
            </a:r>
            <a:r>
              <a:rPr sz="1800" b="1" spc="-5" dirty="0">
                <a:latin typeface="Times New Roman"/>
                <a:cs typeface="Times New Roman"/>
              </a:rPr>
              <a:t>GRADO  </a:t>
            </a:r>
            <a:r>
              <a:rPr sz="1800" b="1" dirty="0">
                <a:latin typeface="Times New Roman"/>
                <a:cs typeface="Times New Roman"/>
              </a:rPr>
              <a:t>DI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30" dirty="0">
                <a:latin typeface="Times New Roman"/>
                <a:cs typeface="Times New Roman"/>
              </a:rPr>
              <a:t>ADATTAMENTO</a:t>
            </a:r>
            <a:r>
              <a:rPr sz="1800" b="1" spc="-5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DELLE </a:t>
            </a:r>
            <a:r>
              <a:rPr sz="1800" b="1" spc="-5" dirty="0">
                <a:latin typeface="Times New Roman"/>
                <a:cs typeface="Times New Roman"/>
              </a:rPr>
              <a:t>PERSONE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AL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LORO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AMBIENTE.</a:t>
            </a:r>
            <a:endParaRPr sz="180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4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(Shalock </a:t>
            </a:r>
            <a:r>
              <a:rPr sz="1800" b="1" i="1" dirty="0">
                <a:latin typeface="Times New Roman"/>
                <a:cs typeface="Times New Roman"/>
              </a:rPr>
              <a:t>&amp; </a:t>
            </a:r>
            <a:r>
              <a:rPr sz="1800" b="1" i="1" spc="-5" dirty="0">
                <a:latin typeface="Times New Roman"/>
                <a:cs typeface="Times New Roman"/>
              </a:rPr>
              <a:t>altri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1989)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374072" y="4887881"/>
            <a:ext cx="8512225" cy="149213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428105" y="4912817"/>
            <a:ext cx="8163102" cy="144226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448887" y="1687487"/>
            <a:ext cx="8408327" cy="149213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507076" y="1712417"/>
            <a:ext cx="8212975" cy="1442262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380999" y="1772818"/>
            <a:ext cx="8391525" cy="1475105"/>
          </a:xfrm>
          <a:prstGeom prst="rect">
            <a:avLst/>
          </a:prstGeom>
          <a:solidFill>
            <a:srgbClr val="E4E4E4"/>
          </a:solidFill>
          <a:ln w="9524">
            <a:solidFill>
              <a:srgbClr val="000000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91440" marR="147955">
              <a:lnSpc>
                <a:spcPct val="98800"/>
              </a:lnSpc>
              <a:spcBef>
                <a:spcPts val="385"/>
              </a:spcBef>
            </a:pPr>
            <a:r>
              <a:rPr sz="1800" b="1" u="sng" spc="-5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DEFINIZIONE</a:t>
            </a:r>
            <a:r>
              <a:rPr sz="1800" b="1" spc="-5" dirty="0">
                <a:latin typeface="Times New Roman"/>
                <a:cs typeface="Times New Roman"/>
              </a:rPr>
              <a:t>: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LA </a:t>
            </a:r>
            <a:r>
              <a:rPr sz="1800" b="1" spc="-35" dirty="0">
                <a:solidFill>
                  <a:srgbClr val="FF0000"/>
                </a:solidFill>
                <a:latin typeface="Times New Roman"/>
                <a:cs typeface="Times New Roman"/>
              </a:rPr>
              <a:t>“QUALITA’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DELLA </a:t>
            </a:r>
            <a:r>
              <a:rPr sz="1800" b="1" spc="-30" dirty="0">
                <a:solidFill>
                  <a:srgbClr val="FF0000"/>
                </a:solidFill>
                <a:latin typeface="Times New Roman"/>
                <a:cs typeface="Times New Roman"/>
              </a:rPr>
              <a:t>VITA”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VIENE </a:t>
            </a:r>
            <a:r>
              <a:rPr sz="1800" b="1" spc="-20" dirty="0">
                <a:solidFill>
                  <a:srgbClr val="FF0000"/>
                </a:solidFill>
                <a:latin typeface="Times New Roman"/>
                <a:cs typeface="Times New Roman"/>
              </a:rPr>
              <a:t>RIFERITA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AL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GRADO 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AUTONOMIA, REALIZZAZIONE PERSONALE,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E DI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INTEGRAZIONE  SOCIALE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DI UNA</a:t>
            </a:r>
            <a:r>
              <a:rPr sz="1800" b="1" spc="-100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PERSONA</a:t>
            </a:r>
            <a:r>
              <a:rPr sz="1800" b="1" spc="-5" dirty="0">
                <a:latin typeface="Times New Roman"/>
                <a:cs typeface="Times New Roman"/>
              </a:rPr>
              <a:t>,</a:t>
            </a:r>
            <a:r>
              <a:rPr sz="1800" b="1" spc="5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COME</a:t>
            </a:r>
            <a:r>
              <a:rPr sz="1800" b="1" dirty="0">
                <a:latin typeface="Times New Roman"/>
                <a:cs typeface="Times New Roman"/>
              </a:rPr>
              <a:t> SI </a:t>
            </a:r>
            <a:r>
              <a:rPr sz="1800" b="1" spc="-5" dirty="0">
                <a:latin typeface="Times New Roman"/>
                <a:cs typeface="Times New Roman"/>
              </a:rPr>
              <a:t>PUO’</a:t>
            </a:r>
            <a:r>
              <a:rPr sz="1800" b="1" spc="-13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DEDURRE SIA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dirty="0">
                <a:latin typeface="Times New Roman"/>
                <a:cs typeface="Times New Roman"/>
              </a:rPr>
              <a:t>DA</a:t>
            </a:r>
            <a:r>
              <a:rPr sz="1800" b="1" spc="-100" dirty="0">
                <a:latin typeface="Times New Roman"/>
                <a:cs typeface="Times New Roman"/>
              </a:rPr>
              <a:t> </a:t>
            </a:r>
            <a:r>
              <a:rPr sz="1800" b="1" spc="-5" dirty="0">
                <a:latin typeface="Times New Roman"/>
                <a:cs typeface="Times New Roman"/>
              </a:rPr>
              <a:t>RESOCONTI  SOGGETTIVI </a:t>
            </a:r>
            <a:r>
              <a:rPr sz="1800" b="1" dirty="0">
                <a:latin typeface="Times New Roman"/>
                <a:cs typeface="Times New Roman"/>
              </a:rPr>
              <a:t>DELLA STESSA </a:t>
            </a:r>
            <a:r>
              <a:rPr sz="1800" b="1" spc="-5" dirty="0">
                <a:latin typeface="Times New Roman"/>
                <a:cs typeface="Times New Roman"/>
              </a:rPr>
              <a:t>CHE </a:t>
            </a:r>
            <a:r>
              <a:rPr sz="1800" b="1" dirty="0">
                <a:latin typeface="Times New Roman"/>
                <a:cs typeface="Times New Roman"/>
              </a:rPr>
              <a:t>DA</a:t>
            </a:r>
            <a:r>
              <a:rPr sz="1800" b="1" spc="-295" dirty="0">
                <a:latin typeface="Times New Roman"/>
                <a:cs typeface="Times New Roman"/>
              </a:rPr>
              <a:t> </a:t>
            </a:r>
            <a:r>
              <a:rPr sz="1800" b="1" spc="-35" dirty="0">
                <a:latin typeface="Times New Roman"/>
                <a:cs typeface="Times New Roman"/>
              </a:rPr>
              <a:t>VALUTAZIONI </a:t>
            </a:r>
            <a:r>
              <a:rPr sz="1800" b="1" spc="-5" dirty="0">
                <a:latin typeface="Times New Roman"/>
                <a:cs typeface="Times New Roman"/>
              </a:rPr>
              <a:t>OGGETTIVE.</a:t>
            </a:r>
            <a:endParaRPr sz="1800">
              <a:latin typeface="Times New Roman"/>
              <a:cs typeface="Times New Roman"/>
            </a:endParaRPr>
          </a:p>
          <a:p>
            <a:pPr marL="91440">
              <a:lnSpc>
                <a:spcPct val="100000"/>
              </a:lnSpc>
              <a:spcBef>
                <a:spcPts val="40"/>
              </a:spcBef>
            </a:pPr>
            <a:r>
              <a:rPr sz="1800" b="1" i="1" spc="-5" dirty="0">
                <a:latin typeface="Times New Roman"/>
                <a:cs typeface="Times New Roman"/>
              </a:rPr>
              <a:t>(Shalock </a:t>
            </a:r>
            <a:r>
              <a:rPr sz="1800" b="1" i="1" dirty="0">
                <a:latin typeface="Times New Roman"/>
                <a:cs typeface="Times New Roman"/>
              </a:rPr>
              <a:t>&amp; </a:t>
            </a:r>
            <a:r>
              <a:rPr sz="1800" b="1" i="1" spc="-5" dirty="0">
                <a:latin typeface="Times New Roman"/>
                <a:cs typeface="Times New Roman"/>
              </a:rPr>
              <a:t>altri</a:t>
            </a:r>
            <a:r>
              <a:rPr sz="1800" b="1" i="1" spc="-10" dirty="0">
                <a:latin typeface="Times New Roman"/>
                <a:cs typeface="Times New Roman"/>
              </a:rPr>
              <a:t> </a:t>
            </a:r>
            <a:r>
              <a:rPr sz="1800" b="1" i="1" dirty="0">
                <a:latin typeface="Times New Roman"/>
                <a:cs typeface="Times New Roman"/>
              </a:rPr>
              <a:t>1989)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4000" cy="13935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1113731"/>
            <a:ext cx="9144000" cy="280035"/>
          </a:xfrm>
          <a:custGeom>
            <a:avLst/>
            <a:gdLst/>
            <a:ahLst/>
            <a:cxnLst/>
            <a:rect l="l" t="t" r="r" b="b"/>
            <a:pathLst>
              <a:path w="9144000" h="280034">
                <a:moveTo>
                  <a:pt x="9143999" y="0"/>
                </a:moveTo>
                <a:lnTo>
                  <a:pt x="9041939" y="429"/>
                </a:lnTo>
                <a:lnTo>
                  <a:pt x="8973164" y="812"/>
                </a:lnTo>
                <a:lnTo>
                  <a:pt x="8905086" y="1261"/>
                </a:lnTo>
                <a:lnTo>
                  <a:pt x="8837697" y="1775"/>
                </a:lnTo>
                <a:lnTo>
                  <a:pt x="8770990" y="2355"/>
                </a:lnTo>
                <a:lnTo>
                  <a:pt x="8704956" y="2998"/>
                </a:lnTo>
                <a:lnTo>
                  <a:pt x="8639590" y="3703"/>
                </a:lnTo>
                <a:lnTo>
                  <a:pt x="8574882" y="4470"/>
                </a:lnTo>
                <a:lnTo>
                  <a:pt x="8510825" y="5299"/>
                </a:lnTo>
                <a:lnTo>
                  <a:pt x="8447413" y="6187"/>
                </a:lnTo>
                <a:lnTo>
                  <a:pt x="8384637" y="7134"/>
                </a:lnTo>
                <a:lnTo>
                  <a:pt x="8322489" y="8139"/>
                </a:lnTo>
                <a:lnTo>
                  <a:pt x="8260962" y="9201"/>
                </a:lnTo>
                <a:lnTo>
                  <a:pt x="8200049" y="10319"/>
                </a:lnTo>
                <a:lnTo>
                  <a:pt x="8139742" y="11492"/>
                </a:lnTo>
                <a:lnTo>
                  <a:pt x="8080033" y="12719"/>
                </a:lnTo>
                <a:lnTo>
                  <a:pt x="8020915" y="14000"/>
                </a:lnTo>
                <a:lnTo>
                  <a:pt x="7962380" y="15333"/>
                </a:lnTo>
                <a:lnTo>
                  <a:pt x="7904421" y="16717"/>
                </a:lnTo>
                <a:lnTo>
                  <a:pt x="7847030" y="18152"/>
                </a:lnTo>
                <a:lnTo>
                  <a:pt x="7790200" y="19636"/>
                </a:lnTo>
                <a:lnTo>
                  <a:pt x="7733922" y="21169"/>
                </a:lnTo>
                <a:lnTo>
                  <a:pt x="7678190" y="22750"/>
                </a:lnTo>
                <a:lnTo>
                  <a:pt x="7622995" y="24377"/>
                </a:lnTo>
                <a:lnTo>
                  <a:pt x="7568331" y="26049"/>
                </a:lnTo>
                <a:lnTo>
                  <a:pt x="7514189" y="27767"/>
                </a:lnTo>
                <a:lnTo>
                  <a:pt x="7460562" y="29528"/>
                </a:lnTo>
                <a:lnTo>
                  <a:pt x="7407443" y="31332"/>
                </a:lnTo>
                <a:lnTo>
                  <a:pt x="7354824" y="33178"/>
                </a:lnTo>
                <a:lnTo>
                  <a:pt x="7302697" y="35065"/>
                </a:lnTo>
                <a:lnTo>
                  <a:pt x="7251054" y="36992"/>
                </a:lnTo>
                <a:lnTo>
                  <a:pt x="7199889" y="38958"/>
                </a:lnTo>
                <a:lnTo>
                  <a:pt x="7149194" y="40962"/>
                </a:lnTo>
                <a:lnTo>
                  <a:pt x="7098960" y="43003"/>
                </a:lnTo>
                <a:lnTo>
                  <a:pt x="7049181" y="45081"/>
                </a:lnTo>
                <a:lnTo>
                  <a:pt x="6999849" y="47194"/>
                </a:lnTo>
                <a:lnTo>
                  <a:pt x="6950956" y="49341"/>
                </a:lnTo>
                <a:lnTo>
                  <a:pt x="6902495" y="51522"/>
                </a:lnTo>
                <a:lnTo>
                  <a:pt x="6854458" y="53735"/>
                </a:lnTo>
                <a:lnTo>
                  <a:pt x="6806838" y="55979"/>
                </a:lnTo>
                <a:lnTo>
                  <a:pt x="6759627" y="58254"/>
                </a:lnTo>
                <a:lnTo>
                  <a:pt x="6712817" y="60559"/>
                </a:lnTo>
                <a:lnTo>
                  <a:pt x="6666401" y="62893"/>
                </a:lnTo>
                <a:lnTo>
                  <a:pt x="6620371" y="65254"/>
                </a:lnTo>
                <a:lnTo>
                  <a:pt x="6574720" y="67642"/>
                </a:lnTo>
                <a:lnTo>
                  <a:pt x="6529440" y="70055"/>
                </a:lnTo>
                <a:lnTo>
                  <a:pt x="6484524" y="72494"/>
                </a:lnTo>
                <a:lnTo>
                  <a:pt x="6439963" y="74957"/>
                </a:lnTo>
                <a:lnTo>
                  <a:pt x="6395751" y="77442"/>
                </a:lnTo>
                <a:lnTo>
                  <a:pt x="6351880" y="79950"/>
                </a:lnTo>
                <a:lnTo>
                  <a:pt x="6308342" y="82478"/>
                </a:lnTo>
                <a:lnTo>
                  <a:pt x="6265130" y="85027"/>
                </a:lnTo>
                <a:lnTo>
                  <a:pt x="6222236" y="87595"/>
                </a:lnTo>
                <a:lnTo>
                  <a:pt x="6179653" y="90182"/>
                </a:lnTo>
                <a:lnTo>
                  <a:pt x="6137372" y="92785"/>
                </a:lnTo>
                <a:lnTo>
                  <a:pt x="6095387" y="95406"/>
                </a:lnTo>
                <a:lnTo>
                  <a:pt x="6053690" y="98041"/>
                </a:lnTo>
                <a:lnTo>
                  <a:pt x="6012273" y="100691"/>
                </a:lnTo>
                <a:lnTo>
                  <a:pt x="5971128" y="103354"/>
                </a:lnTo>
                <a:lnTo>
                  <a:pt x="5930249" y="106031"/>
                </a:lnTo>
                <a:lnTo>
                  <a:pt x="5889627" y="108718"/>
                </a:lnTo>
                <a:lnTo>
                  <a:pt x="5849255" y="111417"/>
                </a:lnTo>
                <a:lnTo>
                  <a:pt x="5809126" y="114125"/>
                </a:lnTo>
                <a:lnTo>
                  <a:pt x="5769231" y="116842"/>
                </a:lnTo>
                <a:lnTo>
                  <a:pt x="5729564" y="119567"/>
                </a:lnTo>
                <a:lnTo>
                  <a:pt x="5690116" y="122299"/>
                </a:lnTo>
                <a:lnTo>
                  <a:pt x="5650880" y="125037"/>
                </a:lnTo>
                <a:lnTo>
                  <a:pt x="5611849" y="127779"/>
                </a:lnTo>
                <a:lnTo>
                  <a:pt x="5573015" y="130526"/>
                </a:lnTo>
                <a:lnTo>
                  <a:pt x="5534370" y="133276"/>
                </a:lnTo>
                <a:lnTo>
                  <a:pt x="5495907" y="136029"/>
                </a:lnTo>
                <a:lnTo>
                  <a:pt x="5457618" y="138782"/>
                </a:lnTo>
                <a:lnTo>
                  <a:pt x="5419496" y="141536"/>
                </a:lnTo>
                <a:lnTo>
                  <a:pt x="5343721" y="147041"/>
                </a:lnTo>
                <a:lnTo>
                  <a:pt x="5268522" y="152535"/>
                </a:lnTo>
                <a:lnTo>
                  <a:pt x="5193837" y="158012"/>
                </a:lnTo>
                <a:lnTo>
                  <a:pt x="5119607" y="163464"/>
                </a:lnTo>
                <a:lnTo>
                  <a:pt x="5082644" y="166177"/>
                </a:lnTo>
                <a:lnTo>
                  <a:pt x="5008982" y="171577"/>
                </a:lnTo>
                <a:lnTo>
                  <a:pt x="4935623" y="176932"/>
                </a:lnTo>
                <a:lnTo>
                  <a:pt x="4862507" y="182236"/>
                </a:lnTo>
                <a:lnTo>
                  <a:pt x="4789572" y="187480"/>
                </a:lnTo>
                <a:lnTo>
                  <a:pt x="4716759" y="192657"/>
                </a:lnTo>
                <a:lnTo>
                  <a:pt x="4644006" y="197760"/>
                </a:lnTo>
                <a:lnTo>
                  <a:pt x="4571253" y="202781"/>
                </a:lnTo>
                <a:lnTo>
                  <a:pt x="4498440" y="207713"/>
                </a:lnTo>
                <a:lnTo>
                  <a:pt x="4425505" y="212547"/>
                </a:lnTo>
                <a:lnTo>
                  <a:pt x="4352389" y="217276"/>
                </a:lnTo>
                <a:lnTo>
                  <a:pt x="4279030" y="221894"/>
                </a:lnTo>
                <a:lnTo>
                  <a:pt x="4205368" y="226391"/>
                </a:lnTo>
                <a:lnTo>
                  <a:pt x="4131343" y="230761"/>
                </a:lnTo>
                <a:lnTo>
                  <a:pt x="4056893" y="234996"/>
                </a:lnTo>
                <a:lnTo>
                  <a:pt x="3981959" y="239089"/>
                </a:lnTo>
                <a:lnTo>
                  <a:pt x="3906480" y="243031"/>
                </a:lnTo>
                <a:lnTo>
                  <a:pt x="3830394" y="246816"/>
                </a:lnTo>
                <a:lnTo>
                  <a:pt x="3792105" y="248647"/>
                </a:lnTo>
                <a:lnTo>
                  <a:pt x="3753642" y="250436"/>
                </a:lnTo>
                <a:lnTo>
                  <a:pt x="3714997" y="252181"/>
                </a:lnTo>
                <a:lnTo>
                  <a:pt x="3676163" y="253882"/>
                </a:lnTo>
                <a:lnTo>
                  <a:pt x="3637132" y="255539"/>
                </a:lnTo>
                <a:lnTo>
                  <a:pt x="3597896" y="257149"/>
                </a:lnTo>
                <a:lnTo>
                  <a:pt x="3558448" y="258712"/>
                </a:lnTo>
                <a:lnTo>
                  <a:pt x="3518781" y="260227"/>
                </a:lnTo>
                <a:lnTo>
                  <a:pt x="3478886" y="261694"/>
                </a:lnTo>
                <a:lnTo>
                  <a:pt x="3438757" y="263110"/>
                </a:lnTo>
                <a:lnTo>
                  <a:pt x="3398385" y="264476"/>
                </a:lnTo>
                <a:lnTo>
                  <a:pt x="3357763" y="265790"/>
                </a:lnTo>
                <a:lnTo>
                  <a:pt x="3316884" y="267052"/>
                </a:lnTo>
                <a:lnTo>
                  <a:pt x="3275739" y="268260"/>
                </a:lnTo>
                <a:lnTo>
                  <a:pt x="3234322" y="269413"/>
                </a:lnTo>
                <a:lnTo>
                  <a:pt x="3192625" y="270511"/>
                </a:lnTo>
                <a:lnTo>
                  <a:pt x="3150640" y="271552"/>
                </a:lnTo>
                <a:lnTo>
                  <a:pt x="3108359" y="272536"/>
                </a:lnTo>
                <a:lnTo>
                  <a:pt x="3065776" y="273462"/>
                </a:lnTo>
                <a:lnTo>
                  <a:pt x="3022882" y="274329"/>
                </a:lnTo>
                <a:lnTo>
                  <a:pt x="2979670" y="275135"/>
                </a:lnTo>
                <a:lnTo>
                  <a:pt x="2936132" y="275880"/>
                </a:lnTo>
                <a:lnTo>
                  <a:pt x="2892261" y="276563"/>
                </a:lnTo>
                <a:lnTo>
                  <a:pt x="2848049" y="277183"/>
                </a:lnTo>
                <a:lnTo>
                  <a:pt x="2803488" y="277739"/>
                </a:lnTo>
                <a:lnTo>
                  <a:pt x="2758572" y="278230"/>
                </a:lnTo>
                <a:lnTo>
                  <a:pt x="2713292" y="278655"/>
                </a:lnTo>
                <a:lnTo>
                  <a:pt x="2667641" y="279013"/>
                </a:lnTo>
                <a:lnTo>
                  <a:pt x="2621611" y="279304"/>
                </a:lnTo>
                <a:lnTo>
                  <a:pt x="2575195" y="279525"/>
                </a:lnTo>
                <a:lnTo>
                  <a:pt x="2528385" y="279677"/>
                </a:lnTo>
                <a:lnTo>
                  <a:pt x="2481174" y="279759"/>
                </a:lnTo>
                <a:lnTo>
                  <a:pt x="2433554" y="279769"/>
                </a:lnTo>
                <a:lnTo>
                  <a:pt x="2385517" y="279706"/>
                </a:lnTo>
                <a:lnTo>
                  <a:pt x="2337056" y="279570"/>
                </a:lnTo>
                <a:lnTo>
                  <a:pt x="2288163" y="279360"/>
                </a:lnTo>
                <a:lnTo>
                  <a:pt x="2238831" y="279074"/>
                </a:lnTo>
                <a:lnTo>
                  <a:pt x="2189052" y="278712"/>
                </a:lnTo>
                <a:lnTo>
                  <a:pt x="2138818" y="278272"/>
                </a:lnTo>
                <a:lnTo>
                  <a:pt x="2088123" y="277755"/>
                </a:lnTo>
                <a:lnTo>
                  <a:pt x="2036958" y="277158"/>
                </a:lnTo>
                <a:lnTo>
                  <a:pt x="1985316" y="276481"/>
                </a:lnTo>
                <a:lnTo>
                  <a:pt x="1933189" y="275724"/>
                </a:lnTo>
                <a:lnTo>
                  <a:pt x="1880569" y="274884"/>
                </a:lnTo>
                <a:lnTo>
                  <a:pt x="1827450" y="273961"/>
                </a:lnTo>
                <a:lnTo>
                  <a:pt x="1773823" y="272955"/>
                </a:lnTo>
                <a:lnTo>
                  <a:pt x="1719682" y="271863"/>
                </a:lnTo>
                <a:lnTo>
                  <a:pt x="1665017" y="270686"/>
                </a:lnTo>
                <a:lnTo>
                  <a:pt x="1609823" y="269423"/>
                </a:lnTo>
                <a:lnTo>
                  <a:pt x="1554090" y="268071"/>
                </a:lnTo>
                <a:lnTo>
                  <a:pt x="1497813" y="266631"/>
                </a:lnTo>
                <a:lnTo>
                  <a:pt x="1440982" y="265102"/>
                </a:lnTo>
                <a:lnTo>
                  <a:pt x="1383591" y="263482"/>
                </a:lnTo>
                <a:lnTo>
                  <a:pt x="1325632" y="261771"/>
                </a:lnTo>
                <a:lnTo>
                  <a:pt x="1267097" y="259967"/>
                </a:lnTo>
                <a:lnTo>
                  <a:pt x="1207979" y="258070"/>
                </a:lnTo>
                <a:lnTo>
                  <a:pt x="1148270" y="256078"/>
                </a:lnTo>
                <a:lnTo>
                  <a:pt x="1087963" y="253992"/>
                </a:lnTo>
                <a:lnTo>
                  <a:pt x="1027050" y="251809"/>
                </a:lnTo>
                <a:lnTo>
                  <a:pt x="965523" y="249529"/>
                </a:lnTo>
                <a:lnTo>
                  <a:pt x="903376" y="247152"/>
                </a:lnTo>
                <a:lnTo>
                  <a:pt x="840599" y="244675"/>
                </a:lnTo>
                <a:lnTo>
                  <a:pt x="777187" y="242098"/>
                </a:lnTo>
                <a:lnTo>
                  <a:pt x="713130" y="239420"/>
                </a:lnTo>
                <a:lnTo>
                  <a:pt x="648423" y="236641"/>
                </a:lnTo>
                <a:lnTo>
                  <a:pt x="583056" y="233759"/>
                </a:lnTo>
                <a:lnTo>
                  <a:pt x="517023" y="230773"/>
                </a:lnTo>
                <a:lnTo>
                  <a:pt x="450315" y="227682"/>
                </a:lnTo>
                <a:lnTo>
                  <a:pt x="382926" y="224486"/>
                </a:lnTo>
                <a:lnTo>
                  <a:pt x="314848" y="221184"/>
                </a:lnTo>
                <a:lnTo>
                  <a:pt x="246073" y="217773"/>
                </a:lnTo>
                <a:lnTo>
                  <a:pt x="176593" y="214255"/>
                </a:lnTo>
                <a:lnTo>
                  <a:pt x="106402" y="210627"/>
                </a:lnTo>
                <a:lnTo>
                  <a:pt x="35491" y="206888"/>
                </a:lnTo>
                <a:lnTo>
                  <a:pt x="0" y="204981"/>
                </a:lnTo>
              </a:path>
            </a:pathLst>
          </a:custGeom>
          <a:ln w="28574">
            <a:solidFill>
              <a:srgbClr val="FF26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2095500" y="340969"/>
            <a:ext cx="4248150" cy="732155"/>
          </a:xfrm>
          <a:prstGeom prst="rect">
            <a:avLst/>
          </a:prstGeom>
          <a:ln w="9524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377825">
              <a:lnSpc>
                <a:spcPct val="100000"/>
              </a:lnSpc>
              <a:spcBef>
                <a:spcPts val="240"/>
              </a:spcBef>
            </a:pPr>
            <a:r>
              <a:rPr sz="4400" spc="-5" dirty="0">
                <a:solidFill>
                  <a:srgbClr val="000066"/>
                </a:solidFill>
              </a:rPr>
              <a:t>CICLI di</a:t>
            </a:r>
            <a:r>
              <a:rPr sz="4400" spc="-40" dirty="0">
                <a:solidFill>
                  <a:srgbClr val="000066"/>
                </a:solidFill>
              </a:rPr>
              <a:t> </a:t>
            </a:r>
            <a:r>
              <a:rPr sz="4400" spc="-85" dirty="0">
                <a:solidFill>
                  <a:srgbClr val="000066"/>
                </a:solidFill>
              </a:rPr>
              <a:t>VITA</a:t>
            </a:r>
            <a:endParaRPr sz="4400"/>
          </a:p>
        </p:txBody>
      </p:sp>
      <p:sp>
        <p:nvSpPr>
          <p:cNvPr id="7" name="object 7"/>
          <p:cNvSpPr/>
          <p:nvPr/>
        </p:nvSpPr>
        <p:spPr>
          <a:xfrm>
            <a:off x="755649" y="3124200"/>
            <a:ext cx="7562850" cy="0"/>
          </a:xfrm>
          <a:custGeom>
            <a:avLst/>
            <a:gdLst/>
            <a:ahLst/>
            <a:cxnLst/>
            <a:rect l="l" t="t" r="r" b="b"/>
            <a:pathLst>
              <a:path w="7562850">
                <a:moveTo>
                  <a:pt x="0" y="0"/>
                </a:moveTo>
                <a:lnTo>
                  <a:pt x="7562844" y="0"/>
                </a:lnTo>
              </a:path>
            </a:pathLst>
          </a:custGeom>
          <a:ln w="57149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8204200" y="3038475"/>
            <a:ext cx="171450" cy="171450"/>
          </a:xfrm>
          <a:custGeom>
            <a:avLst/>
            <a:gdLst/>
            <a:ahLst/>
            <a:cxnLst/>
            <a:rect l="l" t="t" r="r" b="b"/>
            <a:pathLst>
              <a:path w="171450" h="171450">
                <a:moveTo>
                  <a:pt x="0" y="0"/>
                </a:moveTo>
                <a:lnTo>
                  <a:pt x="0" y="171450"/>
                </a:lnTo>
                <a:lnTo>
                  <a:pt x="171450" y="8572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4489449" y="2133600"/>
            <a:ext cx="0" cy="1828800"/>
          </a:xfrm>
          <a:custGeom>
            <a:avLst/>
            <a:gdLst/>
            <a:ahLst/>
            <a:cxnLst/>
            <a:rect l="l" t="t" r="r" b="b"/>
            <a:pathLst>
              <a:path h="1828800">
                <a:moveTo>
                  <a:pt x="0" y="0"/>
                </a:moveTo>
                <a:lnTo>
                  <a:pt x="1" y="1828798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355850" y="2286000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761999"/>
                </a:moveTo>
                <a:lnTo>
                  <a:pt x="0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6470649" y="2286000"/>
            <a:ext cx="0" cy="762000"/>
          </a:xfrm>
          <a:custGeom>
            <a:avLst/>
            <a:gdLst/>
            <a:ahLst/>
            <a:cxnLst/>
            <a:rect l="l" t="t" r="r" b="b"/>
            <a:pathLst>
              <a:path h="762000">
                <a:moveTo>
                  <a:pt x="0" y="761999"/>
                </a:moveTo>
                <a:lnTo>
                  <a:pt x="1" y="0"/>
                </a:lnTo>
              </a:path>
            </a:pathLst>
          </a:custGeom>
          <a:ln w="9524">
            <a:solidFill>
              <a:srgbClr val="00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928662" y="2357430"/>
            <a:ext cx="1287464" cy="50312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2571736" y="2428868"/>
            <a:ext cx="16338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Adolescenza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4786314" y="2357430"/>
            <a:ext cx="33648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993264" algn="l"/>
              </a:tabLst>
            </a:pPr>
            <a:r>
              <a:rPr sz="2400" b="1" dirty="0">
                <a:solidFill>
                  <a:srgbClr val="663300"/>
                </a:solidFill>
                <a:latin typeface="Times New Roman"/>
                <a:cs typeface="Times New Roman"/>
              </a:rPr>
              <a:t>Età</a:t>
            </a:r>
            <a:r>
              <a:rPr sz="2400" b="1" spc="-130" dirty="0">
                <a:solidFill>
                  <a:srgbClr val="663300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663300"/>
                </a:solidFill>
                <a:latin typeface="Times New Roman"/>
                <a:cs typeface="Times New Roman"/>
              </a:rPr>
              <a:t>Adulta	</a:t>
            </a:r>
            <a:r>
              <a:rPr sz="2400" b="1" spc="-30" dirty="0">
                <a:solidFill>
                  <a:srgbClr val="663300"/>
                </a:solidFill>
                <a:latin typeface="Times New Roman"/>
                <a:cs typeface="Times New Roman"/>
              </a:rPr>
              <a:t>Vecchiaia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1000100" y="3500438"/>
            <a:ext cx="319214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Fascia 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di </a:t>
            </a:r>
            <a:r>
              <a:rPr sz="1800" b="1" spc="-15" dirty="0">
                <a:solidFill>
                  <a:srgbClr val="FF0000"/>
                </a:solidFill>
                <a:latin typeface="Times New Roman"/>
                <a:cs typeface="Times New Roman"/>
              </a:rPr>
              <a:t>recupero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delle</a:t>
            </a:r>
            <a:r>
              <a:rPr sz="1800" b="1" dirty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1800" b="1" spc="-5" dirty="0">
                <a:solidFill>
                  <a:srgbClr val="FF0000"/>
                </a:solidFill>
                <a:latin typeface="Times New Roman"/>
                <a:cs typeface="Times New Roman"/>
              </a:rPr>
              <a:t>funzioni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23" name="object 23"/>
          <p:cNvSpPr txBox="1"/>
          <p:nvPr/>
        </p:nvSpPr>
        <p:spPr>
          <a:xfrm>
            <a:off x="5334000" y="3276600"/>
            <a:ext cx="2720340" cy="566420"/>
          </a:xfrm>
          <a:prstGeom prst="rect">
            <a:avLst/>
          </a:prstGeom>
        </p:spPr>
        <p:txBody>
          <a:bodyPr vert="horz" wrap="square" lIns="0" tIns="27939" rIns="0" bIns="0" rtlCol="0">
            <a:spAutoFit/>
          </a:bodyPr>
          <a:lstStyle/>
          <a:p>
            <a:pPr marL="69850" marR="5080" indent="-57150">
              <a:lnSpc>
                <a:spcPts val="2100"/>
              </a:lnSpc>
              <a:spcBef>
                <a:spcPts val="219"/>
              </a:spcBef>
            </a:pPr>
            <a:r>
              <a:rPr dirty="0"/>
              <a:t>Fascia di mantenimento e  di riabilitazione preventiva</a:t>
            </a:r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611187" y="1412875"/>
            <a:ext cx="8069580" cy="406400"/>
          </a:xfrm>
          <a:prstGeom prst="rect">
            <a:avLst/>
          </a:prstGeom>
          <a:ln w="9524">
            <a:solidFill>
              <a:srgbClr val="011893"/>
            </a:solidFill>
          </a:ln>
        </p:spPr>
        <p:txBody>
          <a:bodyPr vert="horz" wrap="square" lIns="0" tIns="4572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360"/>
              </a:spcBef>
            </a:pP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OGNI CICLO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DI </a:t>
            </a:r>
            <a:r>
              <a:rPr sz="2000" b="1" spc="-40" dirty="0">
                <a:solidFill>
                  <a:srgbClr val="000066"/>
                </a:solidFill>
                <a:latin typeface="Arial"/>
                <a:cs typeface="Arial"/>
              </a:rPr>
              <a:t>VITA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2000" b="1" spc="-15" dirty="0">
                <a:solidFill>
                  <a:srgbClr val="000066"/>
                </a:solidFill>
                <a:latin typeface="Arial"/>
                <a:cs typeface="Arial"/>
              </a:rPr>
              <a:t>CARATTERIZZA </a:t>
            </a:r>
            <a:r>
              <a:rPr sz="2000" b="1" dirty="0">
                <a:solidFill>
                  <a:srgbClr val="000066"/>
                </a:solidFill>
                <a:latin typeface="Arial"/>
                <a:cs typeface="Arial"/>
              </a:rPr>
              <a:t>PER </a:t>
            </a: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SPECIFICI</a:t>
            </a:r>
            <a:r>
              <a:rPr sz="2000" b="1" spc="-12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000066"/>
                </a:solidFill>
                <a:latin typeface="Arial"/>
                <a:cs typeface="Arial"/>
              </a:rPr>
              <a:t>BISOGNI</a:t>
            </a:r>
            <a:endParaRPr sz="200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506412" y="4219575"/>
            <a:ext cx="8296275" cy="925830"/>
          </a:xfrm>
          <a:prstGeom prst="rect">
            <a:avLst/>
          </a:prstGeom>
          <a:ln w="9524">
            <a:solidFill>
              <a:srgbClr val="011893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281940" marR="267335" indent="330200">
              <a:lnSpc>
                <a:spcPts val="2100"/>
              </a:lnSpc>
              <a:spcBef>
                <a:spcPts val="480"/>
              </a:spcBef>
            </a:pPr>
            <a:r>
              <a:rPr sz="1800" b="1" dirty="0">
                <a:latin typeface="Arial"/>
                <a:cs typeface="Arial"/>
              </a:rPr>
              <a:t>I </a:t>
            </a:r>
            <a:r>
              <a:rPr sz="1800" b="1" spc="-5" dirty="0">
                <a:latin typeface="Arial"/>
                <a:cs typeface="Arial"/>
              </a:rPr>
              <a:t>BISOGNI DEVONO </a:t>
            </a:r>
            <a:r>
              <a:rPr sz="1800" b="1" dirty="0">
                <a:latin typeface="Arial"/>
                <a:cs typeface="Arial"/>
              </a:rPr>
              <a:t>PREVEDERE </a:t>
            </a:r>
            <a:r>
              <a:rPr sz="1800" b="1" spc="-5" dirty="0">
                <a:latin typeface="Arial"/>
                <a:cs typeface="Arial"/>
              </a:rPr>
              <a:t>DELLE RISPOSTE </a:t>
            </a:r>
            <a:r>
              <a:rPr sz="1800" b="1" dirty="0">
                <a:latin typeface="Arial"/>
                <a:cs typeface="Arial"/>
              </a:rPr>
              <a:t>CHE </a:t>
            </a:r>
            <a:r>
              <a:rPr sz="1800" b="1" spc="-30" dirty="0">
                <a:latin typeface="Arial"/>
                <a:cs typeface="Arial"/>
              </a:rPr>
              <a:t>VANNO  </a:t>
            </a:r>
            <a:r>
              <a:rPr sz="1800" b="1" dirty="0">
                <a:latin typeface="Arial"/>
                <a:cs typeface="Arial"/>
              </a:rPr>
              <a:t>DAL </a:t>
            </a:r>
            <a:r>
              <a:rPr sz="1800" b="1" spc="-5" dirty="0">
                <a:latin typeface="Arial"/>
                <a:cs typeface="Arial"/>
              </a:rPr>
              <a:t>MASSIMO SFORZO </a:t>
            </a:r>
            <a:r>
              <a:rPr sz="1800" b="1" dirty="0">
                <a:latin typeface="Arial"/>
                <a:cs typeface="Arial"/>
              </a:rPr>
              <a:t>PER RECUPERARE O </a:t>
            </a:r>
            <a:r>
              <a:rPr sz="1800" b="1" spc="-15" dirty="0">
                <a:latin typeface="Arial"/>
                <a:cs typeface="Arial"/>
              </a:rPr>
              <a:t>SVILUPPARE </a:t>
            </a:r>
            <a:r>
              <a:rPr sz="1800" b="1" spc="-5" dirty="0">
                <a:latin typeface="Arial"/>
                <a:cs typeface="Arial"/>
              </a:rPr>
              <a:t>TUTTE</a:t>
            </a:r>
            <a:r>
              <a:rPr sz="1800" b="1" spc="-6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LE</a:t>
            </a:r>
            <a:endParaRPr sz="1800">
              <a:latin typeface="Arial"/>
              <a:cs typeface="Arial"/>
            </a:endParaRPr>
          </a:p>
          <a:p>
            <a:pPr marL="104139">
              <a:lnSpc>
                <a:spcPts val="2140"/>
              </a:lnSpc>
            </a:pPr>
            <a:r>
              <a:rPr sz="1800" b="1" spc="-5" dirty="0">
                <a:latin typeface="Arial"/>
                <a:cs typeface="Arial"/>
              </a:rPr>
              <a:t>FUNZIONI </a:t>
            </a:r>
            <a:r>
              <a:rPr sz="1800" b="1" dirty="0">
                <a:latin typeface="Arial"/>
                <a:cs typeface="Arial"/>
              </a:rPr>
              <a:t>AD UN </a:t>
            </a:r>
            <a:r>
              <a:rPr sz="1800" b="1" spc="-5" dirty="0">
                <a:latin typeface="Arial"/>
                <a:cs typeface="Arial"/>
              </a:rPr>
              <a:t>GRADUALE PROCESSO </a:t>
            </a:r>
            <a:r>
              <a:rPr sz="1800" b="1" dirty="0">
                <a:latin typeface="Arial"/>
                <a:cs typeface="Arial"/>
              </a:rPr>
              <a:t>DI </a:t>
            </a:r>
            <a:r>
              <a:rPr sz="1800" b="1" spc="-5" dirty="0">
                <a:latin typeface="Arial"/>
                <a:cs typeface="Arial"/>
              </a:rPr>
              <a:t>MANTENIMENTO </a:t>
            </a:r>
            <a:r>
              <a:rPr sz="1800" b="1" dirty="0">
                <a:latin typeface="Arial"/>
                <a:cs typeface="Arial"/>
              </a:rPr>
              <a:t>DI</a:t>
            </a:r>
            <a:r>
              <a:rPr sz="1800" b="1" spc="-55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QUESTE</a:t>
            </a:r>
            <a:endParaRPr sz="18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387349" y="5443537"/>
            <a:ext cx="8677275" cy="925830"/>
          </a:xfrm>
          <a:prstGeom prst="rect">
            <a:avLst/>
          </a:prstGeom>
          <a:solidFill>
            <a:srgbClr val="FFFB00"/>
          </a:solidFill>
          <a:ln w="9524">
            <a:solidFill>
              <a:srgbClr val="011893"/>
            </a:solidFill>
          </a:ln>
        </p:spPr>
        <p:txBody>
          <a:bodyPr vert="horz" wrap="square" lIns="0" tIns="60960" rIns="0" bIns="0" rtlCol="0">
            <a:spAutoFit/>
          </a:bodyPr>
          <a:lstStyle/>
          <a:p>
            <a:pPr marL="129539" marR="123189" algn="ctr">
              <a:lnSpc>
                <a:spcPts val="2100"/>
              </a:lnSpc>
              <a:spcBef>
                <a:spcPts val="480"/>
              </a:spcBef>
            </a:pP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IN RELAZIONE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AL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CICLO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DI </a:t>
            </a:r>
            <a:r>
              <a:rPr sz="1800" b="1" spc="-35" dirty="0">
                <a:solidFill>
                  <a:srgbClr val="000066"/>
                </a:solidFill>
                <a:latin typeface="Arial"/>
                <a:cs typeface="Arial"/>
              </a:rPr>
              <a:t>VITA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1800" b="1" spc="-20" dirty="0">
                <a:solidFill>
                  <a:srgbClr val="000066"/>
                </a:solidFill>
                <a:latin typeface="Arial"/>
                <a:cs typeface="Arial"/>
              </a:rPr>
              <a:t>SVILUPPA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UN </a:t>
            </a:r>
            <a:r>
              <a:rPr sz="1800" b="1" spc="-10" dirty="0">
                <a:solidFill>
                  <a:srgbClr val="000066"/>
                </a:solidFill>
                <a:latin typeface="Arial"/>
                <a:cs typeface="Arial"/>
              </a:rPr>
              <a:t>“PROGETTO</a:t>
            </a:r>
            <a:r>
              <a:rPr sz="1800" b="1" spc="-16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GENERALE”  IN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CUI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VENGONO </a:t>
            </a:r>
            <a:r>
              <a:rPr sz="1800" b="1" spc="-15" dirty="0">
                <a:solidFill>
                  <a:srgbClr val="000066"/>
                </a:solidFill>
                <a:latin typeface="Arial"/>
                <a:cs typeface="Arial"/>
              </a:rPr>
              <a:t>EVIDENZIATE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LE </a:t>
            </a:r>
            <a:r>
              <a:rPr sz="1800" b="1" spc="-30" dirty="0">
                <a:solidFill>
                  <a:srgbClr val="000066"/>
                </a:solidFill>
                <a:latin typeface="Arial"/>
                <a:cs typeface="Arial"/>
              </a:rPr>
              <a:t>“FINALITA’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GLOBALI”,</a:t>
            </a:r>
            <a:r>
              <a:rPr sz="1800" b="1" spc="-4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DALLE</a:t>
            </a:r>
            <a:endParaRPr sz="1800">
              <a:latin typeface="Arial"/>
              <a:cs typeface="Arial"/>
            </a:endParaRPr>
          </a:p>
          <a:p>
            <a:pPr marL="52069" algn="ctr">
              <a:lnSpc>
                <a:spcPts val="2140"/>
              </a:lnSpc>
            </a:pP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QUALI </a:t>
            </a:r>
            <a:r>
              <a:rPr sz="1800" b="1" dirty="0">
                <a:solidFill>
                  <a:srgbClr val="000066"/>
                </a:solidFill>
                <a:latin typeface="Arial"/>
                <a:cs typeface="Arial"/>
              </a:rPr>
              <a:t>SI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IDENTIFICANO GLI</a:t>
            </a:r>
            <a:r>
              <a:rPr sz="1800" b="1" spc="-15" dirty="0">
                <a:solidFill>
                  <a:srgbClr val="000066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000066"/>
                </a:solidFill>
                <a:latin typeface="Arial"/>
                <a:cs typeface="Arial"/>
              </a:rPr>
              <a:t>OBIETTIVI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3145</Words>
  <Application>Microsoft Office PowerPoint</Application>
  <PresentationFormat>Presentazione su schermo (4:3)</PresentationFormat>
  <Paragraphs>332</Paragraphs>
  <Slides>44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44</vt:i4>
      </vt:variant>
    </vt:vector>
  </HeadingPairs>
  <TitlesOfParts>
    <vt:vector size="45" baseType="lpstr">
      <vt:lpstr>Tema di Office</vt:lpstr>
      <vt:lpstr>Diapositiva 1</vt:lpstr>
      <vt:lpstr>Diapositiva 2</vt:lpstr>
      <vt:lpstr>MODELLI</vt:lpstr>
      <vt:lpstr>Modello dell’ integrazione</vt:lpstr>
      <vt:lpstr>E’ negli anni ‘90 che finalmente l’approccio alla disabilità si trasforma  nell’approccio alla persona disabile e viene a nascere il concetto di presa in carico  globale e di Progetto di Vita.  La presa in  carico della persona disabile  avviene attraverso l’elaborazione di un piano  d’intervento e la stesura di un progetto vita,  che accompagna la persona in tutte le fasi  della sua vita, articolando una serie di  risposte ai diversi bisogni. </vt:lpstr>
      <vt:lpstr>Diapositiva 6</vt:lpstr>
      <vt:lpstr>Diapositiva 7</vt:lpstr>
      <vt:lpstr>QUALITA’ DELLA VITA</vt:lpstr>
      <vt:lpstr>CICLI di VITA</vt:lpstr>
      <vt:lpstr>Diapositiva 10</vt:lpstr>
      <vt:lpstr>LOGICA DI INTERVENTO ECOSISTEMICA</vt:lpstr>
      <vt:lpstr>Diapositiva 12</vt:lpstr>
      <vt:lpstr>PROGETTO DI VITA</vt:lpstr>
      <vt:lpstr>Progetto personale</vt:lpstr>
      <vt:lpstr>Errori da evitare</vt:lpstr>
      <vt:lpstr>Errori da evitare</vt:lpstr>
      <vt:lpstr>Diapositiva 17</vt:lpstr>
      <vt:lpstr>Diapositiva 18</vt:lpstr>
      <vt:lpstr>IL PROGETTO DI VITA DAL PUNTO DI VISTA TECNICO-DIDATTICO 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Attività e Partecipazione</vt:lpstr>
      <vt:lpstr>PEI – PROGETTO DI VITA MODELLO ICF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MODELLO ICF: unificante per PEI – PI – Progetto di vita</vt:lpstr>
      <vt:lpstr>Qualità della vita e P.I.</vt:lpstr>
      <vt:lpstr>Qualità della vita e P.I.</vt:lpstr>
      <vt:lpstr>IL PROGETTO DI VITA DAL PUNTO DI VISTA PSICOLOGICO </vt:lpstr>
      <vt:lpstr>IL PROGETTO DI VITA DAL PUNTO DI VISTA PSICOLOGICO </vt:lpstr>
      <vt:lpstr>IL PROGETTO DI VITA DAL PUNTO DI VISTA PSICOLOGICO </vt:lpstr>
      <vt:lpstr>IL PROGETTO DI VITA DAL PUNTO DI VISTA PSICOLOGICO </vt:lpstr>
      <vt:lpstr>IL PROGETTO DI VITA DAL PUNTO DI VISTA PSICOLOGICO </vt:lpstr>
      <vt:lpstr>IL PROGETTO DI VITA DAL PUNTO DI VISTA PSICOLOGICO</vt:lpstr>
      <vt:lpstr>IL PROGETTO DI VITA DAL PUNTO DI VISTA PSICOLOGICO</vt:lpstr>
      <vt:lpstr>IL PROGETTO DI VITA DAL PUNTO DI VISTA PSICOLOGICO MODELLO ICF – Fattori personali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DAL PUNTO DI VISTA PSICOLOGICO</vt:lpstr>
      <vt:lpstr>IL PROGETTO DI VITA  E LE ALLEANZE: UN’AZIONE COLLETTIVA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Giancarlo</dc:creator>
  <cp:lastModifiedBy>Giancarlo</cp:lastModifiedBy>
  <cp:revision>29</cp:revision>
  <dcterms:created xsi:type="dcterms:W3CDTF">2019-08-21T14:28:18Z</dcterms:created>
  <dcterms:modified xsi:type="dcterms:W3CDTF">2019-11-21T11:10:47Z</dcterms:modified>
</cp:coreProperties>
</file>