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diagrams/layout1.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Layouts/slideLayout7.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Layouts/slideLayout10.xml" ContentType="application/vnd.openxmlformats-officedocument.presentationml.slideLayout+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42"/>
  </p:notesMasterIdLst>
  <p:sldIdLst>
    <p:sldId id="435" r:id="rId2"/>
    <p:sldId id="436" r:id="rId3"/>
    <p:sldId id="437" r:id="rId4"/>
    <p:sldId id="438" r:id="rId5"/>
    <p:sldId id="444" r:id="rId6"/>
    <p:sldId id="445" r:id="rId7"/>
    <p:sldId id="446" r:id="rId8"/>
    <p:sldId id="447" r:id="rId9"/>
    <p:sldId id="448" r:id="rId10"/>
    <p:sldId id="449" r:id="rId11"/>
    <p:sldId id="450" r:id="rId12"/>
    <p:sldId id="451" r:id="rId13"/>
    <p:sldId id="452" r:id="rId14"/>
    <p:sldId id="529" r:id="rId15"/>
    <p:sldId id="556" r:id="rId16"/>
    <p:sldId id="530" r:id="rId17"/>
    <p:sldId id="531" r:id="rId18"/>
    <p:sldId id="532" r:id="rId19"/>
    <p:sldId id="533" r:id="rId20"/>
    <p:sldId id="456" r:id="rId21"/>
    <p:sldId id="457" r:id="rId22"/>
    <p:sldId id="489" r:id="rId23"/>
    <p:sldId id="490" r:id="rId24"/>
    <p:sldId id="491" r:id="rId25"/>
    <p:sldId id="492" r:id="rId26"/>
    <p:sldId id="493" r:id="rId27"/>
    <p:sldId id="535" r:id="rId28"/>
    <p:sldId id="557" r:id="rId29"/>
    <p:sldId id="536" r:id="rId30"/>
    <p:sldId id="537" r:id="rId31"/>
    <p:sldId id="547" r:id="rId32"/>
    <p:sldId id="548" r:id="rId33"/>
    <p:sldId id="549" r:id="rId34"/>
    <p:sldId id="550" r:id="rId35"/>
    <p:sldId id="551" r:id="rId36"/>
    <p:sldId id="552" r:id="rId37"/>
    <p:sldId id="553" r:id="rId38"/>
    <p:sldId id="543" r:id="rId39"/>
    <p:sldId id="494" r:id="rId40"/>
    <p:sldId id="495" r:id="rId41"/>
    <p:sldId id="496" r:id="rId42"/>
    <p:sldId id="497" r:id="rId43"/>
    <p:sldId id="498" r:id="rId44"/>
    <p:sldId id="375" r:id="rId45"/>
    <p:sldId id="412" r:id="rId46"/>
    <p:sldId id="409" r:id="rId47"/>
    <p:sldId id="411" r:id="rId48"/>
    <p:sldId id="413" r:id="rId49"/>
    <p:sldId id="381" r:id="rId50"/>
    <p:sldId id="414" r:id="rId51"/>
    <p:sldId id="470" r:id="rId52"/>
    <p:sldId id="471" r:id="rId53"/>
    <p:sldId id="472" r:id="rId54"/>
    <p:sldId id="473" r:id="rId55"/>
    <p:sldId id="474" r:id="rId56"/>
    <p:sldId id="475" r:id="rId57"/>
    <p:sldId id="555" r:id="rId58"/>
    <p:sldId id="476" r:id="rId59"/>
    <p:sldId id="477" r:id="rId60"/>
    <p:sldId id="478" r:id="rId61"/>
    <p:sldId id="479" r:id="rId62"/>
    <p:sldId id="480" r:id="rId63"/>
    <p:sldId id="481" r:id="rId64"/>
    <p:sldId id="558" r:id="rId65"/>
    <p:sldId id="482" r:id="rId66"/>
    <p:sldId id="483" r:id="rId67"/>
    <p:sldId id="484" r:id="rId68"/>
    <p:sldId id="485" r:id="rId69"/>
    <p:sldId id="486" r:id="rId70"/>
    <p:sldId id="487" r:id="rId71"/>
    <p:sldId id="488" r:id="rId72"/>
    <p:sldId id="382" r:id="rId73"/>
    <p:sldId id="383" r:id="rId74"/>
    <p:sldId id="384" r:id="rId75"/>
    <p:sldId id="391" r:id="rId76"/>
    <p:sldId id="392" r:id="rId77"/>
    <p:sldId id="559" r:id="rId78"/>
    <p:sldId id="393" r:id="rId79"/>
    <p:sldId id="560" r:id="rId80"/>
    <p:sldId id="415" r:id="rId81"/>
    <p:sldId id="416" r:id="rId82"/>
    <p:sldId id="417" r:id="rId83"/>
    <p:sldId id="418" r:id="rId84"/>
    <p:sldId id="419" r:id="rId85"/>
    <p:sldId id="420" r:id="rId86"/>
    <p:sldId id="421" r:id="rId87"/>
    <p:sldId id="422" r:id="rId88"/>
    <p:sldId id="423" r:id="rId89"/>
    <p:sldId id="424" r:id="rId90"/>
    <p:sldId id="425" r:id="rId91"/>
    <p:sldId id="426" r:id="rId92"/>
    <p:sldId id="427" r:id="rId93"/>
    <p:sldId id="428" r:id="rId94"/>
    <p:sldId id="429" r:id="rId95"/>
    <p:sldId id="430" r:id="rId96"/>
    <p:sldId id="431" r:id="rId97"/>
    <p:sldId id="432" r:id="rId98"/>
    <p:sldId id="433" r:id="rId99"/>
    <p:sldId id="434" r:id="rId100"/>
    <p:sldId id="458" r:id="rId101"/>
    <p:sldId id="459" r:id="rId102"/>
    <p:sldId id="460" r:id="rId103"/>
    <p:sldId id="461" r:id="rId104"/>
    <p:sldId id="462" r:id="rId105"/>
    <p:sldId id="463" r:id="rId106"/>
    <p:sldId id="464" r:id="rId107"/>
    <p:sldId id="465" r:id="rId108"/>
    <p:sldId id="466" r:id="rId109"/>
    <p:sldId id="467" r:id="rId110"/>
    <p:sldId id="468" r:id="rId111"/>
    <p:sldId id="469" r:id="rId112"/>
    <p:sldId id="499" r:id="rId113"/>
    <p:sldId id="500" r:id="rId114"/>
    <p:sldId id="502" r:id="rId115"/>
    <p:sldId id="503" r:id="rId116"/>
    <p:sldId id="504" r:id="rId117"/>
    <p:sldId id="505" r:id="rId118"/>
    <p:sldId id="506" r:id="rId119"/>
    <p:sldId id="507" r:id="rId120"/>
    <p:sldId id="508" r:id="rId121"/>
    <p:sldId id="509" r:id="rId122"/>
    <p:sldId id="510" r:id="rId123"/>
    <p:sldId id="511" r:id="rId124"/>
    <p:sldId id="512" r:id="rId125"/>
    <p:sldId id="513" r:id="rId126"/>
    <p:sldId id="514" r:id="rId127"/>
    <p:sldId id="515" r:id="rId128"/>
    <p:sldId id="516" r:id="rId129"/>
    <p:sldId id="517" r:id="rId130"/>
    <p:sldId id="518" r:id="rId131"/>
    <p:sldId id="519" r:id="rId132"/>
    <p:sldId id="520" r:id="rId133"/>
    <p:sldId id="521" r:id="rId134"/>
    <p:sldId id="522" r:id="rId135"/>
    <p:sldId id="523" r:id="rId136"/>
    <p:sldId id="524" r:id="rId137"/>
    <p:sldId id="525" r:id="rId138"/>
    <p:sldId id="526" r:id="rId139"/>
    <p:sldId id="527" r:id="rId140"/>
    <p:sldId id="528" r:id="rId141"/>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137" Type="http://schemas.openxmlformats.org/officeDocument/2006/relationships/slide" Target="slides/slide13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AF6B540-502B-496B-A8AE-D5F7E6BCFE14}" type="doc">
      <dgm:prSet loTypeId="urn:microsoft.com/office/officeart/2005/8/layout/process4" loCatId="list" qsTypeId="urn:microsoft.com/office/officeart/2005/8/quickstyle/simple4" qsCatId="simple" csTypeId="urn:microsoft.com/office/officeart/2005/8/colors/accent1_3" csCatId="accent1" phldr="1"/>
      <dgm:spPr/>
      <dgm:t>
        <a:bodyPr/>
        <a:lstStyle/>
        <a:p>
          <a:endParaRPr lang="it-IT"/>
        </a:p>
      </dgm:t>
    </dgm:pt>
    <dgm:pt modelId="{D4F29052-1C3D-41D3-AF55-0CEEDCA7E005}">
      <dgm:prSet phldrT="[Testo]" custT="1"/>
      <dgm:spPr/>
      <dgm:t>
        <a:bodyPr/>
        <a:lstStyle/>
        <a:p>
          <a:r>
            <a:rPr lang="it-IT" sz="1800" b="1" dirty="0" smtClean="0"/>
            <a:t>Identità dell’Istituto</a:t>
          </a:r>
          <a:endParaRPr lang="it-IT" sz="1800" b="1" dirty="0"/>
        </a:p>
      </dgm:t>
    </dgm:pt>
    <dgm:pt modelId="{E45D3D56-F2A1-49A2-804A-351E845CD46A}" type="parTrans" cxnId="{2E66F36A-6079-425A-9138-F75594ED84EB}">
      <dgm:prSet/>
      <dgm:spPr/>
      <dgm:t>
        <a:bodyPr/>
        <a:lstStyle/>
        <a:p>
          <a:endParaRPr lang="it-IT"/>
        </a:p>
      </dgm:t>
    </dgm:pt>
    <dgm:pt modelId="{C79602EF-30E0-40ED-B0EF-F476A1508F46}" type="sibTrans" cxnId="{2E66F36A-6079-425A-9138-F75594ED84EB}">
      <dgm:prSet/>
      <dgm:spPr/>
      <dgm:t>
        <a:bodyPr/>
        <a:lstStyle/>
        <a:p>
          <a:endParaRPr lang="it-IT"/>
        </a:p>
      </dgm:t>
    </dgm:pt>
    <dgm:pt modelId="{ACEC840B-3AFA-4E39-97C5-73F45E6991D3}">
      <dgm:prSet phldrT="[Testo]" custT="1"/>
      <dgm:spPr/>
      <dgm:t>
        <a:bodyPr/>
        <a:lstStyle/>
        <a:p>
          <a:pPr algn="ctr"/>
          <a:r>
            <a:rPr lang="it-IT" sz="1500" dirty="0" smtClean="0"/>
            <a:t>Missione (la nostra ragion d’essere) e visione (dove vogliamo andare) </a:t>
          </a:r>
          <a:endParaRPr lang="it-IT" sz="1500" dirty="0"/>
        </a:p>
      </dgm:t>
    </dgm:pt>
    <dgm:pt modelId="{56D289B3-D328-4915-ABF9-A774AF603B62}" type="parTrans" cxnId="{AF4BEBF8-0E01-44B9-A5F6-39F123AAF785}">
      <dgm:prSet/>
      <dgm:spPr/>
      <dgm:t>
        <a:bodyPr/>
        <a:lstStyle/>
        <a:p>
          <a:endParaRPr lang="it-IT"/>
        </a:p>
      </dgm:t>
    </dgm:pt>
    <dgm:pt modelId="{F698019C-F847-4353-BC37-FFCEEB87B7B4}" type="sibTrans" cxnId="{AF4BEBF8-0E01-44B9-A5F6-39F123AAF785}">
      <dgm:prSet/>
      <dgm:spPr/>
      <dgm:t>
        <a:bodyPr/>
        <a:lstStyle/>
        <a:p>
          <a:endParaRPr lang="it-IT"/>
        </a:p>
      </dgm:t>
    </dgm:pt>
    <dgm:pt modelId="{5DDC8DBD-CF05-4758-9C45-7726278C1939}">
      <dgm:prSet phldrT="[Testo]" custT="1"/>
      <dgm:spPr/>
      <dgm:t>
        <a:bodyPr/>
        <a:lstStyle/>
        <a:p>
          <a:r>
            <a:rPr lang="it-IT" sz="1800" b="1" dirty="0" smtClean="0"/>
            <a:t>Obiettivi strategici</a:t>
          </a:r>
          <a:endParaRPr lang="it-IT" sz="1800" b="1" dirty="0"/>
        </a:p>
      </dgm:t>
    </dgm:pt>
    <dgm:pt modelId="{3FEF3520-4291-4B41-B207-39730CF56D28}" type="parTrans" cxnId="{2D7A090F-D9E2-48C0-80B8-36ED2D1E7497}">
      <dgm:prSet/>
      <dgm:spPr/>
      <dgm:t>
        <a:bodyPr/>
        <a:lstStyle/>
        <a:p>
          <a:endParaRPr lang="it-IT"/>
        </a:p>
      </dgm:t>
    </dgm:pt>
    <dgm:pt modelId="{A03E5FDB-22E7-490A-96F9-CDB65F006555}" type="sibTrans" cxnId="{2D7A090F-D9E2-48C0-80B8-36ED2D1E7497}">
      <dgm:prSet/>
      <dgm:spPr/>
      <dgm:t>
        <a:bodyPr/>
        <a:lstStyle/>
        <a:p>
          <a:endParaRPr lang="it-IT"/>
        </a:p>
      </dgm:t>
    </dgm:pt>
    <dgm:pt modelId="{55AC1CCF-C0EF-4B2A-BB65-80EC6DA7F976}">
      <dgm:prSet phldrT="[Testo]" custT="1"/>
      <dgm:spPr/>
      <dgm:t>
        <a:bodyPr/>
        <a:lstStyle/>
        <a:p>
          <a:r>
            <a:rPr lang="it-IT" sz="1600" dirty="0" smtClean="0"/>
            <a:t>Alcuni tra gli obiettivi indicati dalla L.107 c. 7</a:t>
          </a:r>
          <a:endParaRPr lang="it-IT" sz="1600" dirty="0"/>
        </a:p>
      </dgm:t>
    </dgm:pt>
    <dgm:pt modelId="{D4A7F763-FA55-4749-881F-B589C4865A9F}" type="parTrans" cxnId="{80E67DE9-19A9-4711-A7FB-C9CFD72F2282}">
      <dgm:prSet/>
      <dgm:spPr/>
      <dgm:t>
        <a:bodyPr/>
        <a:lstStyle/>
        <a:p>
          <a:endParaRPr lang="it-IT"/>
        </a:p>
      </dgm:t>
    </dgm:pt>
    <dgm:pt modelId="{C1FE10E2-F71A-471D-A906-99AEED1924EF}" type="sibTrans" cxnId="{80E67DE9-19A9-4711-A7FB-C9CFD72F2282}">
      <dgm:prSet/>
      <dgm:spPr/>
      <dgm:t>
        <a:bodyPr/>
        <a:lstStyle/>
        <a:p>
          <a:endParaRPr lang="it-IT"/>
        </a:p>
      </dgm:t>
    </dgm:pt>
    <dgm:pt modelId="{FA73718E-FB65-43AC-8450-931BE6895C50}">
      <dgm:prSet phldrT="[Testo]" custT="1"/>
      <dgm:spPr/>
      <dgm:t>
        <a:bodyPr/>
        <a:lstStyle/>
        <a:p>
          <a:r>
            <a:rPr lang="it-IT" sz="1600" dirty="0" smtClean="0"/>
            <a:t>Insegnamento, potenziamento, progetti</a:t>
          </a:r>
          <a:endParaRPr lang="it-IT" sz="1600" dirty="0"/>
        </a:p>
      </dgm:t>
    </dgm:pt>
    <dgm:pt modelId="{07C4E465-411A-43D3-B4C3-72E226D25E6A}" type="parTrans" cxnId="{A0CC7A45-3857-4B6A-91F8-03F3F4FE49FD}">
      <dgm:prSet/>
      <dgm:spPr/>
      <dgm:t>
        <a:bodyPr/>
        <a:lstStyle/>
        <a:p>
          <a:endParaRPr lang="it-IT"/>
        </a:p>
      </dgm:t>
    </dgm:pt>
    <dgm:pt modelId="{F6F66172-2977-46EB-BB05-D08F472090B4}" type="sibTrans" cxnId="{A0CC7A45-3857-4B6A-91F8-03F3F4FE49FD}">
      <dgm:prSet/>
      <dgm:spPr/>
      <dgm:t>
        <a:bodyPr/>
        <a:lstStyle/>
        <a:p>
          <a:endParaRPr lang="it-IT"/>
        </a:p>
      </dgm:t>
    </dgm:pt>
    <dgm:pt modelId="{B65BFE5C-A65A-4D04-8002-379C639DF5E8}">
      <dgm:prSet phldrT="[Testo]" custT="1"/>
      <dgm:spPr/>
      <dgm:t>
        <a:bodyPr/>
        <a:lstStyle/>
        <a:p>
          <a:r>
            <a:rPr lang="it-IT" sz="1800" b="1" dirty="0" smtClean="0"/>
            <a:t>Attività</a:t>
          </a:r>
          <a:endParaRPr lang="it-IT" sz="1800" b="1" dirty="0"/>
        </a:p>
      </dgm:t>
    </dgm:pt>
    <dgm:pt modelId="{59F5753B-CEDC-4922-895E-4F2C3143EB85}" type="sibTrans" cxnId="{23EF4518-AA04-45ED-B9C2-5BCA510B606D}">
      <dgm:prSet/>
      <dgm:spPr/>
      <dgm:t>
        <a:bodyPr/>
        <a:lstStyle/>
        <a:p>
          <a:endParaRPr lang="it-IT"/>
        </a:p>
      </dgm:t>
    </dgm:pt>
    <dgm:pt modelId="{8147FFD1-20BC-464D-941B-3BCDA731D971}" type="parTrans" cxnId="{23EF4518-AA04-45ED-B9C2-5BCA510B606D}">
      <dgm:prSet/>
      <dgm:spPr/>
      <dgm:t>
        <a:bodyPr/>
        <a:lstStyle/>
        <a:p>
          <a:endParaRPr lang="it-IT"/>
        </a:p>
      </dgm:t>
    </dgm:pt>
    <dgm:pt modelId="{90ED02FA-EE88-4FA2-9529-5ACD37D20CCE}">
      <dgm:prSet phldrT="[Testo]" custT="1"/>
      <dgm:spPr/>
      <dgm:t>
        <a:bodyPr/>
        <a:lstStyle/>
        <a:p>
          <a:r>
            <a:rPr lang="it-IT" sz="1800" b="1" dirty="0" smtClean="0"/>
            <a:t>Organizzazione</a:t>
          </a:r>
          <a:endParaRPr lang="it-IT" sz="1800" b="1" dirty="0"/>
        </a:p>
      </dgm:t>
    </dgm:pt>
    <dgm:pt modelId="{124D959E-1C99-4921-A080-1A4C699440F7}" type="parTrans" cxnId="{E62EE7E9-8AF7-4089-B6BB-BCF631FFCAA2}">
      <dgm:prSet/>
      <dgm:spPr/>
      <dgm:t>
        <a:bodyPr/>
        <a:lstStyle/>
        <a:p>
          <a:endParaRPr lang="it-IT"/>
        </a:p>
      </dgm:t>
    </dgm:pt>
    <dgm:pt modelId="{E451D477-959E-4ED2-B796-A17BCA33BC44}" type="sibTrans" cxnId="{E62EE7E9-8AF7-4089-B6BB-BCF631FFCAA2}">
      <dgm:prSet/>
      <dgm:spPr/>
      <dgm:t>
        <a:bodyPr/>
        <a:lstStyle/>
        <a:p>
          <a:endParaRPr lang="it-IT"/>
        </a:p>
      </dgm:t>
    </dgm:pt>
    <dgm:pt modelId="{C6084548-8110-4DC4-A636-6B37CB699CBD}">
      <dgm:prSet phldrT="[Testo]" custT="1"/>
      <dgm:spPr/>
      <dgm:t>
        <a:bodyPr/>
        <a:lstStyle/>
        <a:p>
          <a:r>
            <a:rPr lang="it-IT" sz="1600" dirty="0" smtClean="0"/>
            <a:t>Coordinamento, supporto organizzativo e didattico, FS...</a:t>
          </a:r>
          <a:endParaRPr lang="it-IT" sz="1600" dirty="0"/>
        </a:p>
      </dgm:t>
    </dgm:pt>
    <dgm:pt modelId="{265A8E78-9247-4B19-903C-DF88EADDD7C6}" type="parTrans" cxnId="{61BE1AD6-A2DB-4601-99F3-3E735BA4E015}">
      <dgm:prSet/>
      <dgm:spPr/>
      <dgm:t>
        <a:bodyPr/>
        <a:lstStyle/>
        <a:p>
          <a:endParaRPr lang="it-IT"/>
        </a:p>
      </dgm:t>
    </dgm:pt>
    <dgm:pt modelId="{604F2120-5086-4AD8-8159-B669CE4C8DF8}" type="sibTrans" cxnId="{61BE1AD6-A2DB-4601-99F3-3E735BA4E015}">
      <dgm:prSet/>
      <dgm:spPr/>
      <dgm:t>
        <a:bodyPr/>
        <a:lstStyle/>
        <a:p>
          <a:endParaRPr lang="it-IT"/>
        </a:p>
      </dgm:t>
    </dgm:pt>
    <dgm:pt modelId="{90F3C49C-444F-4F0B-9365-627D2E765A62}">
      <dgm:prSet phldrT="[Testo]" custT="1"/>
      <dgm:spPr/>
      <dgm:t>
        <a:bodyPr/>
        <a:lstStyle/>
        <a:p>
          <a:r>
            <a:rPr lang="it-IT" sz="1800" b="1" dirty="0" smtClean="0"/>
            <a:t>Risorse</a:t>
          </a:r>
          <a:endParaRPr lang="it-IT" sz="1800" b="1" dirty="0"/>
        </a:p>
      </dgm:t>
    </dgm:pt>
    <dgm:pt modelId="{F8887DF7-97B6-4D91-AF9E-62D6C63FD97A}" type="parTrans" cxnId="{EAA15914-6007-4882-BD86-80D444BEC439}">
      <dgm:prSet/>
      <dgm:spPr/>
      <dgm:t>
        <a:bodyPr/>
        <a:lstStyle/>
        <a:p>
          <a:endParaRPr lang="it-IT"/>
        </a:p>
      </dgm:t>
    </dgm:pt>
    <dgm:pt modelId="{75FCAC4A-5A35-4C35-B280-6BB51CE96852}" type="sibTrans" cxnId="{EAA15914-6007-4882-BD86-80D444BEC439}">
      <dgm:prSet/>
      <dgm:spPr/>
      <dgm:t>
        <a:bodyPr/>
        <a:lstStyle/>
        <a:p>
          <a:endParaRPr lang="it-IT"/>
        </a:p>
      </dgm:t>
    </dgm:pt>
    <dgm:pt modelId="{A55CD3E2-6440-488D-9238-5EB14230F5B2}">
      <dgm:prSet phldrT="[Testo]" custT="1"/>
      <dgm:spPr/>
      <dgm:t>
        <a:bodyPr/>
        <a:lstStyle/>
        <a:p>
          <a:r>
            <a:rPr lang="it-IT" sz="1600" dirty="0" smtClean="0"/>
            <a:t>Organico autonomia, risorse materiali</a:t>
          </a:r>
          <a:endParaRPr lang="it-IT" sz="1600" dirty="0"/>
        </a:p>
      </dgm:t>
    </dgm:pt>
    <dgm:pt modelId="{44DF3FA3-9231-48B9-A0B4-CAB3B5D129EF}" type="parTrans" cxnId="{D6017CA4-9B8D-4FCC-8ADD-8E0D5FA35E47}">
      <dgm:prSet/>
      <dgm:spPr/>
      <dgm:t>
        <a:bodyPr/>
        <a:lstStyle/>
        <a:p>
          <a:endParaRPr lang="it-IT"/>
        </a:p>
      </dgm:t>
    </dgm:pt>
    <dgm:pt modelId="{3FE0E680-742E-4A78-A627-9BC7CFDE3C5B}" type="sibTrans" cxnId="{D6017CA4-9B8D-4FCC-8ADD-8E0D5FA35E47}">
      <dgm:prSet/>
      <dgm:spPr/>
      <dgm:t>
        <a:bodyPr/>
        <a:lstStyle/>
        <a:p>
          <a:endParaRPr lang="it-IT"/>
        </a:p>
      </dgm:t>
    </dgm:pt>
    <dgm:pt modelId="{A4C52A6E-4127-42A5-8D3F-2C7C8C030B5A}" type="pres">
      <dgm:prSet presAssocID="{BAF6B540-502B-496B-A8AE-D5F7E6BCFE14}" presName="Name0" presStyleCnt="0">
        <dgm:presLayoutVars>
          <dgm:dir/>
          <dgm:animLvl val="lvl"/>
          <dgm:resizeHandles val="exact"/>
        </dgm:presLayoutVars>
      </dgm:prSet>
      <dgm:spPr/>
      <dgm:t>
        <a:bodyPr/>
        <a:lstStyle/>
        <a:p>
          <a:endParaRPr lang="it-IT"/>
        </a:p>
      </dgm:t>
    </dgm:pt>
    <dgm:pt modelId="{FF8AD2E7-0325-4C34-8DB8-CA45FE6F756E}" type="pres">
      <dgm:prSet presAssocID="{90F3C49C-444F-4F0B-9365-627D2E765A62}" presName="boxAndChildren" presStyleCnt="0"/>
      <dgm:spPr/>
      <dgm:t>
        <a:bodyPr/>
        <a:lstStyle/>
        <a:p>
          <a:endParaRPr lang="it-IT"/>
        </a:p>
      </dgm:t>
    </dgm:pt>
    <dgm:pt modelId="{66ECCBD4-ADA5-48EF-A5AE-E14DFC6A5935}" type="pres">
      <dgm:prSet presAssocID="{90F3C49C-444F-4F0B-9365-627D2E765A62}" presName="parentTextBox" presStyleLbl="node1" presStyleIdx="0" presStyleCnt="5"/>
      <dgm:spPr/>
      <dgm:t>
        <a:bodyPr/>
        <a:lstStyle/>
        <a:p>
          <a:endParaRPr lang="it-IT"/>
        </a:p>
      </dgm:t>
    </dgm:pt>
    <dgm:pt modelId="{E32ABC3E-66DF-455E-AAA6-C3CCBC1D7FB7}" type="pres">
      <dgm:prSet presAssocID="{90F3C49C-444F-4F0B-9365-627D2E765A62}" presName="entireBox" presStyleLbl="node1" presStyleIdx="0" presStyleCnt="5"/>
      <dgm:spPr/>
      <dgm:t>
        <a:bodyPr/>
        <a:lstStyle/>
        <a:p>
          <a:endParaRPr lang="it-IT"/>
        </a:p>
      </dgm:t>
    </dgm:pt>
    <dgm:pt modelId="{944605B4-3FB4-4491-A2CC-11CC322AC032}" type="pres">
      <dgm:prSet presAssocID="{90F3C49C-444F-4F0B-9365-627D2E765A62}" presName="descendantBox" presStyleCnt="0"/>
      <dgm:spPr/>
      <dgm:t>
        <a:bodyPr/>
        <a:lstStyle/>
        <a:p>
          <a:endParaRPr lang="it-IT"/>
        </a:p>
      </dgm:t>
    </dgm:pt>
    <dgm:pt modelId="{E25A5409-C805-4B92-ADD9-5348608A69F2}" type="pres">
      <dgm:prSet presAssocID="{A55CD3E2-6440-488D-9238-5EB14230F5B2}" presName="childTextBox" presStyleLbl="fgAccFollowNode1" presStyleIdx="0" presStyleCnt="5">
        <dgm:presLayoutVars>
          <dgm:bulletEnabled val="1"/>
        </dgm:presLayoutVars>
      </dgm:prSet>
      <dgm:spPr/>
      <dgm:t>
        <a:bodyPr/>
        <a:lstStyle/>
        <a:p>
          <a:endParaRPr lang="it-IT"/>
        </a:p>
      </dgm:t>
    </dgm:pt>
    <dgm:pt modelId="{2D5C9549-3487-4111-B010-AA9FC26E3D90}" type="pres">
      <dgm:prSet presAssocID="{E451D477-959E-4ED2-B796-A17BCA33BC44}" presName="sp" presStyleCnt="0"/>
      <dgm:spPr/>
      <dgm:t>
        <a:bodyPr/>
        <a:lstStyle/>
        <a:p>
          <a:endParaRPr lang="it-IT"/>
        </a:p>
      </dgm:t>
    </dgm:pt>
    <dgm:pt modelId="{ABB4A245-D197-4A83-8E8F-E2998644127F}" type="pres">
      <dgm:prSet presAssocID="{90ED02FA-EE88-4FA2-9529-5ACD37D20CCE}" presName="arrowAndChildren" presStyleCnt="0"/>
      <dgm:spPr/>
      <dgm:t>
        <a:bodyPr/>
        <a:lstStyle/>
        <a:p>
          <a:endParaRPr lang="it-IT"/>
        </a:p>
      </dgm:t>
    </dgm:pt>
    <dgm:pt modelId="{ACC848CC-050B-423A-B676-F885DAF02D78}" type="pres">
      <dgm:prSet presAssocID="{90ED02FA-EE88-4FA2-9529-5ACD37D20CCE}" presName="parentTextArrow" presStyleLbl="node1" presStyleIdx="0" presStyleCnt="5"/>
      <dgm:spPr/>
      <dgm:t>
        <a:bodyPr/>
        <a:lstStyle/>
        <a:p>
          <a:endParaRPr lang="it-IT"/>
        </a:p>
      </dgm:t>
    </dgm:pt>
    <dgm:pt modelId="{5A107F3A-7086-46F1-A097-F781C6B074E8}" type="pres">
      <dgm:prSet presAssocID="{90ED02FA-EE88-4FA2-9529-5ACD37D20CCE}" presName="arrow" presStyleLbl="node1" presStyleIdx="1" presStyleCnt="5"/>
      <dgm:spPr/>
      <dgm:t>
        <a:bodyPr/>
        <a:lstStyle/>
        <a:p>
          <a:endParaRPr lang="it-IT"/>
        </a:p>
      </dgm:t>
    </dgm:pt>
    <dgm:pt modelId="{94481D01-07EE-4A1B-827F-60E3EB8FE3D6}" type="pres">
      <dgm:prSet presAssocID="{90ED02FA-EE88-4FA2-9529-5ACD37D20CCE}" presName="descendantArrow" presStyleCnt="0"/>
      <dgm:spPr/>
      <dgm:t>
        <a:bodyPr/>
        <a:lstStyle/>
        <a:p>
          <a:endParaRPr lang="it-IT"/>
        </a:p>
      </dgm:t>
    </dgm:pt>
    <dgm:pt modelId="{54599287-F5E2-413F-AF5E-C31FA8C65174}" type="pres">
      <dgm:prSet presAssocID="{C6084548-8110-4DC4-A636-6B37CB699CBD}" presName="childTextArrow" presStyleLbl="fgAccFollowNode1" presStyleIdx="1" presStyleCnt="5">
        <dgm:presLayoutVars>
          <dgm:bulletEnabled val="1"/>
        </dgm:presLayoutVars>
      </dgm:prSet>
      <dgm:spPr/>
      <dgm:t>
        <a:bodyPr/>
        <a:lstStyle/>
        <a:p>
          <a:endParaRPr lang="it-IT"/>
        </a:p>
      </dgm:t>
    </dgm:pt>
    <dgm:pt modelId="{305B8B45-5396-42B3-8B68-9F3D16DE352A}" type="pres">
      <dgm:prSet presAssocID="{59F5753B-CEDC-4922-895E-4F2C3143EB85}" presName="sp" presStyleCnt="0"/>
      <dgm:spPr/>
      <dgm:t>
        <a:bodyPr/>
        <a:lstStyle/>
        <a:p>
          <a:endParaRPr lang="it-IT"/>
        </a:p>
      </dgm:t>
    </dgm:pt>
    <dgm:pt modelId="{4DD509B4-131F-4CB9-8F6A-FA6E4EB2A468}" type="pres">
      <dgm:prSet presAssocID="{B65BFE5C-A65A-4D04-8002-379C639DF5E8}" presName="arrowAndChildren" presStyleCnt="0"/>
      <dgm:spPr/>
      <dgm:t>
        <a:bodyPr/>
        <a:lstStyle/>
        <a:p>
          <a:endParaRPr lang="it-IT"/>
        </a:p>
      </dgm:t>
    </dgm:pt>
    <dgm:pt modelId="{E73B22D3-C2BD-441E-A016-9D9574C837E8}" type="pres">
      <dgm:prSet presAssocID="{B65BFE5C-A65A-4D04-8002-379C639DF5E8}" presName="parentTextArrow" presStyleLbl="node1" presStyleIdx="1" presStyleCnt="5"/>
      <dgm:spPr/>
      <dgm:t>
        <a:bodyPr/>
        <a:lstStyle/>
        <a:p>
          <a:endParaRPr lang="it-IT"/>
        </a:p>
      </dgm:t>
    </dgm:pt>
    <dgm:pt modelId="{D4276B1B-84BA-41FF-A1EB-9C8DD378FB90}" type="pres">
      <dgm:prSet presAssocID="{B65BFE5C-A65A-4D04-8002-379C639DF5E8}" presName="arrow" presStyleLbl="node1" presStyleIdx="2" presStyleCnt="5"/>
      <dgm:spPr/>
      <dgm:t>
        <a:bodyPr/>
        <a:lstStyle/>
        <a:p>
          <a:endParaRPr lang="it-IT"/>
        </a:p>
      </dgm:t>
    </dgm:pt>
    <dgm:pt modelId="{2962B860-FD93-4A50-9213-8A558909FF34}" type="pres">
      <dgm:prSet presAssocID="{B65BFE5C-A65A-4D04-8002-379C639DF5E8}" presName="descendantArrow" presStyleCnt="0"/>
      <dgm:spPr/>
      <dgm:t>
        <a:bodyPr/>
        <a:lstStyle/>
        <a:p>
          <a:endParaRPr lang="it-IT"/>
        </a:p>
      </dgm:t>
    </dgm:pt>
    <dgm:pt modelId="{50D61F09-A6E3-4934-809F-9A9AEBB1CF67}" type="pres">
      <dgm:prSet presAssocID="{FA73718E-FB65-43AC-8450-931BE6895C50}" presName="childTextArrow" presStyleLbl="fgAccFollowNode1" presStyleIdx="2" presStyleCnt="5">
        <dgm:presLayoutVars>
          <dgm:bulletEnabled val="1"/>
        </dgm:presLayoutVars>
      </dgm:prSet>
      <dgm:spPr/>
      <dgm:t>
        <a:bodyPr/>
        <a:lstStyle/>
        <a:p>
          <a:endParaRPr lang="it-IT"/>
        </a:p>
      </dgm:t>
    </dgm:pt>
    <dgm:pt modelId="{88DD7716-3B75-4748-B0B8-79412683AF7C}" type="pres">
      <dgm:prSet presAssocID="{A03E5FDB-22E7-490A-96F9-CDB65F006555}" presName="sp" presStyleCnt="0"/>
      <dgm:spPr/>
      <dgm:t>
        <a:bodyPr/>
        <a:lstStyle/>
        <a:p>
          <a:endParaRPr lang="it-IT"/>
        </a:p>
      </dgm:t>
    </dgm:pt>
    <dgm:pt modelId="{25263F21-4C68-4991-B950-08C105B58445}" type="pres">
      <dgm:prSet presAssocID="{5DDC8DBD-CF05-4758-9C45-7726278C1939}" presName="arrowAndChildren" presStyleCnt="0"/>
      <dgm:spPr/>
      <dgm:t>
        <a:bodyPr/>
        <a:lstStyle/>
        <a:p>
          <a:endParaRPr lang="it-IT"/>
        </a:p>
      </dgm:t>
    </dgm:pt>
    <dgm:pt modelId="{457A9F05-7C5C-47A1-8E15-614B6D96F924}" type="pres">
      <dgm:prSet presAssocID="{5DDC8DBD-CF05-4758-9C45-7726278C1939}" presName="parentTextArrow" presStyleLbl="node1" presStyleIdx="2" presStyleCnt="5"/>
      <dgm:spPr/>
      <dgm:t>
        <a:bodyPr/>
        <a:lstStyle/>
        <a:p>
          <a:endParaRPr lang="it-IT"/>
        </a:p>
      </dgm:t>
    </dgm:pt>
    <dgm:pt modelId="{57CEB086-D3CE-45D8-855D-131F9448D761}" type="pres">
      <dgm:prSet presAssocID="{5DDC8DBD-CF05-4758-9C45-7726278C1939}" presName="arrow" presStyleLbl="node1" presStyleIdx="3" presStyleCnt="5"/>
      <dgm:spPr/>
      <dgm:t>
        <a:bodyPr/>
        <a:lstStyle/>
        <a:p>
          <a:endParaRPr lang="it-IT"/>
        </a:p>
      </dgm:t>
    </dgm:pt>
    <dgm:pt modelId="{1F179734-4681-46AB-BB77-3E1B2EE17AC1}" type="pres">
      <dgm:prSet presAssocID="{5DDC8DBD-CF05-4758-9C45-7726278C1939}" presName="descendantArrow" presStyleCnt="0"/>
      <dgm:spPr/>
      <dgm:t>
        <a:bodyPr/>
        <a:lstStyle/>
        <a:p>
          <a:endParaRPr lang="it-IT"/>
        </a:p>
      </dgm:t>
    </dgm:pt>
    <dgm:pt modelId="{9E1A71CE-E800-4034-8206-83A19A93DA15}" type="pres">
      <dgm:prSet presAssocID="{55AC1CCF-C0EF-4B2A-BB65-80EC6DA7F976}" presName="childTextArrow" presStyleLbl="fgAccFollowNode1" presStyleIdx="3" presStyleCnt="5" custScaleX="2000000">
        <dgm:presLayoutVars>
          <dgm:bulletEnabled val="1"/>
        </dgm:presLayoutVars>
      </dgm:prSet>
      <dgm:spPr/>
      <dgm:t>
        <a:bodyPr/>
        <a:lstStyle/>
        <a:p>
          <a:endParaRPr lang="it-IT"/>
        </a:p>
      </dgm:t>
    </dgm:pt>
    <dgm:pt modelId="{F82DF2E2-B7A2-42B8-8990-BD99A8242663}" type="pres">
      <dgm:prSet presAssocID="{C79602EF-30E0-40ED-B0EF-F476A1508F46}" presName="sp" presStyleCnt="0"/>
      <dgm:spPr/>
      <dgm:t>
        <a:bodyPr/>
        <a:lstStyle/>
        <a:p>
          <a:endParaRPr lang="it-IT"/>
        </a:p>
      </dgm:t>
    </dgm:pt>
    <dgm:pt modelId="{8DC45F4E-2656-431B-8C60-350F4BEC8A7C}" type="pres">
      <dgm:prSet presAssocID="{D4F29052-1C3D-41D3-AF55-0CEEDCA7E005}" presName="arrowAndChildren" presStyleCnt="0"/>
      <dgm:spPr/>
      <dgm:t>
        <a:bodyPr/>
        <a:lstStyle/>
        <a:p>
          <a:endParaRPr lang="it-IT"/>
        </a:p>
      </dgm:t>
    </dgm:pt>
    <dgm:pt modelId="{9A5FB6E0-E30D-41C0-880A-00D3B303CAF7}" type="pres">
      <dgm:prSet presAssocID="{D4F29052-1C3D-41D3-AF55-0CEEDCA7E005}" presName="parentTextArrow" presStyleLbl="node1" presStyleIdx="3" presStyleCnt="5"/>
      <dgm:spPr/>
      <dgm:t>
        <a:bodyPr/>
        <a:lstStyle/>
        <a:p>
          <a:endParaRPr lang="it-IT"/>
        </a:p>
      </dgm:t>
    </dgm:pt>
    <dgm:pt modelId="{2DC8446D-B784-475D-A04F-699E8A9ACB3E}" type="pres">
      <dgm:prSet presAssocID="{D4F29052-1C3D-41D3-AF55-0CEEDCA7E005}" presName="arrow" presStyleLbl="node1" presStyleIdx="4" presStyleCnt="5"/>
      <dgm:spPr/>
      <dgm:t>
        <a:bodyPr/>
        <a:lstStyle/>
        <a:p>
          <a:endParaRPr lang="it-IT"/>
        </a:p>
      </dgm:t>
    </dgm:pt>
    <dgm:pt modelId="{AEE9AA9E-E9B5-4438-9272-559943E14FD9}" type="pres">
      <dgm:prSet presAssocID="{D4F29052-1C3D-41D3-AF55-0CEEDCA7E005}" presName="descendantArrow" presStyleCnt="0"/>
      <dgm:spPr/>
      <dgm:t>
        <a:bodyPr/>
        <a:lstStyle/>
        <a:p>
          <a:endParaRPr lang="it-IT"/>
        </a:p>
      </dgm:t>
    </dgm:pt>
    <dgm:pt modelId="{F4894E5E-B588-48F4-9CD0-1020B71F16DB}" type="pres">
      <dgm:prSet presAssocID="{ACEC840B-3AFA-4E39-97C5-73F45E6991D3}" presName="childTextArrow" presStyleLbl="fgAccFollowNode1" presStyleIdx="4" presStyleCnt="5">
        <dgm:presLayoutVars>
          <dgm:bulletEnabled val="1"/>
        </dgm:presLayoutVars>
      </dgm:prSet>
      <dgm:spPr/>
      <dgm:t>
        <a:bodyPr/>
        <a:lstStyle/>
        <a:p>
          <a:endParaRPr lang="it-IT"/>
        </a:p>
      </dgm:t>
    </dgm:pt>
  </dgm:ptLst>
  <dgm:cxnLst>
    <dgm:cxn modelId="{668C4D49-91C7-49E9-8EC8-676CFD05E88E}" type="presOf" srcId="{5DDC8DBD-CF05-4758-9C45-7726278C1939}" destId="{457A9F05-7C5C-47A1-8E15-614B6D96F924}" srcOrd="0" destOrd="0" presId="urn:microsoft.com/office/officeart/2005/8/layout/process4"/>
    <dgm:cxn modelId="{84B14554-EF7D-4D21-8726-BE7D2FB6523A}" type="presOf" srcId="{D4F29052-1C3D-41D3-AF55-0CEEDCA7E005}" destId="{9A5FB6E0-E30D-41C0-880A-00D3B303CAF7}" srcOrd="0" destOrd="0" presId="urn:microsoft.com/office/officeart/2005/8/layout/process4"/>
    <dgm:cxn modelId="{61BE1AD6-A2DB-4601-99F3-3E735BA4E015}" srcId="{90ED02FA-EE88-4FA2-9529-5ACD37D20CCE}" destId="{C6084548-8110-4DC4-A636-6B37CB699CBD}" srcOrd="0" destOrd="0" parTransId="{265A8E78-9247-4B19-903C-DF88EADDD7C6}" sibTransId="{604F2120-5086-4AD8-8159-B669CE4C8DF8}"/>
    <dgm:cxn modelId="{2D7A090F-D9E2-48C0-80B8-36ED2D1E7497}" srcId="{BAF6B540-502B-496B-A8AE-D5F7E6BCFE14}" destId="{5DDC8DBD-CF05-4758-9C45-7726278C1939}" srcOrd="1" destOrd="0" parTransId="{3FEF3520-4291-4B41-B207-39730CF56D28}" sibTransId="{A03E5FDB-22E7-490A-96F9-CDB65F006555}"/>
    <dgm:cxn modelId="{FAC2BF30-4A4D-45D4-9D48-AFCFC21D13B5}" type="presOf" srcId="{FA73718E-FB65-43AC-8450-931BE6895C50}" destId="{50D61F09-A6E3-4934-809F-9A9AEBB1CF67}" srcOrd="0" destOrd="0" presId="urn:microsoft.com/office/officeart/2005/8/layout/process4"/>
    <dgm:cxn modelId="{3FE84345-C6B4-402D-81C7-0C392A877FF0}" type="presOf" srcId="{D4F29052-1C3D-41D3-AF55-0CEEDCA7E005}" destId="{2DC8446D-B784-475D-A04F-699E8A9ACB3E}" srcOrd="1" destOrd="0" presId="urn:microsoft.com/office/officeart/2005/8/layout/process4"/>
    <dgm:cxn modelId="{AF4BEBF8-0E01-44B9-A5F6-39F123AAF785}" srcId="{D4F29052-1C3D-41D3-AF55-0CEEDCA7E005}" destId="{ACEC840B-3AFA-4E39-97C5-73F45E6991D3}" srcOrd="0" destOrd="0" parTransId="{56D289B3-D328-4915-ABF9-A774AF603B62}" sibTransId="{F698019C-F847-4353-BC37-FFCEEB87B7B4}"/>
    <dgm:cxn modelId="{1D12E768-E83C-48D6-AF0C-9655F1E4937E}" type="presOf" srcId="{90ED02FA-EE88-4FA2-9529-5ACD37D20CCE}" destId="{5A107F3A-7086-46F1-A097-F781C6B074E8}" srcOrd="1" destOrd="0" presId="urn:microsoft.com/office/officeart/2005/8/layout/process4"/>
    <dgm:cxn modelId="{E9A521C1-DD7C-478C-8063-702F895009B3}" type="presOf" srcId="{ACEC840B-3AFA-4E39-97C5-73F45E6991D3}" destId="{F4894E5E-B588-48F4-9CD0-1020B71F16DB}" srcOrd="0" destOrd="0" presId="urn:microsoft.com/office/officeart/2005/8/layout/process4"/>
    <dgm:cxn modelId="{A73987F5-1CD9-4AE5-A9CB-9AE942022599}" type="presOf" srcId="{55AC1CCF-C0EF-4B2A-BB65-80EC6DA7F976}" destId="{9E1A71CE-E800-4034-8206-83A19A93DA15}" srcOrd="0" destOrd="0" presId="urn:microsoft.com/office/officeart/2005/8/layout/process4"/>
    <dgm:cxn modelId="{25C3B4CB-3BAB-4100-B42B-A309F642CE42}" type="presOf" srcId="{90ED02FA-EE88-4FA2-9529-5ACD37D20CCE}" destId="{ACC848CC-050B-423A-B676-F885DAF02D78}" srcOrd="0" destOrd="0" presId="urn:microsoft.com/office/officeart/2005/8/layout/process4"/>
    <dgm:cxn modelId="{ED1E2060-ED75-402F-8FE1-A98C3F8BF964}" type="presOf" srcId="{C6084548-8110-4DC4-A636-6B37CB699CBD}" destId="{54599287-F5E2-413F-AF5E-C31FA8C65174}" srcOrd="0" destOrd="0" presId="urn:microsoft.com/office/officeart/2005/8/layout/process4"/>
    <dgm:cxn modelId="{A844553A-09C4-40C5-9505-E2D56E2935B2}" type="presOf" srcId="{90F3C49C-444F-4F0B-9365-627D2E765A62}" destId="{E32ABC3E-66DF-455E-AAA6-C3CCBC1D7FB7}" srcOrd="1" destOrd="0" presId="urn:microsoft.com/office/officeart/2005/8/layout/process4"/>
    <dgm:cxn modelId="{A0CC7A45-3857-4B6A-91F8-03F3F4FE49FD}" srcId="{B65BFE5C-A65A-4D04-8002-379C639DF5E8}" destId="{FA73718E-FB65-43AC-8450-931BE6895C50}" srcOrd="0" destOrd="0" parTransId="{07C4E465-411A-43D3-B4C3-72E226D25E6A}" sibTransId="{F6F66172-2977-46EB-BB05-D08F472090B4}"/>
    <dgm:cxn modelId="{D6017CA4-9B8D-4FCC-8ADD-8E0D5FA35E47}" srcId="{90F3C49C-444F-4F0B-9365-627D2E765A62}" destId="{A55CD3E2-6440-488D-9238-5EB14230F5B2}" srcOrd="0" destOrd="0" parTransId="{44DF3FA3-9231-48B9-A0B4-CAB3B5D129EF}" sibTransId="{3FE0E680-742E-4A78-A627-9BC7CFDE3C5B}"/>
    <dgm:cxn modelId="{E62EE7E9-8AF7-4089-B6BB-BCF631FFCAA2}" srcId="{BAF6B540-502B-496B-A8AE-D5F7E6BCFE14}" destId="{90ED02FA-EE88-4FA2-9529-5ACD37D20CCE}" srcOrd="3" destOrd="0" parTransId="{124D959E-1C99-4921-A080-1A4C699440F7}" sibTransId="{E451D477-959E-4ED2-B796-A17BCA33BC44}"/>
    <dgm:cxn modelId="{80E67DE9-19A9-4711-A7FB-C9CFD72F2282}" srcId="{5DDC8DBD-CF05-4758-9C45-7726278C1939}" destId="{55AC1CCF-C0EF-4B2A-BB65-80EC6DA7F976}" srcOrd="0" destOrd="0" parTransId="{D4A7F763-FA55-4749-881F-B589C4865A9F}" sibTransId="{C1FE10E2-F71A-471D-A906-99AEED1924EF}"/>
    <dgm:cxn modelId="{EE759955-88FA-4B70-8D1E-4DD651531FD2}" type="presOf" srcId="{B65BFE5C-A65A-4D04-8002-379C639DF5E8}" destId="{E73B22D3-C2BD-441E-A016-9D9574C837E8}" srcOrd="0" destOrd="0" presId="urn:microsoft.com/office/officeart/2005/8/layout/process4"/>
    <dgm:cxn modelId="{FB2E3D4C-9809-4613-B9E9-78D20112F1C8}" type="presOf" srcId="{5DDC8DBD-CF05-4758-9C45-7726278C1939}" destId="{57CEB086-D3CE-45D8-855D-131F9448D761}" srcOrd="1" destOrd="0" presId="urn:microsoft.com/office/officeart/2005/8/layout/process4"/>
    <dgm:cxn modelId="{466418B9-E4E0-40AA-BCB7-387662C0F35D}" type="presOf" srcId="{BAF6B540-502B-496B-A8AE-D5F7E6BCFE14}" destId="{A4C52A6E-4127-42A5-8D3F-2C7C8C030B5A}" srcOrd="0" destOrd="0" presId="urn:microsoft.com/office/officeart/2005/8/layout/process4"/>
    <dgm:cxn modelId="{34F3F291-D454-470D-A087-D5F4F0A09F28}" type="presOf" srcId="{A55CD3E2-6440-488D-9238-5EB14230F5B2}" destId="{E25A5409-C805-4B92-ADD9-5348608A69F2}" srcOrd="0" destOrd="0" presId="urn:microsoft.com/office/officeart/2005/8/layout/process4"/>
    <dgm:cxn modelId="{77EE7789-D3CC-4560-B2F7-C4475FBDA85A}" type="presOf" srcId="{B65BFE5C-A65A-4D04-8002-379C639DF5E8}" destId="{D4276B1B-84BA-41FF-A1EB-9C8DD378FB90}" srcOrd="1" destOrd="0" presId="urn:microsoft.com/office/officeart/2005/8/layout/process4"/>
    <dgm:cxn modelId="{F82B6239-5870-4251-843D-E26DBA754B3F}" type="presOf" srcId="{90F3C49C-444F-4F0B-9365-627D2E765A62}" destId="{66ECCBD4-ADA5-48EF-A5AE-E14DFC6A5935}" srcOrd="0" destOrd="0" presId="urn:microsoft.com/office/officeart/2005/8/layout/process4"/>
    <dgm:cxn modelId="{EAA15914-6007-4882-BD86-80D444BEC439}" srcId="{BAF6B540-502B-496B-A8AE-D5F7E6BCFE14}" destId="{90F3C49C-444F-4F0B-9365-627D2E765A62}" srcOrd="4" destOrd="0" parTransId="{F8887DF7-97B6-4D91-AF9E-62D6C63FD97A}" sibTransId="{75FCAC4A-5A35-4C35-B280-6BB51CE96852}"/>
    <dgm:cxn modelId="{23EF4518-AA04-45ED-B9C2-5BCA510B606D}" srcId="{BAF6B540-502B-496B-A8AE-D5F7E6BCFE14}" destId="{B65BFE5C-A65A-4D04-8002-379C639DF5E8}" srcOrd="2" destOrd="0" parTransId="{8147FFD1-20BC-464D-941B-3BCDA731D971}" sibTransId="{59F5753B-CEDC-4922-895E-4F2C3143EB85}"/>
    <dgm:cxn modelId="{2E66F36A-6079-425A-9138-F75594ED84EB}" srcId="{BAF6B540-502B-496B-A8AE-D5F7E6BCFE14}" destId="{D4F29052-1C3D-41D3-AF55-0CEEDCA7E005}" srcOrd="0" destOrd="0" parTransId="{E45D3D56-F2A1-49A2-804A-351E845CD46A}" sibTransId="{C79602EF-30E0-40ED-B0EF-F476A1508F46}"/>
    <dgm:cxn modelId="{9E3D2F5F-63BF-4710-8D78-8144B0346DE3}" type="presParOf" srcId="{A4C52A6E-4127-42A5-8D3F-2C7C8C030B5A}" destId="{FF8AD2E7-0325-4C34-8DB8-CA45FE6F756E}" srcOrd="0" destOrd="0" presId="urn:microsoft.com/office/officeart/2005/8/layout/process4"/>
    <dgm:cxn modelId="{ED05D2A4-8B25-4E28-9C9E-3807FA203455}" type="presParOf" srcId="{FF8AD2E7-0325-4C34-8DB8-CA45FE6F756E}" destId="{66ECCBD4-ADA5-48EF-A5AE-E14DFC6A5935}" srcOrd="0" destOrd="0" presId="urn:microsoft.com/office/officeart/2005/8/layout/process4"/>
    <dgm:cxn modelId="{71D6B1A6-3DEC-43BB-B983-E95A7AB097A9}" type="presParOf" srcId="{FF8AD2E7-0325-4C34-8DB8-CA45FE6F756E}" destId="{E32ABC3E-66DF-455E-AAA6-C3CCBC1D7FB7}" srcOrd="1" destOrd="0" presId="urn:microsoft.com/office/officeart/2005/8/layout/process4"/>
    <dgm:cxn modelId="{7B24C56A-5BD3-4014-9AAD-B71B915534E8}" type="presParOf" srcId="{FF8AD2E7-0325-4C34-8DB8-CA45FE6F756E}" destId="{944605B4-3FB4-4491-A2CC-11CC322AC032}" srcOrd="2" destOrd="0" presId="urn:microsoft.com/office/officeart/2005/8/layout/process4"/>
    <dgm:cxn modelId="{E31EDCFA-446B-419D-8C7D-14EB0FC3D720}" type="presParOf" srcId="{944605B4-3FB4-4491-A2CC-11CC322AC032}" destId="{E25A5409-C805-4B92-ADD9-5348608A69F2}" srcOrd="0" destOrd="0" presId="urn:microsoft.com/office/officeart/2005/8/layout/process4"/>
    <dgm:cxn modelId="{2CC46893-6135-4317-8976-EC09C7D17ECC}" type="presParOf" srcId="{A4C52A6E-4127-42A5-8D3F-2C7C8C030B5A}" destId="{2D5C9549-3487-4111-B010-AA9FC26E3D90}" srcOrd="1" destOrd="0" presId="urn:microsoft.com/office/officeart/2005/8/layout/process4"/>
    <dgm:cxn modelId="{325DEF3C-E2F7-4C8D-B2BC-BAEEAC7905AC}" type="presParOf" srcId="{A4C52A6E-4127-42A5-8D3F-2C7C8C030B5A}" destId="{ABB4A245-D197-4A83-8E8F-E2998644127F}" srcOrd="2" destOrd="0" presId="urn:microsoft.com/office/officeart/2005/8/layout/process4"/>
    <dgm:cxn modelId="{3FE4D6D3-A026-4DA2-8A25-BE4D2BB291FF}" type="presParOf" srcId="{ABB4A245-D197-4A83-8E8F-E2998644127F}" destId="{ACC848CC-050B-423A-B676-F885DAF02D78}" srcOrd="0" destOrd="0" presId="urn:microsoft.com/office/officeart/2005/8/layout/process4"/>
    <dgm:cxn modelId="{50ED6D9B-2142-4071-A9E3-00CB0336AFC2}" type="presParOf" srcId="{ABB4A245-D197-4A83-8E8F-E2998644127F}" destId="{5A107F3A-7086-46F1-A097-F781C6B074E8}" srcOrd="1" destOrd="0" presId="urn:microsoft.com/office/officeart/2005/8/layout/process4"/>
    <dgm:cxn modelId="{758861EE-257B-4DDB-AC01-4EF91D68A0FD}" type="presParOf" srcId="{ABB4A245-D197-4A83-8E8F-E2998644127F}" destId="{94481D01-07EE-4A1B-827F-60E3EB8FE3D6}" srcOrd="2" destOrd="0" presId="urn:microsoft.com/office/officeart/2005/8/layout/process4"/>
    <dgm:cxn modelId="{6AED4828-1807-48F1-A5F3-77713E7260B1}" type="presParOf" srcId="{94481D01-07EE-4A1B-827F-60E3EB8FE3D6}" destId="{54599287-F5E2-413F-AF5E-C31FA8C65174}" srcOrd="0" destOrd="0" presId="urn:microsoft.com/office/officeart/2005/8/layout/process4"/>
    <dgm:cxn modelId="{15C40BE0-6B67-47CC-B457-F409D5E0EF28}" type="presParOf" srcId="{A4C52A6E-4127-42A5-8D3F-2C7C8C030B5A}" destId="{305B8B45-5396-42B3-8B68-9F3D16DE352A}" srcOrd="3" destOrd="0" presId="urn:microsoft.com/office/officeart/2005/8/layout/process4"/>
    <dgm:cxn modelId="{2C4C5E13-12AF-4813-BBCC-BDEC27FF57FB}" type="presParOf" srcId="{A4C52A6E-4127-42A5-8D3F-2C7C8C030B5A}" destId="{4DD509B4-131F-4CB9-8F6A-FA6E4EB2A468}" srcOrd="4" destOrd="0" presId="urn:microsoft.com/office/officeart/2005/8/layout/process4"/>
    <dgm:cxn modelId="{2289E8C2-27D0-49C3-9345-434CFCEE8128}" type="presParOf" srcId="{4DD509B4-131F-4CB9-8F6A-FA6E4EB2A468}" destId="{E73B22D3-C2BD-441E-A016-9D9574C837E8}" srcOrd="0" destOrd="0" presId="urn:microsoft.com/office/officeart/2005/8/layout/process4"/>
    <dgm:cxn modelId="{A53E4745-2E97-47CE-ABCA-3C6772F08380}" type="presParOf" srcId="{4DD509B4-131F-4CB9-8F6A-FA6E4EB2A468}" destId="{D4276B1B-84BA-41FF-A1EB-9C8DD378FB90}" srcOrd="1" destOrd="0" presId="urn:microsoft.com/office/officeart/2005/8/layout/process4"/>
    <dgm:cxn modelId="{B3D8363D-635B-4690-85B7-B8D9E5EEC245}" type="presParOf" srcId="{4DD509B4-131F-4CB9-8F6A-FA6E4EB2A468}" destId="{2962B860-FD93-4A50-9213-8A558909FF34}" srcOrd="2" destOrd="0" presId="urn:microsoft.com/office/officeart/2005/8/layout/process4"/>
    <dgm:cxn modelId="{96993CD3-6AA1-4769-844A-78C2AAA8D37D}" type="presParOf" srcId="{2962B860-FD93-4A50-9213-8A558909FF34}" destId="{50D61F09-A6E3-4934-809F-9A9AEBB1CF67}" srcOrd="0" destOrd="0" presId="urn:microsoft.com/office/officeart/2005/8/layout/process4"/>
    <dgm:cxn modelId="{E836C57E-3F9A-4A38-9514-FA2A00AA66BC}" type="presParOf" srcId="{A4C52A6E-4127-42A5-8D3F-2C7C8C030B5A}" destId="{88DD7716-3B75-4748-B0B8-79412683AF7C}" srcOrd="5" destOrd="0" presId="urn:microsoft.com/office/officeart/2005/8/layout/process4"/>
    <dgm:cxn modelId="{6C8A25CB-5225-4978-9112-DA3639502530}" type="presParOf" srcId="{A4C52A6E-4127-42A5-8D3F-2C7C8C030B5A}" destId="{25263F21-4C68-4991-B950-08C105B58445}" srcOrd="6" destOrd="0" presId="urn:microsoft.com/office/officeart/2005/8/layout/process4"/>
    <dgm:cxn modelId="{515B57BB-C61E-40E1-9037-5BE57311B970}" type="presParOf" srcId="{25263F21-4C68-4991-B950-08C105B58445}" destId="{457A9F05-7C5C-47A1-8E15-614B6D96F924}" srcOrd="0" destOrd="0" presId="urn:microsoft.com/office/officeart/2005/8/layout/process4"/>
    <dgm:cxn modelId="{515A8421-A515-4B25-A5EF-4658320398A8}" type="presParOf" srcId="{25263F21-4C68-4991-B950-08C105B58445}" destId="{57CEB086-D3CE-45D8-855D-131F9448D761}" srcOrd="1" destOrd="0" presId="urn:microsoft.com/office/officeart/2005/8/layout/process4"/>
    <dgm:cxn modelId="{D08F23CD-4AB5-46FC-94D3-E3D2312FFD3C}" type="presParOf" srcId="{25263F21-4C68-4991-B950-08C105B58445}" destId="{1F179734-4681-46AB-BB77-3E1B2EE17AC1}" srcOrd="2" destOrd="0" presId="urn:microsoft.com/office/officeart/2005/8/layout/process4"/>
    <dgm:cxn modelId="{3FBB2B82-05D3-470D-92F1-A798FDE8DDE1}" type="presParOf" srcId="{1F179734-4681-46AB-BB77-3E1B2EE17AC1}" destId="{9E1A71CE-E800-4034-8206-83A19A93DA15}" srcOrd="0" destOrd="0" presId="urn:microsoft.com/office/officeart/2005/8/layout/process4"/>
    <dgm:cxn modelId="{60878536-DF1B-4FFE-8B48-5D82D3C1F108}" type="presParOf" srcId="{A4C52A6E-4127-42A5-8D3F-2C7C8C030B5A}" destId="{F82DF2E2-B7A2-42B8-8990-BD99A8242663}" srcOrd="7" destOrd="0" presId="urn:microsoft.com/office/officeart/2005/8/layout/process4"/>
    <dgm:cxn modelId="{4F47B6D6-0125-4103-A76B-FA72D60EAB3E}" type="presParOf" srcId="{A4C52A6E-4127-42A5-8D3F-2C7C8C030B5A}" destId="{8DC45F4E-2656-431B-8C60-350F4BEC8A7C}" srcOrd="8" destOrd="0" presId="urn:microsoft.com/office/officeart/2005/8/layout/process4"/>
    <dgm:cxn modelId="{12551D9F-165D-4811-92CA-BCC2B21E5B1B}" type="presParOf" srcId="{8DC45F4E-2656-431B-8C60-350F4BEC8A7C}" destId="{9A5FB6E0-E30D-41C0-880A-00D3B303CAF7}" srcOrd="0" destOrd="0" presId="urn:microsoft.com/office/officeart/2005/8/layout/process4"/>
    <dgm:cxn modelId="{35927964-033B-4B46-A0C9-6BABC28BFC3E}" type="presParOf" srcId="{8DC45F4E-2656-431B-8C60-350F4BEC8A7C}" destId="{2DC8446D-B784-475D-A04F-699E8A9ACB3E}" srcOrd="1" destOrd="0" presId="urn:microsoft.com/office/officeart/2005/8/layout/process4"/>
    <dgm:cxn modelId="{D26A005D-B159-4305-8548-2591B20E8D95}" type="presParOf" srcId="{8DC45F4E-2656-431B-8C60-350F4BEC8A7C}" destId="{AEE9AA9E-E9B5-4438-9272-559943E14FD9}" srcOrd="2" destOrd="0" presId="urn:microsoft.com/office/officeart/2005/8/layout/process4"/>
    <dgm:cxn modelId="{70A04E87-0765-4482-872A-56E1B0CE2E92}" type="presParOf" srcId="{AEE9AA9E-E9B5-4438-9272-559943E14FD9}" destId="{F4894E5E-B588-48F4-9CD0-1020B71F16DB}" srcOrd="0" destOrd="0" presId="urn:microsoft.com/office/officeart/2005/8/layout/process4"/>
  </dgm:cxnLst>
  <dgm:bg/>
  <dgm:whole>
    <a:ln>
      <a:solidFill>
        <a:schemeClr val="bg1"/>
      </a:solidFill>
    </a:ln>
  </dgm:whole>
  <dgm:extLst>
    <a:ext uri="http://schemas.microsoft.com/office/drawing/2008/diagram">
      <dsp:dataModelExt xmlns=""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32ABC3E-66DF-455E-AAA6-C3CCBC1D7FB7}">
      <dsp:nvSpPr>
        <dsp:cNvPr id="0" name=""/>
        <dsp:cNvSpPr/>
      </dsp:nvSpPr>
      <dsp:spPr>
        <a:xfrm>
          <a:off x="0" y="4142601"/>
          <a:ext cx="7128792" cy="679628"/>
        </a:xfrm>
        <a:prstGeom prst="rect">
          <a:avLst/>
        </a:prstGeom>
        <a:gradFill rotWithShape="0">
          <a:gsLst>
            <a:gs pos="0">
              <a:schemeClr val="accent1">
                <a:shade val="80000"/>
                <a:hueOff val="0"/>
                <a:satOff val="0"/>
                <a:lumOff val="0"/>
                <a:alphaOff val="0"/>
                <a:shade val="45000"/>
                <a:satMod val="155000"/>
              </a:schemeClr>
            </a:gs>
            <a:gs pos="60000">
              <a:schemeClr val="accent1">
                <a:shade val="80000"/>
                <a:hueOff val="0"/>
                <a:satOff val="0"/>
                <a:lumOff val="0"/>
                <a:alphaOff val="0"/>
                <a:shade val="95000"/>
                <a:satMod val="150000"/>
              </a:schemeClr>
            </a:gs>
            <a:gs pos="100000">
              <a:schemeClr val="accent1">
                <a:shade val="80000"/>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b="1" kern="1200" dirty="0" smtClean="0"/>
            <a:t>Risorse</a:t>
          </a:r>
          <a:endParaRPr lang="it-IT" sz="1800" b="1" kern="1200" dirty="0"/>
        </a:p>
      </dsp:txBody>
      <dsp:txXfrm>
        <a:off x="0" y="4142601"/>
        <a:ext cx="7128792" cy="366999"/>
      </dsp:txXfrm>
    </dsp:sp>
    <dsp:sp modelId="{E25A5409-C805-4B92-ADD9-5348608A69F2}">
      <dsp:nvSpPr>
        <dsp:cNvPr id="0" name=""/>
        <dsp:cNvSpPr/>
      </dsp:nvSpPr>
      <dsp:spPr>
        <a:xfrm>
          <a:off x="0" y="4496008"/>
          <a:ext cx="7128792" cy="312628"/>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it-IT" sz="1600" kern="1200" dirty="0" smtClean="0"/>
            <a:t>Organico autonomia, risorse materiali</a:t>
          </a:r>
          <a:endParaRPr lang="it-IT" sz="1600" kern="1200" dirty="0"/>
        </a:p>
      </dsp:txBody>
      <dsp:txXfrm>
        <a:off x="0" y="4496008"/>
        <a:ext cx="7128792" cy="312628"/>
      </dsp:txXfrm>
    </dsp:sp>
    <dsp:sp modelId="{5A107F3A-7086-46F1-A097-F781C6B074E8}">
      <dsp:nvSpPr>
        <dsp:cNvPr id="0" name=""/>
        <dsp:cNvSpPr/>
      </dsp:nvSpPr>
      <dsp:spPr>
        <a:xfrm rot="10800000">
          <a:off x="0" y="3107527"/>
          <a:ext cx="7128792" cy="1045268"/>
        </a:xfrm>
        <a:prstGeom prst="upArrowCallout">
          <a:avLst/>
        </a:prstGeom>
        <a:gradFill rotWithShape="0">
          <a:gsLst>
            <a:gs pos="0">
              <a:schemeClr val="accent1">
                <a:shade val="80000"/>
                <a:hueOff val="-182669"/>
                <a:satOff val="-2869"/>
                <a:lumOff val="8299"/>
                <a:alphaOff val="0"/>
                <a:shade val="45000"/>
                <a:satMod val="155000"/>
              </a:schemeClr>
            </a:gs>
            <a:gs pos="60000">
              <a:schemeClr val="accent1">
                <a:shade val="80000"/>
                <a:hueOff val="-182669"/>
                <a:satOff val="-2869"/>
                <a:lumOff val="8299"/>
                <a:alphaOff val="0"/>
                <a:shade val="95000"/>
                <a:satMod val="150000"/>
              </a:schemeClr>
            </a:gs>
            <a:gs pos="100000">
              <a:schemeClr val="accent1">
                <a:shade val="80000"/>
                <a:hueOff val="-182669"/>
                <a:satOff val="-2869"/>
                <a:lumOff val="8299"/>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b="1" kern="1200" dirty="0" smtClean="0"/>
            <a:t>Organizzazione</a:t>
          </a:r>
          <a:endParaRPr lang="it-IT" sz="1800" b="1" kern="1200" dirty="0"/>
        </a:p>
      </dsp:txBody>
      <dsp:txXfrm>
        <a:off x="0" y="3107527"/>
        <a:ext cx="7128792" cy="366889"/>
      </dsp:txXfrm>
    </dsp:sp>
    <dsp:sp modelId="{54599287-F5E2-413F-AF5E-C31FA8C65174}">
      <dsp:nvSpPr>
        <dsp:cNvPr id="0" name=""/>
        <dsp:cNvSpPr/>
      </dsp:nvSpPr>
      <dsp:spPr>
        <a:xfrm>
          <a:off x="0" y="3474416"/>
          <a:ext cx="7128792" cy="31253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it-IT" sz="1600" kern="1200" dirty="0" smtClean="0"/>
            <a:t>Coordinamento, supporto organizzativo e didattico, FS...</a:t>
          </a:r>
          <a:endParaRPr lang="it-IT" sz="1600" kern="1200" dirty="0"/>
        </a:p>
      </dsp:txBody>
      <dsp:txXfrm>
        <a:off x="0" y="3474416"/>
        <a:ext cx="7128792" cy="312535"/>
      </dsp:txXfrm>
    </dsp:sp>
    <dsp:sp modelId="{D4276B1B-84BA-41FF-A1EB-9C8DD378FB90}">
      <dsp:nvSpPr>
        <dsp:cNvPr id="0" name=""/>
        <dsp:cNvSpPr/>
      </dsp:nvSpPr>
      <dsp:spPr>
        <a:xfrm rot="10800000">
          <a:off x="0" y="2072453"/>
          <a:ext cx="7128792" cy="1045268"/>
        </a:xfrm>
        <a:prstGeom prst="upArrowCallout">
          <a:avLst/>
        </a:prstGeom>
        <a:gradFill rotWithShape="0">
          <a:gsLst>
            <a:gs pos="0">
              <a:schemeClr val="accent1">
                <a:shade val="80000"/>
                <a:hueOff val="-365338"/>
                <a:satOff val="-5738"/>
                <a:lumOff val="16599"/>
                <a:alphaOff val="0"/>
                <a:shade val="45000"/>
                <a:satMod val="155000"/>
              </a:schemeClr>
            </a:gs>
            <a:gs pos="60000">
              <a:schemeClr val="accent1">
                <a:shade val="80000"/>
                <a:hueOff val="-365338"/>
                <a:satOff val="-5738"/>
                <a:lumOff val="16599"/>
                <a:alphaOff val="0"/>
                <a:shade val="95000"/>
                <a:satMod val="150000"/>
              </a:schemeClr>
            </a:gs>
            <a:gs pos="100000">
              <a:schemeClr val="accent1">
                <a:shade val="80000"/>
                <a:hueOff val="-365338"/>
                <a:satOff val="-5738"/>
                <a:lumOff val="16599"/>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b="1" kern="1200" dirty="0" smtClean="0"/>
            <a:t>Attività</a:t>
          </a:r>
          <a:endParaRPr lang="it-IT" sz="1800" b="1" kern="1200" dirty="0"/>
        </a:p>
      </dsp:txBody>
      <dsp:txXfrm>
        <a:off x="0" y="2072453"/>
        <a:ext cx="7128792" cy="366889"/>
      </dsp:txXfrm>
    </dsp:sp>
    <dsp:sp modelId="{50D61F09-A6E3-4934-809F-9A9AEBB1CF67}">
      <dsp:nvSpPr>
        <dsp:cNvPr id="0" name=""/>
        <dsp:cNvSpPr/>
      </dsp:nvSpPr>
      <dsp:spPr>
        <a:xfrm>
          <a:off x="0" y="2439343"/>
          <a:ext cx="7128792" cy="31253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it-IT" sz="1600" kern="1200" dirty="0" smtClean="0"/>
            <a:t>Insegnamento, potenziamento, progetti</a:t>
          </a:r>
          <a:endParaRPr lang="it-IT" sz="1600" kern="1200" dirty="0"/>
        </a:p>
      </dsp:txBody>
      <dsp:txXfrm>
        <a:off x="0" y="2439343"/>
        <a:ext cx="7128792" cy="312535"/>
      </dsp:txXfrm>
    </dsp:sp>
    <dsp:sp modelId="{57CEB086-D3CE-45D8-855D-131F9448D761}">
      <dsp:nvSpPr>
        <dsp:cNvPr id="0" name=""/>
        <dsp:cNvSpPr/>
      </dsp:nvSpPr>
      <dsp:spPr>
        <a:xfrm rot="10800000">
          <a:off x="0" y="1037380"/>
          <a:ext cx="7128792" cy="1045268"/>
        </a:xfrm>
        <a:prstGeom prst="upArrowCallout">
          <a:avLst/>
        </a:prstGeom>
        <a:gradFill rotWithShape="0">
          <a:gsLst>
            <a:gs pos="0">
              <a:schemeClr val="accent1">
                <a:shade val="80000"/>
                <a:hueOff val="-548007"/>
                <a:satOff val="-8608"/>
                <a:lumOff val="24898"/>
                <a:alphaOff val="0"/>
                <a:shade val="45000"/>
                <a:satMod val="155000"/>
              </a:schemeClr>
            </a:gs>
            <a:gs pos="60000">
              <a:schemeClr val="accent1">
                <a:shade val="80000"/>
                <a:hueOff val="-548007"/>
                <a:satOff val="-8608"/>
                <a:lumOff val="24898"/>
                <a:alphaOff val="0"/>
                <a:shade val="95000"/>
                <a:satMod val="150000"/>
              </a:schemeClr>
            </a:gs>
            <a:gs pos="100000">
              <a:schemeClr val="accent1">
                <a:shade val="80000"/>
                <a:hueOff val="-548007"/>
                <a:satOff val="-8608"/>
                <a:lumOff val="24898"/>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b="1" kern="1200" dirty="0" smtClean="0"/>
            <a:t>Obiettivi strategici</a:t>
          </a:r>
          <a:endParaRPr lang="it-IT" sz="1800" b="1" kern="1200" dirty="0"/>
        </a:p>
      </dsp:txBody>
      <dsp:txXfrm>
        <a:off x="0" y="1037380"/>
        <a:ext cx="7128792" cy="366889"/>
      </dsp:txXfrm>
    </dsp:sp>
    <dsp:sp modelId="{9E1A71CE-E800-4034-8206-83A19A93DA15}">
      <dsp:nvSpPr>
        <dsp:cNvPr id="0" name=""/>
        <dsp:cNvSpPr/>
      </dsp:nvSpPr>
      <dsp:spPr>
        <a:xfrm>
          <a:off x="870" y="1404269"/>
          <a:ext cx="7127051" cy="31253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3792" tIns="20320" rIns="113792" bIns="20320" numCol="1" spcCol="1270" anchor="ctr" anchorCtr="0">
          <a:noAutofit/>
        </a:bodyPr>
        <a:lstStyle/>
        <a:p>
          <a:pPr lvl="0" algn="ctr" defTabSz="711200">
            <a:lnSpc>
              <a:spcPct val="90000"/>
            </a:lnSpc>
            <a:spcBef>
              <a:spcPct val="0"/>
            </a:spcBef>
            <a:spcAft>
              <a:spcPct val="35000"/>
            </a:spcAft>
          </a:pPr>
          <a:r>
            <a:rPr lang="it-IT" sz="1600" kern="1200" dirty="0" smtClean="0"/>
            <a:t>Alcuni tra gli obiettivi indicati dalla L.107 c. 7</a:t>
          </a:r>
          <a:endParaRPr lang="it-IT" sz="1600" kern="1200" dirty="0"/>
        </a:p>
      </dsp:txBody>
      <dsp:txXfrm>
        <a:off x="870" y="1404269"/>
        <a:ext cx="7127051" cy="312535"/>
      </dsp:txXfrm>
    </dsp:sp>
    <dsp:sp modelId="{2DC8446D-B784-475D-A04F-699E8A9ACB3E}">
      <dsp:nvSpPr>
        <dsp:cNvPr id="0" name=""/>
        <dsp:cNvSpPr/>
      </dsp:nvSpPr>
      <dsp:spPr>
        <a:xfrm rot="10800000">
          <a:off x="0" y="2306"/>
          <a:ext cx="7128792" cy="1045268"/>
        </a:xfrm>
        <a:prstGeom prst="upArrowCallout">
          <a:avLst/>
        </a:prstGeom>
        <a:gradFill rotWithShape="0">
          <a:gsLst>
            <a:gs pos="0">
              <a:schemeClr val="accent1">
                <a:shade val="80000"/>
                <a:hueOff val="-730676"/>
                <a:satOff val="-11477"/>
                <a:lumOff val="33198"/>
                <a:alphaOff val="0"/>
                <a:shade val="45000"/>
                <a:satMod val="155000"/>
              </a:schemeClr>
            </a:gs>
            <a:gs pos="60000">
              <a:schemeClr val="accent1">
                <a:shade val="80000"/>
                <a:hueOff val="-730676"/>
                <a:satOff val="-11477"/>
                <a:lumOff val="33198"/>
                <a:alphaOff val="0"/>
                <a:shade val="95000"/>
                <a:satMod val="150000"/>
              </a:schemeClr>
            </a:gs>
            <a:gs pos="100000">
              <a:schemeClr val="accent1">
                <a:shade val="80000"/>
                <a:hueOff val="-730676"/>
                <a:satOff val="-11477"/>
                <a:lumOff val="33198"/>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r>
            <a:rPr lang="it-IT" sz="1800" b="1" kern="1200" dirty="0" smtClean="0"/>
            <a:t>Identità dell’Istituto</a:t>
          </a:r>
          <a:endParaRPr lang="it-IT" sz="1800" b="1" kern="1200" dirty="0"/>
        </a:p>
      </dsp:txBody>
      <dsp:txXfrm>
        <a:off x="0" y="2306"/>
        <a:ext cx="7128792" cy="366889"/>
      </dsp:txXfrm>
    </dsp:sp>
    <dsp:sp modelId="{F4894E5E-B588-48F4-9CD0-1020B71F16DB}">
      <dsp:nvSpPr>
        <dsp:cNvPr id="0" name=""/>
        <dsp:cNvSpPr/>
      </dsp:nvSpPr>
      <dsp:spPr>
        <a:xfrm>
          <a:off x="0" y="369195"/>
          <a:ext cx="7128792" cy="312535"/>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6680" tIns="19050" rIns="106680" bIns="19050" numCol="1" spcCol="1270" anchor="ctr" anchorCtr="0">
          <a:noAutofit/>
        </a:bodyPr>
        <a:lstStyle/>
        <a:p>
          <a:pPr lvl="0" algn="ctr" defTabSz="666750">
            <a:lnSpc>
              <a:spcPct val="90000"/>
            </a:lnSpc>
            <a:spcBef>
              <a:spcPct val="0"/>
            </a:spcBef>
            <a:spcAft>
              <a:spcPct val="35000"/>
            </a:spcAft>
          </a:pPr>
          <a:r>
            <a:rPr lang="it-IT" sz="1500" kern="1200" dirty="0" smtClean="0"/>
            <a:t>Missione (la nostra ragion d’essere) e visione (dove vogliamo andare) </a:t>
          </a:r>
          <a:endParaRPr lang="it-IT" sz="1500" kern="1200" dirty="0"/>
        </a:p>
      </dsp:txBody>
      <dsp:txXfrm>
        <a:off x="0" y="369195"/>
        <a:ext cx="7128792" cy="312535"/>
      </dsp:txXfrm>
    </dsp:sp>
  </dsp:spTree>
</dsp:drawing>
</file>

<file path=ppt/diagrams/layout1.xml><?xml version="1.0" encoding="utf-8"?>
<dgm:layoutDef xmlns:dgm="http://schemas.openxmlformats.org/drawingml/2006/diagram" xmlns:a="http://schemas.openxmlformats.org/drawingml/2006/main" uniqueId="urn:microsoft.com/office/officeart/2005/8/layout/process4">
  <dgm:title val=""/>
  <dgm:desc val=""/>
  <dgm:catLst>
    <dgm:cat type="process" pri="16000"/>
    <dgm:cat type="list" pri="2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65"/>
      <dgm:constr type="primFontSz" for="des" forName="parentTextArrow" refType="primFontSz" refFor="des" refForName="parentTextBox" op="equ"/>
      <dgm:constr type="primFontSz" for="des" forName="childTextArrow" val="65"/>
      <dgm:constr type="primFontSz" for="des" forName="childTextBox" refType="primFontSz" refFor="des" refForName="childTex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hoose name="Name4">
              <dgm:if name="Name5" axis="ch" ptType="node" func="cnt" op="gte" val="1">
                <dgm:constrLst>
                  <dgm:constr type="w" for="ch" forName="parentTextBox" refType="w"/>
                  <dgm:constr type="h" for="ch" forName="parentTextBox" refType="h" fact="0.54"/>
                  <dgm:constr type="t" for="ch" forName="parentTextBox"/>
                  <dgm:constr type="w" for="ch" forName="entireBox" refType="w"/>
                  <dgm:constr type="h" for="ch" forName="entireBox" refType="h"/>
                  <dgm:constr type="w" for="ch" forName="descendantBox" refType="w"/>
                  <dgm:constr type="b" for="ch" forName="descendantBox" refType="h" fact="0.98"/>
                  <dgm:constr type="h" for="ch" forName="descendantBox" refType="h" fact="0.46"/>
                </dgm:constrLst>
              </dgm:if>
              <dgm:else name="Name6">
                <dgm:constrLst>
                  <dgm:constr type="w" for="ch" forName="parentTextBox" refType="w"/>
                  <dgm:constr type="h" for="ch" forName="parentTextBox" refType="h"/>
                </dgm:constrLst>
              </dgm:else>
            </dgm:choose>
            <dgm:ruleLst/>
            <dgm:layoutNode name="parentTextBox">
              <dgm:alg type="tx"/>
              <dgm:choose name="Name7">
                <dgm:if name="Name8" axis="ch" ptType="node" func="cnt" op="gte" val="1">
                  <dgm:shape xmlns:r="http://schemas.openxmlformats.org/officeDocument/2006/relationships" type="rect" r:blip="" zOrderOff="1" hideGeom="1">
                    <dgm:adjLst/>
                  </dgm:shape>
                </dgm:if>
                <dgm:else name="Name9">
                  <dgm:shape xmlns:r="http://schemas.openxmlformats.org/officeDocument/2006/relationships" type="rect" r:blip="">
                    <dgm:adjLst/>
                  </dgm:shape>
                </dgm:else>
              </dgm:choose>
              <dgm:presOf axis="self"/>
              <dgm:constrLst/>
              <dgm:ruleLst>
                <dgm:rule type="primFontSz" val="5" fact="NaN" max="NaN"/>
              </dgm:ruleLst>
            </dgm:layoutNode>
            <dgm:choose name="Name10">
              <dgm:if name="Name11" axis="ch" ptType="node" func="cnt" op="gte" val="1">
                <dgm:layoutNode name="entireBox">
                  <dgm:alg type="sp"/>
                  <dgm:shape xmlns:r="http://schemas.openxmlformats.org/officeDocument/2006/relationships" type="rect" r:blip="">
                    <dgm:adjLst/>
                  </dgm:shape>
                  <dgm:presOf axis="self"/>
                  <dgm:constrLst/>
                  <dgm:ruleLst/>
                </dgm:layoutNode>
                <dgm:layoutNode name="descendantBox" styleLbl="fgAccFollowNode1">
                  <dgm:choose name="Name12">
                    <dgm:if name="Name13" func="var" arg="dir" op="equ" val="norm">
                      <dgm:alg type="lin"/>
                    </dgm:if>
                    <dgm:else name="Name14">
                      <dgm:alg type="lin">
                        <dgm:param type="linDir" val="fromR"/>
                      </dgm:alg>
                    </dgm:else>
                  </dgm:choose>
                  <dgm:shape xmlns:r="http://schemas.openxmlformats.org/officeDocument/2006/relationships" r:blip="">
                    <dgm:adjLst/>
                  </dgm:shape>
                  <dgm:presOf/>
                  <dgm:constrLst>
                    <dgm:constr type="w" for="ch" forName="childTextBox" refType="w"/>
                    <dgm:constr type="h" for="ch" forName="childTextBox" refType="h"/>
                  </dgm:constrLst>
                  <dgm:ruleLst/>
                  <dgm:forEach name="Name15" axis="ch" ptType="node">
                    <dgm:layoutNode name="childTextBox"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16"/>
            </dgm:choose>
          </dgm:layoutNode>
        </dgm:if>
        <dgm:else name="Name17">
          <dgm:layoutNode name="arrowAndChildren">
            <dgm:alg type="composite"/>
            <dgm:shape xmlns:r="http://schemas.openxmlformats.org/officeDocument/2006/relationships" r:blip="">
              <dgm:adjLst/>
            </dgm:shape>
            <dgm:presOf/>
            <dgm:choose name="Name18">
              <dgm:if name="Name19" axis="ch" ptType="node" func="cnt" op="gte" val="1">
                <dgm:constrLst>
                  <dgm:constr type="w" for="ch" forName="parentTextArrow" refType="w"/>
                  <dgm:constr type="t" for="ch" forName="parentTextArrow"/>
                  <dgm:constr type="h" for="ch" forName="parentTextArrow" refType="h" fact="0.351"/>
                  <dgm:constr type="w" for="ch" forName="arrow" refType="w"/>
                  <dgm:constr type="h" for="ch" forName="arrow" refType="h"/>
                  <dgm:constr type="w" for="ch" forName="descendantArrow" refType="w"/>
                  <dgm:constr type="b" for="ch" forName="descendantArrow" refType="h" fact="0.65"/>
                  <dgm:constr type="h" for="ch" forName="descendantArrow" refType="h" fact="0.299"/>
                </dgm:constrLst>
              </dgm:if>
              <dgm:else name="Name20">
                <dgm:constrLst>
                  <dgm:constr type="w" for="ch" forName="parentTextArrow" refType="w"/>
                  <dgm:constr type="h" for="ch" forName="parentTextArrow" refType="h"/>
                </dgm:constrLst>
              </dgm:else>
            </dgm:choose>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ruleLst>
                <dgm:rule type="primFontSz" val="5" fact="NaN" max="NaN"/>
              </dgm:ruleLst>
            </dgm:layoutNode>
            <dgm:choose name="Name24">
              <dgm:if name="Name25" axis="ch" ptType="node" func="cnt" op="gte" val="1">
                <dgm:layoutNode name="arrow">
                  <dgm:alg type="sp"/>
                  <dgm:shape xmlns:r="http://schemas.openxmlformats.org/officeDocument/2006/relationships" rot="180" type="upArrowCallout" r:blip="">
                    <dgm:adjLst/>
                  </dgm:shape>
                  <dgm:presOf axis="self"/>
                  <dgm:constrLst/>
                  <dgm:ruleLst/>
                </dgm:layoutNode>
                <dgm:layoutNode name="descendantArrow">
                  <dgm:choose name="Name26">
                    <dgm:if name="Name27" func="var" arg="dir" op="equ" val="norm">
                      <dgm:alg type="lin"/>
                    </dgm:if>
                    <dgm:else name="Name28">
                      <dgm:alg type="lin">
                        <dgm:param type="linDir" val="fromR"/>
                      </dgm:alg>
                    </dgm:else>
                  </dgm:choose>
                  <dgm:shape xmlns:r="http://schemas.openxmlformats.org/officeDocument/2006/relationships" r:blip="">
                    <dgm:adjLst/>
                  </dgm:shape>
                  <dgm:presOf/>
                  <dgm:constrLst>
                    <dgm:constr type="w" for="ch" forName="childTextArrow" refType="w"/>
                    <dgm:constr type="h" for="ch" forName="childTextArrow" refType="h"/>
                  </dgm:constrLst>
                  <dgm:ruleLst/>
                  <dgm:forEach name="Name29" axis="ch" ptType="node">
                    <dgm:layoutNode name="childTextArrow" styleLbl="fgAccFollowNode1">
                      <dgm:varLst>
                        <dgm:bulletEnabled val="1"/>
                      </dgm:varLst>
                      <dgm:alg type="tx"/>
                      <dgm:shape xmlns:r="http://schemas.openxmlformats.org/officeDocument/2006/relationships" type="rect" r:blip="">
                        <dgm:adjLst/>
                      </dgm:shape>
                      <dgm:presOf axis="desOrSelf" ptType="node"/>
                      <dgm:constrLst>
                        <dgm:constr type="tMarg" refType="primFontSz" fact="0.1"/>
                        <dgm:constr type="bMarg" refType="primFontSz" fact="0.1"/>
                      </dgm:constrLst>
                      <dgm:ruleLst>
                        <dgm:rule type="primFontSz" val="5" fact="NaN" max="NaN"/>
                      </dgm:ruleLst>
                    </dgm:layoutNode>
                  </dgm:forEach>
                </dgm:layoutNode>
              </dgm:if>
              <dgm:else name="Name30"/>
            </dgm:choos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8282CC-16B6-46FD-B87B-BE7EAC03CE9F}" type="datetimeFigureOut">
              <a:rPr lang="it-IT" smtClean="0"/>
              <a:pPr/>
              <a:t>02/09/2019</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9199FB-1771-421B-8361-828FD4312416}"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213078D-C17F-4F6D-9BD2-EE92C385C346}" type="slidenum">
              <a:rPr lang="it-IT" smtClean="0"/>
              <a:pPr/>
              <a:t>25</a:t>
            </a:fld>
            <a:endParaRPr lang="it-IT" smtClean="0"/>
          </a:p>
        </p:txBody>
      </p:sp>
      <p:sp>
        <p:nvSpPr>
          <p:cNvPr id="105475"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5476"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endParaRPr lang="it-IT"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8390E28-41C0-4C82-B206-4727F9EB41C0}" type="slidenum">
              <a:rPr lang="it-IT" smtClean="0"/>
              <a:pPr/>
              <a:t>26</a:t>
            </a:fld>
            <a:endParaRPr lang="it-IT" smtClean="0"/>
          </a:p>
        </p:txBody>
      </p:sp>
      <p:sp>
        <p:nvSpPr>
          <p:cNvPr id="1064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06500" name="Rectangle 3"/>
          <p:cNvSpPr>
            <a:spLocks noGrp="1" noChangeArrowheads="1"/>
          </p:cNvSpPr>
          <p:nvPr>
            <p:ph type="body" idx="1"/>
          </p:nvPr>
        </p:nvSpPr>
        <p:spPr bwMode="auto">
          <a:xfrm>
            <a:off x="914400" y="4343400"/>
            <a:ext cx="5029200" cy="4114800"/>
          </a:xfrm>
          <a:noFill/>
        </p:spPr>
        <p:txBody>
          <a:bodyPr wrap="square" numCol="1" anchor="t" anchorCtr="0" compatLnSpc="1">
            <a:prstTxWarp prst="textNoShape">
              <a:avLst/>
            </a:prstTxWarp>
          </a:bodyPr>
          <a:lstStyle/>
          <a:p>
            <a:pPr eaLnBrk="1" hangingPunct="1"/>
            <a:endParaRPr lang="it-IT"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9BC9111-3350-42B9-8FB7-404F32EA2352}" type="slidenum">
              <a:rPr lang="it-IT" smtClean="0"/>
              <a:pPr/>
              <a:t>52</a:t>
            </a:fld>
            <a:endParaRPr lang="it-IT" smtClean="0"/>
          </a:p>
        </p:txBody>
      </p:sp>
      <p:sp>
        <p:nvSpPr>
          <p:cNvPr id="16486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164868" name="Rectangle 3"/>
          <p:cNvSpPr>
            <a:spLocks noGrp="1" noChangeArrowheads="1"/>
          </p:cNvSpPr>
          <p:nvPr>
            <p:ph type="body" idx="1"/>
          </p:nvPr>
        </p:nvSpPr>
        <p:spPr bwMode="auto">
          <a:xfrm>
            <a:off x="914400" y="4343400"/>
            <a:ext cx="5029200" cy="4114800"/>
          </a:xfrm>
          <a:noFill/>
        </p:spPr>
        <p:txBody>
          <a:bodyPr wrap="square" lIns="91426" tIns="45712" rIns="91426" bIns="45712" numCol="1" anchor="t" anchorCtr="0" compatLnSpc="1">
            <a:prstTxWarp prst="textNoShape">
              <a:avLst/>
            </a:prstTxWarp>
          </a:bodyPr>
          <a:lstStyle/>
          <a:p>
            <a:pPr eaLnBrk="1" hangingPunct="1"/>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Segnaposto immagine diapositiva 1"/>
          <p:cNvSpPr>
            <a:spLocks noGrp="1" noRot="1" noChangeAspect="1" noTextEdit="1"/>
          </p:cNvSpPr>
          <p:nvPr>
            <p:ph type="sldImg"/>
          </p:nvPr>
        </p:nvSpPr>
        <p:spPr>
          <a:ln/>
        </p:spPr>
      </p:sp>
      <p:sp>
        <p:nvSpPr>
          <p:cNvPr id="246787" name="Segnaposto note 2"/>
          <p:cNvSpPr>
            <a:spLocks noGrp="1"/>
          </p:cNvSpPr>
          <p:nvPr>
            <p:ph type="body" idx="1"/>
          </p:nvPr>
        </p:nvSpPr>
        <p:spPr>
          <a:noFill/>
          <a:ln/>
        </p:spPr>
        <p:txBody>
          <a:bodyPr/>
          <a:lstStyle/>
          <a:p>
            <a:endParaRPr lang="it-IT" smtClean="0"/>
          </a:p>
        </p:txBody>
      </p:sp>
      <p:sp>
        <p:nvSpPr>
          <p:cNvPr id="246788" name="Segnaposto numero diapositiva 3"/>
          <p:cNvSpPr>
            <a:spLocks noGrp="1"/>
          </p:cNvSpPr>
          <p:nvPr>
            <p:ph type="sldNum" sz="quarter" idx="5"/>
          </p:nvPr>
        </p:nvSpPr>
        <p:spPr>
          <a:noFill/>
        </p:spPr>
        <p:txBody>
          <a:bodyPr/>
          <a:lstStyle/>
          <a:p>
            <a:fld id="{1DB34BF3-3B0E-4337-902D-B5FB9FE0F0F6}" type="slidenum">
              <a:rPr lang="it-IT" smtClean="0"/>
              <a:pPr/>
              <a:t>76</a:t>
            </a:fld>
            <a:endParaRPr lang="it-IT"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egnaposto immagine diapositiva 1"/>
          <p:cNvSpPr>
            <a:spLocks noGrp="1" noRot="1" noChangeAspect="1" noTextEdit="1"/>
          </p:cNvSpPr>
          <p:nvPr>
            <p:ph type="sldImg"/>
          </p:nvPr>
        </p:nvSpPr>
        <p:spPr>
          <a:ln/>
        </p:spPr>
      </p:sp>
      <p:sp>
        <p:nvSpPr>
          <p:cNvPr id="95235" name="Segnaposto note 2"/>
          <p:cNvSpPr>
            <a:spLocks noGrp="1"/>
          </p:cNvSpPr>
          <p:nvPr>
            <p:ph type="body" idx="1"/>
          </p:nvPr>
        </p:nvSpPr>
        <p:spPr>
          <a:noFill/>
          <a:ln/>
        </p:spPr>
        <p:txBody>
          <a:bodyPr/>
          <a:lstStyle/>
          <a:p>
            <a:endParaRPr lang="it-IT" smtClean="0"/>
          </a:p>
        </p:txBody>
      </p:sp>
      <p:sp>
        <p:nvSpPr>
          <p:cNvPr id="95236" name="Segnaposto numero diapositiva 3"/>
          <p:cNvSpPr>
            <a:spLocks noGrp="1"/>
          </p:cNvSpPr>
          <p:nvPr>
            <p:ph type="sldNum" sz="quarter" idx="5"/>
          </p:nvPr>
        </p:nvSpPr>
        <p:spPr>
          <a:noFill/>
        </p:spPr>
        <p:txBody>
          <a:bodyPr/>
          <a:lstStyle/>
          <a:p>
            <a:fld id="{450762DD-9751-4225-A0D6-1F263E8B4587}" type="slidenum">
              <a:rPr lang="it-IT" smtClean="0"/>
              <a:pPr/>
              <a:t>97</a:t>
            </a:fld>
            <a:endParaRPr lang="it-IT"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ttangolo arrotondato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olo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it-IT" smtClean="0"/>
              <a:t>Fare clic per modificare lo stile del titolo</a:t>
            </a:r>
            <a:endParaRPr kumimoji="0" lang="en-US"/>
          </a:p>
        </p:txBody>
      </p:sp>
      <p:sp>
        <p:nvSpPr>
          <p:cNvPr id="20" name="Sottotitolo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it-IT" smtClean="0"/>
              <a:t>Fare clic per modificare lo stile del sottotitolo dello schema</a:t>
            </a:r>
            <a:endParaRPr kumimoji="0" lang="en-US"/>
          </a:p>
        </p:txBody>
      </p:sp>
      <p:sp>
        <p:nvSpPr>
          <p:cNvPr id="19" name="Segnaposto data 18"/>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11" name="Segnaposto numero diapositiva 10"/>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02920" y="530352"/>
            <a:ext cx="8183880" cy="4187952"/>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533404"/>
            <a:ext cx="1981200" cy="5257799"/>
          </a:xfrm>
        </p:spPr>
        <p:txBody>
          <a:bodyPr vert="eaVert"/>
          <a:lstStyle>
            <a:extLst/>
          </a:lstStyle>
          <a:p>
            <a:r>
              <a:rPr kumimoji="0" lang="it-IT" smtClean="0"/>
              <a:t>Fare clic per modificare lo stile del titolo</a:t>
            </a:r>
            <a:endParaRPr kumimoji="0" lang="en-US"/>
          </a:p>
        </p:txBody>
      </p:sp>
      <p:sp>
        <p:nvSpPr>
          <p:cNvPr id="3" name="Segnaposto testo verticale 2"/>
          <p:cNvSpPr>
            <a:spLocks noGrp="1"/>
          </p:cNvSpPr>
          <p:nvPr>
            <p:ph type="body" orient="vert" idx="1"/>
          </p:nvPr>
        </p:nvSpPr>
        <p:spPr>
          <a:xfrm>
            <a:off x="533400" y="533402"/>
            <a:ext cx="5943600" cy="5257801"/>
          </a:xfrm>
        </p:spPr>
        <p:txBody>
          <a:bodyPr vert="eaVert"/>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idx="1"/>
          </p:nvPr>
        </p:nvSpPr>
        <p:spPr>
          <a:xfrm>
            <a:off x="502920" y="530352"/>
            <a:ext cx="8183880" cy="4187952"/>
          </a:xfrm>
        </p:spPr>
        <p:txBody>
          <a:bodyPr/>
          <a:lstStyle>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data 3"/>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Intestazione sezione">
    <p:spTree>
      <p:nvGrpSpPr>
        <p:cNvPr id="1" name=""/>
        <p:cNvGrpSpPr/>
        <p:nvPr/>
      </p:nvGrpSpPr>
      <p:grpSpPr>
        <a:xfrm>
          <a:off x="0" y="0"/>
          <a:ext cx="0" cy="0"/>
          <a:chOff x="0" y="0"/>
          <a:chExt cx="0" cy="0"/>
        </a:xfrm>
      </p:grpSpPr>
      <p:sp>
        <p:nvSpPr>
          <p:cNvPr id="14" name="Rettangolo arrotondato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ttangolo arrotondato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it-IT" smtClean="0"/>
              <a:t>Fare clic per modificare stili del testo dello schema</a:t>
            </a:r>
          </a:p>
        </p:txBody>
      </p:sp>
      <p:sp>
        <p:nvSpPr>
          <p:cNvPr id="4" name="Segnaposto data 3"/>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5" name="Segnaposto piè di pagina 4"/>
          <p:cNvSpPr>
            <a:spLocks noGrp="1"/>
          </p:cNvSpPr>
          <p:nvPr>
            <p:ph type="ftr" sz="quarter" idx="11"/>
          </p:nvPr>
        </p:nvSpPr>
        <p:spPr/>
        <p:txBody>
          <a:bodyPr/>
          <a:lstStyle>
            <a:extLst/>
          </a:lstStyle>
          <a:p>
            <a:endParaRPr lang="it-IT"/>
          </a:p>
        </p:txBody>
      </p:sp>
      <p:sp>
        <p:nvSpPr>
          <p:cNvPr id="6" name="Segnaposto numero diapositiva 5"/>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contenuto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502920" y="4983480"/>
            <a:ext cx="8183880" cy="1051560"/>
          </a:xfrm>
        </p:spPr>
        <p:txBody>
          <a:bodyPr anchor="b"/>
          <a:lstStyle>
            <a:lvl1pPr>
              <a:defRPr b="1"/>
            </a:lvl1pPr>
            <a:extLst/>
          </a:lstStyle>
          <a:p>
            <a:r>
              <a:rPr kumimoji="0" lang="it-IT" smtClean="0"/>
              <a:t>Fare clic per modificare lo stile del titolo</a:t>
            </a:r>
            <a:endParaRPr kumimoji="0" lang="en-US"/>
          </a:p>
        </p:txBody>
      </p:sp>
      <p:sp>
        <p:nvSpPr>
          <p:cNvPr id="3" name="Segnaposto testo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4" name="Segnaposto testo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it-IT" smtClean="0"/>
              <a:t>Fare clic per modificare stili del testo dello schema</a:t>
            </a:r>
          </a:p>
        </p:txBody>
      </p:sp>
      <p:sp>
        <p:nvSpPr>
          <p:cNvPr id="5" name="Segnaposto contenuto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6" name="Segnaposto contenuto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7" name="Segnaposto data 6"/>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8" name="Segnaposto piè di pagina 7"/>
          <p:cNvSpPr>
            <a:spLocks noGrp="1"/>
          </p:cNvSpPr>
          <p:nvPr>
            <p:ph type="ftr" sz="quarter" idx="11"/>
          </p:nvPr>
        </p:nvSpPr>
        <p:spPr/>
        <p:txBody>
          <a:bodyPr/>
          <a:lstStyle>
            <a:extLst/>
          </a:lstStyle>
          <a:p>
            <a:endParaRPr lang="it-IT"/>
          </a:p>
        </p:txBody>
      </p:sp>
      <p:sp>
        <p:nvSpPr>
          <p:cNvPr id="9" name="Segnaposto numero diapositiva 8"/>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extLst/>
          </a:lstStyle>
          <a:p>
            <a:r>
              <a:rPr kumimoji="0" lang="it-IT" smtClean="0"/>
              <a:t>Fare clic per modificare lo stile del titolo</a:t>
            </a:r>
            <a:endParaRPr kumimoji="0" lang="en-US"/>
          </a:p>
        </p:txBody>
      </p:sp>
      <p:sp>
        <p:nvSpPr>
          <p:cNvPr id="3" name="Segnaposto data 2"/>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4" name="Segnaposto piè di pagina 3"/>
          <p:cNvSpPr>
            <a:spLocks noGrp="1"/>
          </p:cNvSpPr>
          <p:nvPr>
            <p:ph type="ftr" sz="quarter" idx="11"/>
          </p:nvPr>
        </p:nvSpPr>
        <p:spPr/>
        <p:txBody>
          <a:bodyPr/>
          <a:lstStyle>
            <a:extLst/>
          </a:lstStyle>
          <a:p>
            <a:endParaRPr lang="it-IT"/>
          </a:p>
        </p:txBody>
      </p:sp>
      <p:sp>
        <p:nvSpPr>
          <p:cNvPr id="5" name="Segnaposto numero diapositiva 4"/>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Segnaposto data 1"/>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3" name="Segnaposto piè di pagina 2"/>
          <p:cNvSpPr>
            <a:spLocks noGrp="1"/>
          </p:cNvSpPr>
          <p:nvPr>
            <p:ph type="ftr" sz="quarter" idx="11"/>
          </p:nvPr>
        </p:nvSpPr>
        <p:spPr/>
        <p:txBody>
          <a:bodyPr/>
          <a:lstStyle>
            <a:extLst/>
          </a:lstStyle>
          <a:p>
            <a:endParaRPr lang="it-IT"/>
          </a:p>
        </p:txBody>
      </p:sp>
      <p:sp>
        <p:nvSpPr>
          <p:cNvPr id="4" name="Segnaposto numero diapositiva 3"/>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it-IT" smtClean="0"/>
              <a:t>Fare clic per modificare lo stile del titolo</a:t>
            </a:r>
            <a:endParaRPr kumimoji="0" lang="en-US"/>
          </a:p>
        </p:txBody>
      </p:sp>
      <p:sp>
        <p:nvSpPr>
          <p:cNvPr id="3" name="Segnaposto testo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4" name="Segnaposto contenuto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756F5FEE-CBF7-438A-BA08-498A485F3D66}"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magine con didascalia">
    <p:spTree>
      <p:nvGrpSpPr>
        <p:cNvPr id="1" name=""/>
        <p:cNvGrpSpPr/>
        <p:nvPr/>
      </p:nvGrpSpPr>
      <p:grpSpPr>
        <a:xfrm>
          <a:off x="0" y="0"/>
          <a:ext cx="0" cy="0"/>
          <a:chOff x="0" y="0"/>
          <a:chExt cx="0" cy="0"/>
        </a:xfrm>
      </p:grpSpPr>
      <p:sp>
        <p:nvSpPr>
          <p:cNvPr id="15" name="Rettangolo arrotondato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Arrotonda singolo angolo rettangolo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olo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it-IT" smtClean="0"/>
              <a:t>Fare clic per modificare lo stile del titolo</a:t>
            </a:r>
            <a:endParaRPr kumimoji="0" lang="en-US"/>
          </a:p>
        </p:txBody>
      </p:sp>
      <p:sp>
        <p:nvSpPr>
          <p:cNvPr id="4" name="Segnaposto testo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it-IT" smtClean="0"/>
              <a:t>Fare clic per modificare stili del testo dello schema</a:t>
            </a:r>
          </a:p>
          <a:p>
            <a:pPr lvl="1" eaLnBrk="1" latinLnBrk="0" hangingPunct="1"/>
            <a:r>
              <a:rPr lang="it-IT" smtClean="0"/>
              <a:t>Secondo livello</a:t>
            </a:r>
          </a:p>
          <a:p>
            <a:pPr lvl="2" eaLnBrk="1" latinLnBrk="0" hangingPunct="1"/>
            <a:r>
              <a:rPr lang="it-IT" smtClean="0"/>
              <a:t>Terzo livello</a:t>
            </a:r>
          </a:p>
          <a:p>
            <a:pPr lvl="3" eaLnBrk="1" latinLnBrk="0" hangingPunct="1"/>
            <a:r>
              <a:rPr lang="it-IT" smtClean="0"/>
              <a:t>Quarto livello</a:t>
            </a:r>
          </a:p>
          <a:p>
            <a:pPr lvl="4" eaLnBrk="1" latinLnBrk="0" hangingPunct="1"/>
            <a:r>
              <a:rPr lang="it-IT" smtClean="0"/>
              <a:t>Quinto livello</a:t>
            </a:r>
            <a:endParaRPr kumimoji="0" lang="en-US"/>
          </a:p>
        </p:txBody>
      </p:sp>
      <p:sp>
        <p:nvSpPr>
          <p:cNvPr id="5" name="Segnaposto data 4"/>
          <p:cNvSpPr>
            <a:spLocks noGrp="1"/>
          </p:cNvSpPr>
          <p:nvPr>
            <p:ph type="dt" sz="half" idx="10"/>
          </p:nvPr>
        </p:nvSpPr>
        <p:spPr/>
        <p:txBody>
          <a:bodyPr/>
          <a:lstStyle>
            <a:extLst/>
          </a:lstStyle>
          <a:p>
            <a:fld id="{B93F9228-A294-41FC-BD5D-524FEA5484EC}" type="datetimeFigureOut">
              <a:rPr lang="it-IT" smtClean="0"/>
              <a:pPr/>
              <a:t>02/09/2019</a:t>
            </a:fld>
            <a:endParaRPr lang="it-IT"/>
          </a:p>
        </p:txBody>
      </p:sp>
      <p:sp>
        <p:nvSpPr>
          <p:cNvPr id="6" name="Segnaposto piè di pagina 5"/>
          <p:cNvSpPr>
            <a:spLocks noGrp="1"/>
          </p:cNvSpPr>
          <p:nvPr>
            <p:ph type="ftr" sz="quarter" idx="11"/>
          </p:nvPr>
        </p:nvSpPr>
        <p:spPr/>
        <p:txBody>
          <a:bodyPr/>
          <a:lstStyle>
            <a:extLst/>
          </a:lstStyle>
          <a:p>
            <a:endParaRPr lang="it-IT"/>
          </a:p>
        </p:txBody>
      </p:sp>
      <p:sp>
        <p:nvSpPr>
          <p:cNvPr id="7" name="Segnaposto numero diapositiva 6"/>
          <p:cNvSpPr>
            <a:spLocks noGrp="1"/>
          </p:cNvSpPr>
          <p:nvPr>
            <p:ph type="sldNum" sz="quarter" idx="12"/>
          </p:nvPr>
        </p:nvSpPr>
        <p:spPr/>
        <p:txBody>
          <a:bodyPr/>
          <a:lstStyle>
            <a:extLst/>
          </a:lstStyle>
          <a:p>
            <a:fld id="{756F5FEE-CBF7-438A-BA08-498A485F3D66}" type="slidenum">
              <a:rPr lang="it-IT" smtClean="0"/>
              <a:pPr/>
              <a:t>‹N›</a:t>
            </a:fld>
            <a:endParaRPr lang="it-IT"/>
          </a:p>
        </p:txBody>
      </p:sp>
      <p:sp>
        <p:nvSpPr>
          <p:cNvPr id="3" name="Segnaposto immagine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it-IT" smtClean="0"/>
              <a:t>Fare clic sull'icona per inserire un'immagine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ttangolo arrotondato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ttangolo arrotondato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Segnaposto titolo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it-IT" smtClean="0"/>
              <a:t>Fare clic per modificare lo stile del titolo</a:t>
            </a:r>
            <a:endParaRPr kumimoji="0" lang="en-US"/>
          </a:p>
        </p:txBody>
      </p:sp>
      <p:sp>
        <p:nvSpPr>
          <p:cNvPr id="4" name="Segnaposto testo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it-IT" smtClean="0"/>
              <a:t>Fare clic per modificare stili del testo dello schema</a:t>
            </a:r>
          </a:p>
          <a:p>
            <a:pPr lvl="1" eaLnBrk="1" latinLnBrk="0" hangingPunct="1"/>
            <a:r>
              <a:rPr kumimoji="0" lang="it-IT" smtClean="0"/>
              <a:t>Secondo livello</a:t>
            </a:r>
          </a:p>
          <a:p>
            <a:pPr lvl="2" eaLnBrk="1" latinLnBrk="0" hangingPunct="1"/>
            <a:r>
              <a:rPr kumimoji="0" lang="it-IT" smtClean="0"/>
              <a:t>Terzo livello</a:t>
            </a:r>
          </a:p>
          <a:p>
            <a:pPr lvl="3" eaLnBrk="1" latinLnBrk="0" hangingPunct="1"/>
            <a:r>
              <a:rPr kumimoji="0" lang="it-IT" smtClean="0"/>
              <a:t>Quarto livello</a:t>
            </a:r>
          </a:p>
          <a:p>
            <a:pPr lvl="4" eaLnBrk="1" latinLnBrk="0" hangingPunct="1"/>
            <a:r>
              <a:rPr kumimoji="0" lang="it-IT" smtClean="0"/>
              <a:t>Quinto livello</a:t>
            </a:r>
            <a:endParaRPr kumimoji="0" lang="en-US"/>
          </a:p>
        </p:txBody>
      </p:sp>
      <p:sp>
        <p:nvSpPr>
          <p:cNvPr id="25" name="Segnaposto data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B93F9228-A294-41FC-BD5D-524FEA5484EC}" type="datetimeFigureOut">
              <a:rPr lang="it-IT" smtClean="0"/>
              <a:pPr/>
              <a:t>02/09/2019</a:t>
            </a:fld>
            <a:endParaRPr lang="it-IT"/>
          </a:p>
        </p:txBody>
      </p:sp>
      <p:sp>
        <p:nvSpPr>
          <p:cNvPr id="18" name="Segnaposto piè di pagina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it-IT"/>
          </a:p>
        </p:txBody>
      </p:sp>
      <p:sp>
        <p:nvSpPr>
          <p:cNvPr id="5" name="Segnaposto numero diapositiva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56F5FEE-CBF7-438A-BA08-498A485F3D66}"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71472" y="3714752"/>
            <a:ext cx="7772400" cy="1828800"/>
          </a:xfrm>
        </p:spPr>
        <p:txBody>
          <a:bodyPr>
            <a:normAutofit fontScale="90000"/>
          </a:bodyPr>
          <a:lstStyle/>
          <a:p>
            <a:pPr algn="ctr" eaLnBrk="1" hangingPunct="1">
              <a:defRPr/>
            </a:pPr>
            <a:r>
              <a:rPr lang="it-IT" dirty="0" smtClean="0">
                <a:solidFill>
                  <a:srgbClr val="FF0000"/>
                </a:solidFill>
              </a:rPr>
              <a:t/>
            </a:r>
            <a:br>
              <a:rPr lang="it-IT" dirty="0" smtClean="0">
                <a:solidFill>
                  <a:srgbClr val="FF0000"/>
                </a:solidFill>
              </a:rPr>
            </a:br>
            <a:r>
              <a:rPr lang="it-IT" dirty="0" smtClean="0">
                <a:solidFill>
                  <a:srgbClr val="FF0000"/>
                </a:solidFill>
              </a:rPr>
              <a:t/>
            </a:r>
            <a:br>
              <a:rPr lang="it-IT" dirty="0" smtClean="0">
                <a:solidFill>
                  <a:srgbClr val="FF0000"/>
                </a:solidFill>
              </a:rPr>
            </a:br>
            <a:r>
              <a:rPr lang="it-IT" dirty="0" smtClean="0">
                <a:solidFill>
                  <a:srgbClr val="FF0000"/>
                </a:solidFill>
              </a:rPr>
              <a:t/>
            </a:r>
            <a:br>
              <a:rPr lang="it-IT" dirty="0" smtClean="0">
                <a:solidFill>
                  <a:srgbClr val="FF0000"/>
                </a:solidFill>
              </a:rPr>
            </a:br>
            <a:r>
              <a:rPr lang="it-IT" dirty="0" smtClean="0">
                <a:solidFill>
                  <a:srgbClr val="FF0000"/>
                </a:solidFill>
              </a:rPr>
              <a:t/>
            </a:r>
            <a:br>
              <a:rPr lang="it-IT" dirty="0" smtClean="0">
                <a:solidFill>
                  <a:srgbClr val="FF0000"/>
                </a:solidFill>
              </a:rPr>
            </a:br>
            <a:r>
              <a:rPr lang="it-IT" dirty="0" smtClean="0">
                <a:solidFill>
                  <a:srgbClr val="FF0000"/>
                </a:solidFill>
              </a:rPr>
              <a:t/>
            </a:r>
            <a:br>
              <a:rPr lang="it-IT" dirty="0" smtClean="0">
                <a:solidFill>
                  <a:srgbClr val="FF0000"/>
                </a:solidFill>
              </a:rPr>
            </a:br>
            <a:r>
              <a:rPr lang="it-IT" dirty="0" smtClean="0">
                <a:solidFill>
                  <a:srgbClr val="FF0000"/>
                </a:solidFill>
              </a:rPr>
              <a:t>CONTESTO</a:t>
            </a:r>
            <a:br>
              <a:rPr lang="it-IT" dirty="0" smtClean="0">
                <a:solidFill>
                  <a:srgbClr val="FF0000"/>
                </a:solidFill>
              </a:rPr>
            </a:br>
            <a:r>
              <a:rPr lang="it-IT" dirty="0" smtClean="0">
                <a:solidFill>
                  <a:srgbClr val="FF0000"/>
                </a:solidFill>
              </a:rPr>
              <a:t>SCUOLA DELL’AUTONOMIA</a:t>
            </a:r>
            <a:br>
              <a:rPr lang="it-IT" dirty="0" smtClean="0">
                <a:solidFill>
                  <a:srgbClr val="FF0000"/>
                </a:solidFill>
              </a:rPr>
            </a:br>
            <a:r>
              <a:rPr lang="it-IT" dirty="0" smtClean="0">
                <a:solidFill>
                  <a:srgbClr val="FF0000"/>
                </a:solidFill>
              </a:rPr>
              <a:t>PROGETTAZIONE DIDATTICA</a:t>
            </a:r>
            <a:br>
              <a:rPr lang="it-IT" dirty="0" smtClean="0">
                <a:solidFill>
                  <a:srgbClr val="FF0000"/>
                </a:solidFill>
              </a:rPr>
            </a:br>
            <a:r>
              <a:rPr lang="it-IT" dirty="0" smtClean="0">
                <a:solidFill>
                  <a:srgbClr val="FF0000"/>
                </a:solidFill>
              </a:rPr>
              <a:t>PER </a:t>
            </a:r>
            <a:br>
              <a:rPr lang="it-IT" dirty="0" smtClean="0">
                <a:solidFill>
                  <a:srgbClr val="FF0000"/>
                </a:solidFill>
              </a:rPr>
            </a:br>
            <a:r>
              <a:rPr lang="it-IT" dirty="0" smtClean="0">
                <a:solidFill>
                  <a:srgbClr val="FF0000"/>
                </a:solidFill>
              </a:rPr>
              <a:t>L’INCLUSIONE</a:t>
            </a:r>
            <a:endParaRPr lang="it-IT" dirty="0">
              <a:solidFill>
                <a:srgbClr val="FF0000"/>
              </a:solidFill>
            </a:endParaRPr>
          </a:p>
        </p:txBody>
      </p:sp>
      <p:sp>
        <p:nvSpPr>
          <p:cNvPr id="3" name="Sottotitolo 2"/>
          <p:cNvSpPr>
            <a:spLocks noGrp="1"/>
          </p:cNvSpPr>
          <p:nvPr>
            <p:ph type="subTitle" idx="1"/>
          </p:nvPr>
        </p:nvSpPr>
        <p:spPr>
          <a:xfrm>
            <a:off x="914400" y="5257800"/>
            <a:ext cx="7772400" cy="914400"/>
          </a:xfrm>
        </p:spPr>
        <p:txBody>
          <a:bodyPr>
            <a:normAutofit fontScale="92500" lnSpcReduction="10000"/>
          </a:bodyPr>
          <a:lstStyle/>
          <a:p>
            <a:pPr algn="l" eaLnBrk="1" hangingPunct="1">
              <a:defRPr/>
            </a:pPr>
            <a:endParaRPr lang="it-IT" sz="3200" b="1" dirty="0" smtClean="0"/>
          </a:p>
          <a:p>
            <a:pPr eaLnBrk="1" hangingPunct="1">
              <a:defRPr/>
            </a:pPr>
            <a:r>
              <a:rPr lang="it-IT" sz="3200" b="1" dirty="0" smtClean="0"/>
              <a:t>Giancarlo Gambula</a:t>
            </a:r>
            <a:endParaRPr lang="it-IT" sz="32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8313" y="549275"/>
            <a:ext cx="8207375" cy="5400675"/>
          </a:xfrm>
        </p:spPr>
        <p:txBody>
          <a:bodyPr>
            <a:normAutofit/>
          </a:bodyPr>
          <a:lstStyle/>
          <a:p>
            <a:pPr marL="457200" indent="-457200" eaLnBrk="1" fontAlgn="auto" hangingPunct="1">
              <a:spcAft>
                <a:spcPts val="0"/>
              </a:spcAft>
              <a:buClr>
                <a:schemeClr val="accent3">
                  <a:lumMod val="50000"/>
                </a:schemeClr>
              </a:buClr>
              <a:buFont typeface="Wingdings 2" pitchFamily="18" charset="2"/>
              <a:buNone/>
              <a:defRPr/>
            </a:pPr>
            <a:r>
              <a:rPr lang="it-IT" sz="3200" b="1" dirty="0" smtClean="0">
                <a:solidFill>
                  <a:schemeClr val="accent3">
                    <a:lumMod val="75000"/>
                  </a:schemeClr>
                </a:solidFill>
                <a:ea typeface="+mj-ea"/>
                <a:cs typeface="+mj-cs"/>
              </a:rPr>
              <a:t>	</a:t>
            </a: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r>
              <a:rPr lang="it-IT" sz="2400" dirty="0" smtClean="0">
                <a:solidFill>
                  <a:schemeClr val="accent3">
                    <a:lumMod val="75000"/>
                  </a:schemeClr>
                </a:solidFill>
              </a:rPr>
              <a:t>    </a:t>
            </a:r>
            <a:r>
              <a:rPr lang="it-IT" sz="3200" dirty="0" smtClean="0"/>
              <a:t>Ogni scuola assume </a:t>
            </a:r>
            <a:r>
              <a:rPr lang="it-IT" sz="3200" u="sng" dirty="0" smtClean="0"/>
              <a:t>alcuni</a:t>
            </a:r>
            <a:r>
              <a:rPr lang="it-IT" sz="3200" dirty="0" smtClean="0"/>
              <a:t> di questi obiettivi come proprie priorità e orienta su di essi la propria offerta formativa</a:t>
            </a: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3238" y="4983163"/>
            <a:ext cx="8183562" cy="1052512"/>
          </a:xfrm>
        </p:spPr>
        <p:txBody>
          <a:bodyPr/>
          <a:lstStyle/>
          <a:p>
            <a:pPr algn="ctr">
              <a:defRPr/>
            </a:pPr>
            <a:r>
              <a:rPr lang="it-IT" dirty="0" smtClean="0"/>
              <a:t>SCUOLA PRIMARIA</a:t>
            </a:r>
            <a:endParaRPr lang="it-IT" dirty="0"/>
          </a:p>
        </p:txBody>
      </p:sp>
      <p:sp>
        <p:nvSpPr>
          <p:cNvPr id="76803" name="Segnaposto contenuto 2"/>
          <p:cNvSpPr>
            <a:spLocks noGrp="1"/>
          </p:cNvSpPr>
          <p:nvPr>
            <p:ph idx="1"/>
          </p:nvPr>
        </p:nvSpPr>
        <p:spPr>
          <a:xfrm>
            <a:off x="503238" y="530225"/>
            <a:ext cx="8183562" cy="4187825"/>
          </a:xfrm>
        </p:spPr>
        <p:txBody>
          <a:bodyPr/>
          <a:lstStyle/>
          <a:p>
            <a:pPr algn="ctr"/>
            <a:r>
              <a:rPr lang="it-IT" b="1" smtClean="0"/>
              <a:t>NUCLEI FONDANTI </a:t>
            </a:r>
          </a:p>
          <a:p>
            <a:pPr algn="ctr"/>
            <a:r>
              <a:rPr lang="it-IT" b="1" smtClean="0"/>
              <a:t>DELLLE DISCIPLINE</a:t>
            </a:r>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188" y="0"/>
            <a:ext cx="7845425" cy="476250"/>
          </a:xfrm>
        </p:spPr>
        <p:txBody>
          <a:bodyPr>
            <a:noAutofit/>
          </a:bodyPr>
          <a:lstStyle/>
          <a:p>
            <a:pPr algn="ctr">
              <a:defRPr/>
            </a:pPr>
            <a:r>
              <a:rPr lang="it-IT" sz="3200" dirty="0" smtClean="0"/>
              <a:t>Italiano</a:t>
            </a:r>
            <a:endParaRPr lang="it-IT" sz="3200" dirty="0"/>
          </a:p>
        </p:txBody>
      </p:sp>
      <p:sp>
        <p:nvSpPr>
          <p:cNvPr id="3" name="Sottotitolo 2"/>
          <p:cNvSpPr>
            <a:spLocks noGrp="1"/>
          </p:cNvSpPr>
          <p:nvPr>
            <p:ph type="subTitle" idx="1"/>
          </p:nvPr>
        </p:nvSpPr>
        <p:spPr>
          <a:xfrm>
            <a:off x="0" y="404813"/>
            <a:ext cx="9144000" cy="6453187"/>
          </a:xfrm>
        </p:spPr>
        <p:txBody>
          <a:bodyPr>
            <a:normAutofit fontScale="92500" lnSpcReduction="10000"/>
          </a:bodyPr>
          <a:lstStyle/>
          <a:p>
            <a:pPr algn="ctr">
              <a:defRPr/>
            </a:pPr>
            <a:r>
              <a:rPr lang="it-IT" sz="1600" dirty="0" smtClean="0">
                <a:solidFill>
                  <a:schemeClr val="tx1"/>
                </a:solidFill>
              </a:rPr>
              <a:t>NUCLEI </a:t>
            </a:r>
            <a:r>
              <a:rPr lang="it-IT" sz="1600" dirty="0">
                <a:solidFill>
                  <a:schemeClr val="tx1"/>
                </a:solidFill>
              </a:rPr>
              <a:t>FONDANTI DELLA DISCIPLINA:</a:t>
            </a:r>
          </a:p>
          <a:p>
            <a:pPr algn="l">
              <a:defRPr/>
            </a:pPr>
            <a:r>
              <a:rPr lang="it-IT" sz="1600" b="1" dirty="0">
                <a:solidFill>
                  <a:schemeClr val="tx1"/>
                </a:solidFill>
              </a:rPr>
              <a:t>Nuclei dichiarativi</a:t>
            </a:r>
            <a:endParaRPr lang="it-IT" sz="1600" dirty="0">
              <a:solidFill>
                <a:schemeClr val="tx1"/>
              </a:solidFill>
            </a:endParaRPr>
          </a:p>
          <a:p>
            <a:pPr algn="l">
              <a:defRPr/>
            </a:pPr>
            <a:r>
              <a:rPr lang="it-IT" sz="1600" b="1" dirty="0">
                <a:solidFill>
                  <a:schemeClr val="tx1"/>
                </a:solidFill>
              </a:rPr>
              <a:t>Comunicazione</a:t>
            </a:r>
          </a:p>
          <a:p>
            <a:pPr algn="l">
              <a:defRPr/>
            </a:pPr>
            <a:r>
              <a:rPr lang="it-IT" sz="1600" b="1" dirty="0" err="1">
                <a:solidFill>
                  <a:schemeClr val="tx1"/>
                </a:solidFill>
              </a:rPr>
              <a:t>Testualita’</a:t>
            </a:r>
            <a:r>
              <a:rPr lang="it-IT" sz="1600" dirty="0">
                <a:solidFill>
                  <a:schemeClr val="tx1"/>
                </a:solidFill>
              </a:rPr>
              <a:t> (la testualità deve intendersi quale espressione particolarmente rilevante nel più generale insieme della comunicazione).</a:t>
            </a:r>
          </a:p>
          <a:p>
            <a:pPr algn="l">
              <a:defRPr/>
            </a:pPr>
            <a:r>
              <a:rPr lang="it-IT" sz="1600" b="1" dirty="0">
                <a:solidFill>
                  <a:schemeClr val="tx1"/>
                </a:solidFill>
              </a:rPr>
              <a:t>Riflessione grammaticale e  sull’uso della lingua</a:t>
            </a:r>
          </a:p>
          <a:p>
            <a:pPr algn="l">
              <a:defRPr/>
            </a:pPr>
            <a:r>
              <a:rPr lang="it-IT" sz="1600" b="1" dirty="0">
                <a:solidFill>
                  <a:schemeClr val="tx1"/>
                </a:solidFill>
              </a:rPr>
              <a:t>Plurilinguismo</a:t>
            </a:r>
          </a:p>
          <a:p>
            <a:pPr algn="l">
              <a:defRPr/>
            </a:pPr>
            <a:r>
              <a:rPr lang="it-IT" sz="1600" b="1" dirty="0" smtClean="0">
                <a:solidFill>
                  <a:schemeClr val="tx1"/>
                </a:solidFill>
              </a:rPr>
              <a:t>Intertestualità</a:t>
            </a:r>
          </a:p>
          <a:p>
            <a:pPr algn="l">
              <a:defRPr/>
            </a:pPr>
            <a:endParaRPr lang="it-IT" sz="1600" b="1" dirty="0">
              <a:solidFill>
                <a:schemeClr val="tx1"/>
              </a:solidFill>
            </a:endParaRPr>
          </a:p>
          <a:p>
            <a:pPr algn="l">
              <a:defRPr/>
            </a:pPr>
            <a:r>
              <a:rPr lang="it-IT" sz="1600" b="1" dirty="0">
                <a:solidFill>
                  <a:schemeClr val="tx1"/>
                </a:solidFill>
              </a:rPr>
              <a:t>Nuclei epistemologici relativi a:</a:t>
            </a:r>
            <a:endParaRPr lang="it-IT" sz="1600" dirty="0">
              <a:solidFill>
                <a:schemeClr val="tx1"/>
              </a:solidFill>
            </a:endParaRPr>
          </a:p>
          <a:p>
            <a:pPr algn="l">
              <a:defRPr/>
            </a:pPr>
            <a:r>
              <a:rPr lang="it-IT" sz="1600" dirty="0">
                <a:solidFill>
                  <a:schemeClr val="tx1"/>
                </a:solidFill>
              </a:rPr>
              <a:t>Comunicazione: proprietà: segno, situazione comunicativa</a:t>
            </a:r>
          </a:p>
          <a:p>
            <a:pPr algn="l">
              <a:defRPr/>
            </a:pPr>
            <a:r>
              <a:rPr lang="it-IT" sz="1600" dirty="0">
                <a:solidFill>
                  <a:schemeClr val="tx1"/>
                </a:solidFill>
              </a:rPr>
              <a:t>Testualità: testo, proprietà: coerenza, coesione/correttezza, funzione del testo, tipologia, matrice</a:t>
            </a:r>
          </a:p>
          <a:p>
            <a:pPr algn="l">
              <a:defRPr/>
            </a:pPr>
            <a:r>
              <a:rPr lang="it-IT" sz="1600" dirty="0">
                <a:solidFill>
                  <a:schemeClr val="tx1"/>
                </a:solidFill>
              </a:rPr>
              <a:t>Riflessione sulla lingua: sistema, struttura, funzione</a:t>
            </a:r>
          </a:p>
          <a:p>
            <a:pPr algn="l">
              <a:defRPr/>
            </a:pPr>
            <a:r>
              <a:rPr lang="it-IT" sz="1600" dirty="0">
                <a:solidFill>
                  <a:schemeClr val="tx1"/>
                </a:solidFill>
              </a:rPr>
              <a:t>Plurilinguismo: varietà, registri</a:t>
            </a:r>
          </a:p>
          <a:p>
            <a:pPr algn="l">
              <a:defRPr/>
            </a:pPr>
            <a:r>
              <a:rPr lang="it-IT" sz="1600" dirty="0">
                <a:solidFill>
                  <a:schemeClr val="tx1"/>
                </a:solidFill>
              </a:rPr>
              <a:t>Intertestualità: struttura, </a:t>
            </a:r>
            <a:r>
              <a:rPr lang="it-IT" sz="1600" dirty="0" smtClean="0">
                <a:solidFill>
                  <a:schemeClr val="tx1"/>
                </a:solidFill>
              </a:rPr>
              <a:t>intermodalità</a:t>
            </a:r>
          </a:p>
          <a:p>
            <a:pPr algn="l">
              <a:defRPr/>
            </a:pPr>
            <a:endParaRPr lang="it-IT" sz="1600" dirty="0">
              <a:solidFill>
                <a:schemeClr val="tx1"/>
              </a:solidFill>
            </a:endParaRPr>
          </a:p>
          <a:p>
            <a:pPr algn="l">
              <a:defRPr/>
            </a:pPr>
            <a:r>
              <a:rPr lang="it-IT" sz="1600" b="1" dirty="0">
                <a:solidFill>
                  <a:schemeClr val="tx1"/>
                </a:solidFill>
              </a:rPr>
              <a:t>Nuclei procedurali</a:t>
            </a:r>
            <a:r>
              <a:rPr lang="it-IT" sz="1600" dirty="0">
                <a:solidFill>
                  <a:schemeClr val="tx1"/>
                </a:solidFill>
              </a:rPr>
              <a:t>:</a:t>
            </a:r>
          </a:p>
          <a:p>
            <a:pPr algn="l">
              <a:defRPr/>
            </a:pPr>
            <a:r>
              <a:rPr lang="it-IT" sz="1600" dirty="0">
                <a:solidFill>
                  <a:schemeClr val="tx1"/>
                </a:solidFill>
              </a:rPr>
              <a:t>Saperi che denotano la padronanza linguistica:</a:t>
            </a:r>
          </a:p>
          <a:p>
            <a:pPr algn="l">
              <a:defRPr/>
            </a:pPr>
            <a:r>
              <a:rPr lang="it-IT" sz="1600" dirty="0">
                <a:solidFill>
                  <a:schemeClr val="tx1"/>
                </a:solidFill>
              </a:rPr>
              <a:t>Comunicazione/oralità</a:t>
            </a:r>
          </a:p>
          <a:p>
            <a:pPr algn="l">
              <a:defRPr/>
            </a:pPr>
            <a:r>
              <a:rPr lang="it-IT" sz="1600" dirty="0">
                <a:solidFill>
                  <a:schemeClr val="tx1"/>
                </a:solidFill>
              </a:rPr>
              <a:t>Dialogo  (interazione verbale con integrazione di linguaggi)</a:t>
            </a:r>
          </a:p>
          <a:p>
            <a:pPr algn="l">
              <a:defRPr/>
            </a:pPr>
            <a:r>
              <a:rPr lang="it-IT" sz="1600" dirty="0">
                <a:solidFill>
                  <a:schemeClr val="tx1"/>
                </a:solidFill>
              </a:rPr>
              <a:t>Testualità</a:t>
            </a:r>
          </a:p>
          <a:p>
            <a:pPr algn="l">
              <a:defRPr/>
            </a:pPr>
            <a:r>
              <a:rPr lang="it-IT" sz="1600" dirty="0">
                <a:solidFill>
                  <a:schemeClr val="tx1"/>
                </a:solidFill>
              </a:rPr>
              <a:t>Comprensione  testuale</a:t>
            </a:r>
          </a:p>
          <a:p>
            <a:pPr algn="l">
              <a:defRPr/>
            </a:pPr>
            <a:r>
              <a:rPr lang="it-IT" sz="1600" dirty="0">
                <a:solidFill>
                  <a:schemeClr val="tx1"/>
                </a:solidFill>
              </a:rPr>
              <a:t>Produzione  testuale</a:t>
            </a:r>
          </a:p>
          <a:p>
            <a:pPr algn="l">
              <a:defRPr/>
            </a:pPr>
            <a:r>
              <a:rPr lang="it-IT" sz="1600" dirty="0">
                <a:solidFill>
                  <a:schemeClr val="tx1"/>
                </a:solidFill>
              </a:rPr>
              <a:t>Riflessione  sulla lingua e sui modelli testuali</a:t>
            </a:r>
          </a:p>
          <a:p>
            <a:pPr algn="l">
              <a:defRPr/>
            </a:pPr>
            <a:r>
              <a:rPr lang="it-IT" sz="1600" dirty="0">
                <a:solidFill>
                  <a:schemeClr val="tx1"/>
                </a:solidFill>
              </a:rPr>
              <a:t>Plurilinguismo</a:t>
            </a:r>
          </a:p>
          <a:p>
            <a:pPr algn="l">
              <a:defRPr/>
            </a:pPr>
            <a:r>
              <a:rPr lang="it-IT" sz="1600" dirty="0">
                <a:solidFill>
                  <a:schemeClr val="tx1"/>
                </a:solidFill>
              </a:rPr>
              <a:t>Varietà linguistiche ed interlinguistiche, registri contestuali</a:t>
            </a:r>
          </a:p>
          <a:p>
            <a:pPr algn="l">
              <a:defRPr/>
            </a:pPr>
            <a:r>
              <a:rPr lang="it-IT" sz="1600" dirty="0" err="1">
                <a:solidFill>
                  <a:schemeClr val="tx1"/>
                </a:solidFill>
              </a:rPr>
              <a:t>Intertestualita</a:t>
            </a:r>
            <a:r>
              <a:rPr lang="it-IT" sz="1600" dirty="0">
                <a:solidFill>
                  <a:schemeClr val="tx1"/>
                </a:solidFill>
              </a:rPr>
              <a:t>’</a:t>
            </a:r>
          </a:p>
          <a:p>
            <a:pPr algn="l">
              <a:defRPr/>
            </a:pPr>
            <a:r>
              <a:rPr lang="it-IT" sz="1600" dirty="0">
                <a:solidFill>
                  <a:schemeClr val="tx1"/>
                </a:solidFill>
              </a:rPr>
              <a:t>Transcodifica</a:t>
            </a:r>
          </a:p>
          <a:p>
            <a:pPr>
              <a:defRPr/>
            </a:pPr>
            <a:endParaRPr lang="it-IT" sz="1600" dirty="0">
              <a:solidFill>
                <a:schemeClr val="tx1"/>
              </a:solidFill>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750" y="-315913"/>
            <a:ext cx="8229600" cy="1143001"/>
          </a:xfrm>
        </p:spPr>
        <p:txBody>
          <a:bodyPr/>
          <a:lstStyle/>
          <a:p>
            <a:pPr algn="ctr">
              <a:defRPr/>
            </a:pPr>
            <a:r>
              <a:rPr lang="it-IT" sz="3200" dirty="0"/>
              <a:t>M</a:t>
            </a:r>
            <a:r>
              <a:rPr lang="it-IT" sz="3200" dirty="0" smtClean="0"/>
              <a:t>atematica</a:t>
            </a:r>
            <a:endParaRPr lang="it-IT" sz="3200" dirty="0"/>
          </a:p>
        </p:txBody>
      </p:sp>
      <p:sp>
        <p:nvSpPr>
          <p:cNvPr id="78851" name="Segnaposto contenuto 2"/>
          <p:cNvSpPr>
            <a:spLocks noGrp="1"/>
          </p:cNvSpPr>
          <p:nvPr>
            <p:ph idx="1"/>
          </p:nvPr>
        </p:nvSpPr>
        <p:spPr>
          <a:xfrm>
            <a:off x="533400" y="990600"/>
            <a:ext cx="8229600" cy="5505450"/>
          </a:xfrm>
        </p:spPr>
        <p:txBody>
          <a:bodyPr/>
          <a:lstStyle/>
          <a:p>
            <a:r>
              <a:rPr lang="it-IT" sz="2000" b="1" smtClean="0"/>
              <a:t>NUCLEI FONDANTI: </a:t>
            </a:r>
          </a:p>
          <a:p>
            <a:r>
              <a:rPr lang="it-IT" sz="2000" b="1" smtClean="0"/>
              <a:t>Nuclei epistemologici  dichiarativi:</a:t>
            </a:r>
            <a:endParaRPr lang="it-IT" sz="2000" smtClean="0"/>
          </a:p>
          <a:p>
            <a:r>
              <a:rPr lang="it-IT" sz="2000" b="1" smtClean="0"/>
              <a:t> </a:t>
            </a:r>
            <a:r>
              <a:rPr lang="it-IT" sz="2000" smtClean="0"/>
              <a:t>numeri,</a:t>
            </a:r>
          </a:p>
          <a:p>
            <a:r>
              <a:rPr lang="it-IT" sz="2000" smtClean="0"/>
              <a:t> figure e spazio, </a:t>
            </a:r>
          </a:p>
          <a:p>
            <a:r>
              <a:rPr lang="it-IT" sz="2000" smtClean="0"/>
              <a:t>relazioni,</a:t>
            </a:r>
          </a:p>
          <a:p>
            <a:r>
              <a:rPr lang="it-IT" sz="2000" smtClean="0"/>
              <a:t> funzioni, </a:t>
            </a:r>
          </a:p>
          <a:p>
            <a:r>
              <a:rPr lang="it-IT" sz="2000" smtClean="0"/>
              <a:t>dati, </a:t>
            </a:r>
          </a:p>
          <a:p>
            <a:r>
              <a:rPr lang="it-IT" sz="2000" smtClean="0"/>
              <a:t>previsioni</a:t>
            </a:r>
          </a:p>
          <a:p>
            <a:pPr>
              <a:buFont typeface="Wingdings 2" pitchFamily="18" charset="2"/>
              <a:buNone/>
            </a:pPr>
            <a:r>
              <a:rPr lang="it-IT" sz="2000" b="1" smtClean="0"/>
              <a:t> </a:t>
            </a:r>
            <a:endParaRPr lang="it-IT" sz="2000" smtClean="0"/>
          </a:p>
          <a:p>
            <a:r>
              <a:rPr lang="it-IT" sz="2000" b="1" smtClean="0"/>
              <a:t>Nuclei procedurali: </a:t>
            </a:r>
            <a:endParaRPr lang="it-IT" sz="2000" smtClean="0"/>
          </a:p>
          <a:p>
            <a:r>
              <a:rPr lang="it-IT" sz="2000" smtClean="0"/>
              <a:t>raccogliere dati significativi, </a:t>
            </a:r>
          </a:p>
          <a:p>
            <a:r>
              <a:rPr lang="it-IT" sz="2000" smtClean="0"/>
              <a:t>interpretarli, </a:t>
            </a:r>
          </a:p>
          <a:p>
            <a:r>
              <a:rPr lang="it-IT" sz="2000" smtClean="0"/>
              <a:t>modellizzare, </a:t>
            </a:r>
          </a:p>
          <a:p>
            <a:r>
              <a:rPr lang="it-IT" sz="2000" smtClean="0"/>
              <a:t>isolvere problemi</a:t>
            </a:r>
            <a:r>
              <a:rPr lang="it-IT" sz="2000" b="1" smtClean="0"/>
              <a:t>, </a:t>
            </a:r>
            <a:endParaRPr lang="it-IT" sz="2000" smtClean="0"/>
          </a:p>
          <a:p>
            <a:endParaRPr lang="it-IT" sz="2000" smtClean="0"/>
          </a:p>
        </p:txBody>
      </p:sp>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692150"/>
          </a:xfrm>
        </p:spPr>
        <p:txBody>
          <a:bodyPr/>
          <a:lstStyle/>
          <a:p>
            <a:pPr algn="ctr">
              <a:defRPr/>
            </a:pPr>
            <a:r>
              <a:rPr lang="it-IT" sz="3200" dirty="0" smtClean="0"/>
              <a:t>Storia</a:t>
            </a:r>
            <a:endParaRPr lang="it-IT" sz="3200" dirty="0"/>
          </a:p>
        </p:txBody>
      </p:sp>
      <p:sp>
        <p:nvSpPr>
          <p:cNvPr id="3" name="Segnaposto contenuto 2"/>
          <p:cNvSpPr>
            <a:spLocks noGrp="1"/>
          </p:cNvSpPr>
          <p:nvPr>
            <p:ph idx="1"/>
          </p:nvPr>
        </p:nvSpPr>
        <p:spPr>
          <a:xfrm>
            <a:off x="457200" y="692150"/>
            <a:ext cx="8229600" cy="5434013"/>
          </a:xfrm>
        </p:spPr>
        <p:txBody>
          <a:bodyPr>
            <a:normAutofit fontScale="85000" lnSpcReduction="20000"/>
          </a:bodyPr>
          <a:lstStyle/>
          <a:p>
            <a:pPr>
              <a:defRPr/>
            </a:pPr>
            <a:r>
              <a:rPr lang="it-IT" sz="2000" b="1" dirty="0"/>
              <a:t>A) NUCLEI DICHIARATIVI FONDANTI DELLA DISCIPLINA</a:t>
            </a:r>
            <a:r>
              <a:rPr lang="it-IT" sz="2000" dirty="0"/>
              <a:t>:</a:t>
            </a:r>
          </a:p>
          <a:p>
            <a:pPr>
              <a:defRPr/>
            </a:pPr>
            <a:r>
              <a:rPr lang="it-IT" sz="2000" dirty="0"/>
              <a:t>Fonti</a:t>
            </a:r>
          </a:p>
          <a:p>
            <a:pPr>
              <a:defRPr/>
            </a:pPr>
            <a:r>
              <a:rPr lang="it-IT" sz="2000" dirty="0"/>
              <a:t>Organizzazione delle informazioni </a:t>
            </a:r>
          </a:p>
          <a:p>
            <a:pPr>
              <a:defRPr/>
            </a:pPr>
            <a:r>
              <a:rPr lang="it-IT" sz="2000" dirty="0"/>
              <a:t>Strumenti concettuali  (avvenimenti, fatti, fenomeni, processi)</a:t>
            </a:r>
          </a:p>
          <a:p>
            <a:pPr>
              <a:defRPr/>
            </a:pPr>
            <a:r>
              <a:rPr lang="it-IT" sz="2000" dirty="0"/>
              <a:t>tempo</a:t>
            </a:r>
            <a:r>
              <a:rPr lang="it-IT" sz="2000" cap="small" dirty="0"/>
              <a:t>: </a:t>
            </a:r>
            <a:r>
              <a:rPr lang="it-IT" sz="2000" dirty="0"/>
              <a:t>organizzatori cognitivi</a:t>
            </a:r>
            <a:r>
              <a:rPr lang="it-IT" sz="2000" cap="small" dirty="0"/>
              <a:t>:</a:t>
            </a:r>
            <a:r>
              <a:rPr lang="it-IT" sz="2000" dirty="0"/>
              <a:t> ordine cronologico- passato, presente, futuro; cronologia, successione,  contemporaneità, periodo, durata, ciclo,  </a:t>
            </a:r>
            <a:r>
              <a:rPr lang="it-IT" sz="2000" dirty="0" err="1"/>
              <a:t>congiuntura…</a:t>
            </a:r>
            <a:r>
              <a:rPr lang="it-IT" sz="2000" dirty="0"/>
              <a:t>. </a:t>
            </a:r>
          </a:p>
          <a:p>
            <a:pPr>
              <a:defRPr/>
            </a:pPr>
            <a:r>
              <a:rPr lang="it-IT" sz="2000" dirty="0"/>
              <a:t>Patrimonio culturale</a:t>
            </a:r>
          </a:p>
          <a:p>
            <a:pPr>
              <a:defRPr/>
            </a:pPr>
            <a:r>
              <a:rPr lang="it-IT" sz="2000" dirty="0"/>
              <a:t> </a:t>
            </a:r>
          </a:p>
          <a:p>
            <a:pPr>
              <a:defRPr/>
            </a:pPr>
            <a:r>
              <a:rPr lang="it-IT" sz="2000" dirty="0"/>
              <a:t>B) </a:t>
            </a:r>
            <a:r>
              <a:rPr lang="it-IT" sz="2000" b="1" dirty="0"/>
              <a:t>A) NUCLEI PROCEDURALI  FONDANTI DELLA DISCIPLINA</a:t>
            </a:r>
            <a:r>
              <a:rPr lang="it-IT" sz="2000" dirty="0"/>
              <a:t>:</a:t>
            </a:r>
          </a:p>
          <a:p>
            <a:pPr>
              <a:defRPr/>
            </a:pPr>
            <a:r>
              <a:rPr lang="it-IT" sz="2000" dirty="0"/>
              <a:t>Tempo: Utilizzare schemi di organizzazione temporale (successione, contemporaneità, durata, datazione, ciclo, </a:t>
            </a:r>
            <a:r>
              <a:rPr lang="it-IT" sz="2000" dirty="0" err="1"/>
              <a:t>congiuntura…</a:t>
            </a:r>
            <a:r>
              <a:rPr lang="it-IT" sz="2000" dirty="0"/>
              <a:t>); </a:t>
            </a:r>
          </a:p>
          <a:p>
            <a:pPr>
              <a:defRPr/>
            </a:pPr>
            <a:r>
              <a:rPr lang="it-IT" sz="2000" dirty="0"/>
              <a:t>           collocare gli eventi nello spazio e nel tempo; usare le periodizzazioni  fissate dalla ricerca storiografica</a:t>
            </a:r>
          </a:p>
          <a:p>
            <a:pPr>
              <a:defRPr/>
            </a:pPr>
            <a:r>
              <a:rPr lang="it-IT" sz="2000" dirty="0"/>
              <a:t>Uso delle fonti:  riconoscere le tracce del passato come fonti per conoscerlo,  classificare, confrontare, contestualizzare, interpretare le fonti </a:t>
            </a:r>
          </a:p>
          <a:p>
            <a:pPr>
              <a:defRPr/>
            </a:pPr>
            <a:r>
              <a:rPr lang="it-IT" sz="2000" dirty="0"/>
              <a:t>Interpretazione e Spiegazione:               produrre testi descrittivi, narrativi, argomentativi per organizzare e comunicare le conoscenze relative al passato</a:t>
            </a:r>
          </a:p>
          <a:p>
            <a:pPr>
              <a:defRPr/>
            </a:pPr>
            <a:r>
              <a:rPr lang="it-IT" sz="2000" dirty="0"/>
              <a:t>Patrimonio culturale: riconoscere, apprezzare e valorizzare il patrimonio culturale locale </a:t>
            </a:r>
          </a:p>
          <a:p>
            <a:pPr>
              <a:defRPr/>
            </a:pPr>
            <a:endParaRPr lang="it-IT" sz="2000" dirty="0"/>
          </a:p>
        </p:txBody>
      </p:sp>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84213" y="0"/>
            <a:ext cx="8002587" cy="620713"/>
          </a:xfrm>
        </p:spPr>
        <p:txBody>
          <a:bodyPr/>
          <a:lstStyle/>
          <a:p>
            <a:pPr algn="ctr">
              <a:defRPr/>
            </a:pPr>
            <a:r>
              <a:rPr lang="it-IT" sz="3200" dirty="0" smtClean="0"/>
              <a:t>Scienze</a:t>
            </a:r>
            <a:endParaRPr lang="it-IT" sz="3200" dirty="0"/>
          </a:p>
        </p:txBody>
      </p:sp>
      <p:sp>
        <p:nvSpPr>
          <p:cNvPr id="3" name="Segnaposto contenuto 2"/>
          <p:cNvSpPr>
            <a:spLocks noGrp="1"/>
          </p:cNvSpPr>
          <p:nvPr>
            <p:ph idx="1"/>
          </p:nvPr>
        </p:nvSpPr>
        <p:spPr>
          <a:xfrm>
            <a:off x="457200" y="620713"/>
            <a:ext cx="8229600" cy="5976937"/>
          </a:xfrm>
        </p:spPr>
        <p:txBody>
          <a:bodyPr>
            <a:normAutofit fontScale="92500" lnSpcReduction="10000"/>
          </a:bodyPr>
          <a:lstStyle/>
          <a:p>
            <a:pPr>
              <a:defRPr/>
            </a:pPr>
            <a:r>
              <a:rPr lang="it-IT" b="1" dirty="0"/>
              <a:t>Nuclei fondanti della disciplina</a:t>
            </a:r>
            <a:r>
              <a:rPr lang="it-IT" dirty="0"/>
              <a:t> : </a:t>
            </a:r>
            <a:endParaRPr lang="it-IT" sz="4800" b="1" dirty="0"/>
          </a:p>
          <a:p>
            <a:pPr>
              <a:defRPr/>
            </a:pPr>
            <a:r>
              <a:rPr lang="it-IT" dirty="0"/>
              <a:t>strutture, </a:t>
            </a:r>
            <a:endParaRPr lang="it-IT" sz="4800" b="1" dirty="0"/>
          </a:p>
          <a:p>
            <a:pPr>
              <a:defRPr/>
            </a:pPr>
            <a:r>
              <a:rPr lang="it-IT" dirty="0"/>
              <a:t>sistemi biologici e loro evoluzione</a:t>
            </a:r>
            <a:endParaRPr lang="it-IT" sz="4800" b="1" dirty="0"/>
          </a:p>
          <a:p>
            <a:pPr>
              <a:defRPr/>
            </a:pPr>
            <a:r>
              <a:rPr lang="it-IT" b="1" dirty="0"/>
              <a:t> </a:t>
            </a:r>
            <a:endParaRPr lang="it-IT" sz="4800" b="1" dirty="0"/>
          </a:p>
          <a:p>
            <a:pPr>
              <a:defRPr/>
            </a:pPr>
            <a:r>
              <a:rPr lang="it-IT" b="1" dirty="0"/>
              <a:t>Nuclei epistemologici</a:t>
            </a:r>
            <a:endParaRPr lang="it-IT" sz="4000" dirty="0"/>
          </a:p>
          <a:p>
            <a:pPr>
              <a:defRPr/>
            </a:pPr>
            <a:r>
              <a:rPr lang="it-IT" dirty="0"/>
              <a:t>a) sistema, interazione, trasformazione</a:t>
            </a:r>
            <a:endParaRPr lang="it-IT" sz="4000" dirty="0"/>
          </a:p>
          <a:p>
            <a:pPr>
              <a:defRPr/>
            </a:pPr>
            <a:r>
              <a:rPr lang="it-IT" dirty="0"/>
              <a:t>b ) unicità/varietà degli esseri viventi, organizzazione, interazione, trasformazione, evoluzione</a:t>
            </a:r>
            <a:endParaRPr lang="it-IT" sz="4000" dirty="0"/>
          </a:p>
          <a:p>
            <a:pPr>
              <a:defRPr/>
            </a:pPr>
            <a:r>
              <a:rPr lang="it-IT" dirty="0"/>
              <a:t>c ) interazione, flusso,  trasformazione</a:t>
            </a:r>
            <a:endParaRPr lang="it-IT" sz="4000" dirty="0"/>
          </a:p>
          <a:p>
            <a:pPr>
              <a:defRPr/>
            </a:pPr>
            <a:r>
              <a:rPr lang="it-IT" b="1" dirty="0"/>
              <a:t>Nuclei fondanti procedurali</a:t>
            </a:r>
            <a:endParaRPr lang="it-IT" sz="4000" dirty="0"/>
          </a:p>
          <a:p>
            <a:pPr lvl="1">
              <a:defRPr/>
            </a:pPr>
            <a:r>
              <a:rPr lang="it-IT" dirty="0"/>
              <a:t>osservazione , misurazione , comparazione ( attività sul campo e in laboratorio)</a:t>
            </a:r>
            <a:endParaRPr lang="it-IT" sz="3600" dirty="0"/>
          </a:p>
          <a:p>
            <a:pPr lvl="1">
              <a:defRPr/>
            </a:pPr>
            <a:r>
              <a:rPr lang="it-IT" dirty="0"/>
              <a:t>regole, generalizzazioni in modelli concettuali e di natura probabilistica, modelli, leggi, teorie</a:t>
            </a:r>
            <a:endParaRPr lang="it-IT" sz="3600" dirty="0"/>
          </a:p>
          <a:p>
            <a:pPr>
              <a:defRPr/>
            </a:pPr>
            <a:endParaRPr lang="it-IT" sz="2000" dirty="0"/>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188913"/>
            <a:ext cx="8229600" cy="719137"/>
          </a:xfrm>
        </p:spPr>
        <p:txBody>
          <a:bodyPr/>
          <a:lstStyle/>
          <a:p>
            <a:pPr algn="ctr">
              <a:defRPr/>
            </a:pPr>
            <a:r>
              <a:rPr lang="it-IT" sz="2400" dirty="0"/>
              <a:t>T</a:t>
            </a:r>
            <a:r>
              <a:rPr lang="it-IT" sz="2400" dirty="0" smtClean="0"/>
              <a:t>ecnologia</a:t>
            </a:r>
            <a:endParaRPr lang="it-IT" sz="2400" dirty="0"/>
          </a:p>
        </p:txBody>
      </p:sp>
      <p:sp>
        <p:nvSpPr>
          <p:cNvPr id="3" name="Segnaposto contenuto 2"/>
          <p:cNvSpPr>
            <a:spLocks noGrp="1"/>
          </p:cNvSpPr>
          <p:nvPr>
            <p:ph idx="1"/>
          </p:nvPr>
        </p:nvSpPr>
        <p:spPr>
          <a:xfrm>
            <a:off x="609600" y="1143000"/>
            <a:ext cx="8183563" cy="4187825"/>
          </a:xfrm>
        </p:spPr>
        <p:txBody>
          <a:bodyPr>
            <a:normAutofit fontScale="77500" lnSpcReduction="20000"/>
          </a:bodyPr>
          <a:lstStyle/>
          <a:p>
            <a:pPr>
              <a:defRPr/>
            </a:pPr>
            <a:r>
              <a:rPr lang="it-IT" sz="2000" b="1" dirty="0"/>
              <a:t>NUCLEI FONDANTI</a:t>
            </a:r>
            <a:endParaRPr lang="it-IT" sz="2000" dirty="0"/>
          </a:p>
          <a:p>
            <a:pPr>
              <a:defRPr/>
            </a:pPr>
            <a:r>
              <a:rPr lang="it-IT" sz="2000" dirty="0"/>
              <a:t>: Paradigma Tecnologico : Esigenza/Problema &gt;Risorsa&gt; Processo&gt; Artefatto&gt; Impatto&gt; Controllo</a:t>
            </a:r>
          </a:p>
          <a:p>
            <a:pPr>
              <a:defRPr/>
            </a:pPr>
            <a:r>
              <a:rPr lang="it-IT" sz="2000" b="1" dirty="0"/>
              <a:t>Nuclei epistemologici dichiarativi</a:t>
            </a:r>
            <a:endParaRPr lang="it-IT" sz="2000" dirty="0"/>
          </a:p>
          <a:p>
            <a:pPr>
              <a:defRPr/>
            </a:pPr>
            <a:r>
              <a:rPr lang="it-IT" sz="2000" dirty="0"/>
              <a:t>Informazione – comunicazione – sicurezza – </a:t>
            </a:r>
            <a:r>
              <a:rPr lang="it-IT" sz="2000" dirty="0" err="1"/>
              <a:t>problem</a:t>
            </a:r>
            <a:r>
              <a:rPr lang="it-IT" sz="2000" dirty="0"/>
              <a:t> </a:t>
            </a:r>
            <a:r>
              <a:rPr lang="it-IT" sz="2000" dirty="0" err="1"/>
              <a:t>solving</a:t>
            </a:r>
            <a:endParaRPr lang="it-IT" sz="2000" dirty="0"/>
          </a:p>
          <a:p>
            <a:pPr>
              <a:defRPr/>
            </a:pPr>
            <a:r>
              <a:rPr lang="it-IT" sz="2000" dirty="0"/>
              <a:t>Connessione -Conduttore -Connettore - Porta - Regolatore – Contenitore</a:t>
            </a:r>
          </a:p>
          <a:p>
            <a:pPr>
              <a:defRPr/>
            </a:pPr>
            <a:r>
              <a:rPr lang="it-IT" sz="2000" dirty="0"/>
              <a:t>Risorse, Macchine, Strumenti, Sistemi, Organizzazioni, Processi per la: Produzione - Distribuzione - Consumo/Uso- Dismissione - Riciclaggio - Rinaturalizzazione degli artefatti</a:t>
            </a:r>
          </a:p>
          <a:p>
            <a:pPr>
              <a:defRPr/>
            </a:pPr>
            <a:r>
              <a:rPr lang="it-IT" sz="2000" dirty="0"/>
              <a:t>Linguaggi artificiali (formali o semiformali) di tipo:</a:t>
            </a:r>
          </a:p>
          <a:p>
            <a:pPr>
              <a:defRPr/>
            </a:pPr>
            <a:r>
              <a:rPr lang="it-IT" sz="2000" dirty="0"/>
              <a:t>seriale (linguaggi di programmazione ,logici,...)</a:t>
            </a:r>
          </a:p>
          <a:p>
            <a:pPr>
              <a:defRPr/>
            </a:pPr>
            <a:r>
              <a:rPr lang="it-IT" sz="2000" dirty="0"/>
              <a:t>spaziate  (iconici,diagrammatici,geometrici, ...)</a:t>
            </a:r>
          </a:p>
          <a:p>
            <a:pPr>
              <a:defRPr/>
            </a:pPr>
            <a:r>
              <a:rPr lang="it-IT" sz="2000" dirty="0"/>
              <a:t>Linguaggi multimediali</a:t>
            </a:r>
          </a:p>
          <a:p>
            <a:pPr>
              <a:defRPr/>
            </a:pPr>
            <a:r>
              <a:rPr lang="it-IT" sz="2000" b="1" dirty="0"/>
              <a:t>Nuclei fondanti procedurali</a:t>
            </a:r>
            <a:endParaRPr lang="it-IT" sz="2000" dirty="0"/>
          </a:p>
          <a:p>
            <a:pPr>
              <a:defRPr/>
            </a:pPr>
            <a:r>
              <a:rPr lang="it-IT" sz="2000" dirty="0"/>
              <a:t>Comprendere e applicare  i concetti di base, le tassonomie, gli  schemi concettuali e i modelli empirici utilizzabili per leggere un artefatto</a:t>
            </a:r>
          </a:p>
          <a:p>
            <a:pPr>
              <a:defRPr/>
            </a:pPr>
            <a:r>
              <a:rPr lang="it-IT" sz="2000" dirty="0"/>
              <a:t>Scegliere decidere e per valutare gli effetti delle  scelte e delle decisioni</a:t>
            </a:r>
          </a:p>
          <a:p>
            <a:pPr>
              <a:defRPr/>
            </a:pPr>
            <a:endParaRPr lang="it-IT" sz="2000" dirty="0"/>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765175"/>
          </a:xfrm>
        </p:spPr>
        <p:txBody>
          <a:bodyPr/>
          <a:lstStyle/>
          <a:p>
            <a:pPr algn="ctr">
              <a:defRPr/>
            </a:pPr>
            <a:r>
              <a:rPr lang="it-IT" sz="3200" dirty="0" smtClean="0"/>
              <a:t>Musica</a:t>
            </a:r>
            <a:endParaRPr lang="it-IT" sz="3200" dirty="0"/>
          </a:p>
        </p:txBody>
      </p:sp>
      <p:sp>
        <p:nvSpPr>
          <p:cNvPr id="3" name="Segnaposto contenuto 2"/>
          <p:cNvSpPr>
            <a:spLocks noGrp="1"/>
          </p:cNvSpPr>
          <p:nvPr>
            <p:ph idx="1"/>
          </p:nvPr>
        </p:nvSpPr>
        <p:spPr>
          <a:xfrm>
            <a:off x="457200" y="692150"/>
            <a:ext cx="8229600" cy="5434013"/>
          </a:xfrm>
        </p:spPr>
        <p:txBody>
          <a:bodyPr>
            <a:normAutofit lnSpcReduction="10000"/>
          </a:bodyPr>
          <a:lstStyle/>
          <a:p>
            <a:pPr>
              <a:defRPr/>
            </a:pPr>
            <a:r>
              <a:rPr lang="it-IT" b="1" dirty="0"/>
              <a:t>NUCLEI FONDANTI:</a:t>
            </a:r>
            <a:endParaRPr lang="it-IT" dirty="0"/>
          </a:p>
          <a:p>
            <a:pPr>
              <a:defRPr/>
            </a:pPr>
            <a:r>
              <a:rPr lang="it-IT" b="1" dirty="0"/>
              <a:t>NUCLEI FONDANTI DICHIARATIVI:</a:t>
            </a:r>
            <a:endParaRPr lang="it-IT" dirty="0"/>
          </a:p>
          <a:p>
            <a:pPr>
              <a:defRPr/>
            </a:pPr>
            <a:r>
              <a:rPr lang="it-IT" dirty="0"/>
              <a:t>La grammatica del linguaggio </a:t>
            </a:r>
            <a:r>
              <a:rPr lang="it-IT" dirty="0" smtClean="0"/>
              <a:t>musicale (suono, armonia, melodia, timbro, ritmo..) combinazioni </a:t>
            </a:r>
            <a:r>
              <a:rPr lang="it-IT" dirty="0"/>
              <a:t>timbriche, ritmiche e melodiche</a:t>
            </a:r>
          </a:p>
          <a:p>
            <a:pPr>
              <a:defRPr/>
            </a:pPr>
            <a:r>
              <a:rPr lang="it-IT" b="1" dirty="0"/>
              <a:t>NUCLEI FONDANTI PROCEDURALI</a:t>
            </a:r>
            <a:endParaRPr lang="it-IT" dirty="0"/>
          </a:p>
          <a:p>
            <a:pPr>
              <a:defRPr/>
            </a:pPr>
            <a:r>
              <a:rPr lang="it-IT" dirty="0"/>
              <a:t>Comprendere il codice e la grammatica musicale</a:t>
            </a:r>
          </a:p>
          <a:p>
            <a:pPr>
              <a:defRPr/>
            </a:pPr>
            <a:r>
              <a:rPr lang="it-IT" dirty="0"/>
              <a:t>Praticare,  progettare,  realizzare  performance   musicali strumentali multimediali</a:t>
            </a:r>
          </a:p>
          <a:p>
            <a:pPr>
              <a:defRPr/>
            </a:pPr>
            <a:endParaRPr lang="it-IT" dirty="0"/>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692150"/>
          </a:xfrm>
        </p:spPr>
        <p:txBody>
          <a:bodyPr/>
          <a:lstStyle/>
          <a:p>
            <a:pPr algn="ctr">
              <a:defRPr/>
            </a:pPr>
            <a:r>
              <a:rPr lang="it-IT" sz="3200" dirty="0" smtClean="0"/>
              <a:t>Arte e Immagine</a:t>
            </a:r>
            <a:endParaRPr lang="it-IT" sz="3200" dirty="0"/>
          </a:p>
        </p:txBody>
      </p:sp>
      <p:sp>
        <p:nvSpPr>
          <p:cNvPr id="3" name="Segnaposto contenuto 2"/>
          <p:cNvSpPr>
            <a:spLocks noGrp="1"/>
          </p:cNvSpPr>
          <p:nvPr>
            <p:ph idx="1"/>
          </p:nvPr>
        </p:nvSpPr>
        <p:spPr>
          <a:xfrm>
            <a:off x="457200" y="692150"/>
            <a:ext cx="8229600" cy="5434013"/>
          </a:xfrm>
        </p:spPr>
        <p:txBody>
          <a:bodyPr>
            <a:normAutofit lnSpcReduction="10000"/>
          </a:bodyPr>
          <a:lstStyle/>
          <a:p>
            <a:pPr>
              <a:defRPr/>
            </a:pPr>
            <a:r>
              <a:rPr lang="it-IT" sz="2000" b="1" dirty="0"/>
              <a:t>NUCLEI FONDANTI DICHIARATIVI:</a:t>
            </a:r>
            <a:endParaRPr lang="it-IT" sz="2000" dirty="0"/>
          </a:p>
          <a:p>
            <a:pPr>
              <a:defRPr/>
            </a:pPr>
            <a:r>
              <a:rPr lang="it-IT" sz="2000" b="1" i="1" dirty="0"/>
              <a:t> sensoriale</a:t>
            </a:r>
            <a:r>
              <a:rPr lang="it-IT" sz="2000" dirty="0"/>
              <a:t> (sviluppo delle dimensioni tattile, olfattiva, uditiva, visiva); </a:t>
            </a:r>
          </a:p>
          <a:p>
            <a:pPr>
              <a:defRPr/>
            </a:pPr>
            <a:r>
              <a:rPr lang="it-IT" sz="2000" b="1" i="1" dirty="0" err="1"/>
              <a:t>linguistico-comunicativo</a:t>
            </a:r>
            <a:r>
              <a:rPr lang="it-IT" sz="2000" dirty="0"/>
              <a:t> (il messaggio visivo, i segni dei codici iconici e non iconici, le funzioni, ecc.);</a:t>
            </a:r>
          </a:p>
          <a:p>
            <a:pPr>
              <a:defRPr/>
            </a:pPr>
            <a:r>
              <a:rPr lang="it-IT" sz="2000" dirty="0"/>
              <a:t> </a:t>
            </a:r>
            <a:r>
              <a:rPr lang="it-IT" sz="2000" b="1" i="1" dirty="0" err="1"/>
              <a:t>storico-culturale</a:t>
            </a:r>
            <a:r>
              <a:rPr lang="it-IT" sz="2000" dirty="0"/>
              <a:t> (l'arte come documento per comprendere la storia, la società, la cultura, la religione di una specifica epoca); </a:t>
            </a:r>
          </a:p>
          <a:p>
            <a:pPr>
              <a:defRPr/>
            </a:pPr>
            <a:r>
              <a:rPr lang="it-IT" sz="2000" b="1" i="1" dirty="0"/>
              <a:t>espressivo/comunicativo </a:t>
            </a:r>
            <a:r>
              <a:rPr lang="it-IT" sz="2000" dirty="0"/>
              <a:t>(produzione e sperimentazione di tecniche, codici e materiali diversificati, incluse le nuove tecnologie); patrimoniale (il museo, i beni culturali e ambientali presenti nel territorio</a:t>
            </a:r>
            <a:r>
              <a:rPr lang="it-IT" sz="2000" dirty="0" smtClean="0"/>
              <a:t>).</a:t>
            </a:r>
          </a:p>
          <a:p>
            <a:pPr>
              <a:buFont typeface="Wingdings 2" pitchFamily="18" charset="2"/>
              <a:buNone/>
              <a:defRPr/>
            </a:pPr>
            <a:endParaRPr lang="it-IT" sz="2000" dirty="0"/>
          </a:p>
          <a:p>
            <a:pPr>
              <a:defRPr/>
            </a:pPr>
            <a:r>
              <a:rPr lang="it-IT" sz="2000" b="1" dirty="0"/>
              <a:t>NUCLEI FONDANTI PROCEDURALI:</a:t>
            </a:r>
            <a:endParaRPr lang="it-IT" sz="2000" dirty="0"/>
          </a:p>
          <a:p>
            <a:pPr>
              <a:defRPr/>
            </a:pPr>
            <a:r>
              <a:rPr lang="it-IT" sz="2000" dirty="0"/>
              <a:t>Comprendere il codice,  la grammatica, la sintassi  del linguaggio visivo</a:t>
            </a:r>
          </a:p>
          <a:p>
            <a:pPr>
              <a:defRPr/>
            </a:pPr>
            <a:r>
              <a:rPr lang="it-IT" sz="2000" dirty="0"/>
              <a:t>Praticare,  progettare,  realizzare  performance   artistiche</a:t>
            </a:r>
          </a:p>
          <a:p>
            <a:pPr>
              <a:defRPr/>
            </a:pPr>
            <a:endParaRPr lang="it-IT" sz="2000" dirty="0"/>
          </a:p>
        </p:txBody>
      </p:sp>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620713"/>
          </a:xfrm>
        </p:spPr>
        <p:txBody>
          <a:bodyPr/>
          <a:lstStyle/>
          <a:p>
            <a:pPr algn="ctr">
              <a:defRPr/>
            </a:pPr>
            <a:r>
              <a:rPr lang="it-IT" sz="3200" dirty="0" smtClean="0"/>
              <a:t>Ed. fisica</a:t>
            </a:r>
            <a:endParaRPr lang="it-IT" sz="3200" dirty="0"/>
          </a:p>
        </p:txBody>
      </p:sp>
      <p:sp>
        <p:nvSpPr>
          <p:cNvPr id="84995" name="Segnaposto contenuto 2"/>
          <p:cNvSpPr>
            <a:spLocks noGrp="1"/>
          </p:cNvSpPr>
          <p:nvPr>
            <p:ph idx="1"/>
          </p:nvPr>
        </p:nvSpPr>
        <p:spPr>
          <a:xfrm>
            <a:off x="457200" y="692150"/>
            <a:ext cx="8229600" cy="5832475"/>
          </a:xfrm>
        </p:spPr>
        <p:txBody>
          <a:bodyPr/>
          <a:lstStyle/>
          <a:p>
            <a:r>
              <a:rPr lang="it-IT" sz="2000" b="1" smtClean="0"/>
              <a:t>NUCLEI FONDANTI DICHIARATIVI:</a:t>
            </a:r>
            <a:endParaRPr lang="it-IT" sz="2000" smtClean="0"/>
          </a:p>
          <a:p>
            <a:r>
              <a:rPr lang="it-IT" sz="2000" b="1" smtClean="0"/>
              <a:t> il corpo e la sua relazione con lo spazio e il tempo .</a:t>
            </a:r>
          </a:p>
          <a:p>
            <a:r>
              <a:rPr lang="it-IT" sz="2000" b="1" smtClean="0"/>
              <a:t> il linguaggio del corpo come modalità comunicativo-espressiva . </a:t>
            </a:r>
          </a:p>
          <a:p>
            <a:r>
              <a:rPr lang="it-IT" sz="2000" b="1" smtClean="0"/>
              <a:t>il gioco, lo sport, </a:t>
            </a:r>
          </a:p>
          <a:p>
            <a:r>
              <a:rPr lang="it-IT" sz="2000" b="1" smtClean="0"/>
              <a:t>le regole e il fair play , </a:t>
            </a:r>
          </a:p>
          <a:p>
            <a:r>
              <a:rPr lang="it-IT" sz="2000" b="1" smtClean="0"/>
              <a:t>salute e benessere, </a:t>
            </a:r>
          </a:p>
          <a:p>
            <a:r>
              <a:rPr lang="it-IT" sz="2000" b="1" smtClean="0"/>
              <a:t>prevenzione e sicurezza </a:t>
            </a:r>
          </a:p>
          <a:p>
            <a:endParaRPr lang="it-IT" sz="2000" smtClean="0"/>
          </a:p>
          <a:p>
            <a:r>
              <a:rPr lang="it-IT" sz="2000" b="1" smtClean="0"/>
              <a:t>Nuclei fondanti procedurali</a:t>
            </a:r>
            <a:endParaRPr lang="it-IT" sz="2000" smtClean="0"/>
          </a:p>
          <a:p>
            <a:pPr>
              <a:buFont typeface="Wingdings 2" pitchFamily="18" charset="2"/>
              <a:buNone/>
            </a:pPr>
            <a:endParaRPr lang="it-IT" sz="2000" smtClean="0"/>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3238" y="4983163"/>
            <a:ext cx="8183562" cy="1052512"/>
          </a:xfrm>
        </p:spPr>
        <p:txBody>
          <a:bodyPr/>
          <a:lstStyle/>
          <a:p>
            <a:pPr>
              <a:defRPr/>
            </a:pPr>
            <a:r>
              <a:rPr lang="it-IT" dirty="0" smtClean="0"/>
              <a:t>Geografia</a:t>
            </a:r>
            <a:endParaRPr lang="it-IT" dirty="0"/>
          </a:p>
        </p:txBody>
      </p:sp>
      <p:sp>
        <p:nvSpPr>
          <p:cNvPr id="3" name="Segnaposto contenuto 2"/>
          <p:cNvSpPr>
            <a:spLocks noGrp="1"/>
          </p:cNvSpPr>
          <p:nvPr>
            <p:ph idx="1"/>
          </p:nvPr>
        </p:nvSpPr>
        <p:spPr>
          <a:xfrm>
            <a:off x="503238" y="530225"/>
            <a:ext cx="8183562" cy="4187825"/>
          </a:xfrm>
        </p:spPr>
        <p:txBody>
          <a:bodyPr>
            <a:normAutofit fontScale="40000" lnSpcReduction="20000"/>
          </a:bodyPr>
          <a:lstStyle/>
          <a:p>
            <a:pPr>
              <a:defRPr/>
            </a:pPr>
            <a:r>
              <a:rPr lang="it-IT" b="1" dirty="0" smtClean="0"/>
              <a:t>Individuazione  dei nuclei  fondanti disciplinari</a:t>
            </a:r>
            <a:endParaRPr lang="it-IT" dirty="0" smtClean="0"/>
          </a:p>
          <a:p>
            <a:pPr>
              <a:defRPr/>
            </a:pPr>
            <a:r>
              <a:rPr lang="it-IT" b="1" i="1" dirty="0" smtClean="0"/>
              <a:t>A) NUCLEI FONDANTI DICHIARATIVI DELLA DISCIPLINA</a:t>
            </a:r>
            <a:r>
              <a:rPr lang="it-IT" dirty="0" smtClean="0"/>
              <a:t>:</a:t>
            </a:r>
          </a:p>
          <a:p>
            <a:pPr>
              <a:defRPr/>
            </a:pPr>
            <a:r>
              <a:rPr lang="it-IT" i="1" dirty="0" smtClean="0"/>
              <a:t>Orientamento sulle carte e con le carte</a:t>
            </a:r>
            <a:endParaRPr lang="it-IT" dirty="0" smtClean="0"/>
          </a:p>
          <a:p>
            <a:pPr>
              <a:defRPr/>
            </a:pPr>
            <a:r>
              <a:rPr lang="it-IT" i="1" dirty="0" smtClean="0"/>
              <a:t>La grammatica  della </a:t>
            </a:r>
            <a:r>
              <a:rPr lang="it-IT" i="1" dirty="0" err="1" smtClean="0"/>
              <a:t>geo-graficità</a:t>
            </a:r>
            <a:endParaRPr lang="it-IT" dirty="0" smtClean="0"/>
          </a:p>
          <a:p>
            <a:pPr>
              <a:defRPr/>
            </a:pPr>
            <a:r>
              <a:rPr lang="it-IT" i="1" dirty="0" smtClean="0"/>
              <a:t>Spazio fisico,  spazio rappresentato, simbolizzato, concettualizzato</a:t>
            </a:r>
            <a:endParaRPr lang="it-IT" dirty="0" smtClean="0"/>
          </a:p>
          <a:p>
            <a:pPr>
              <a:defRPr/>
            </a:pPr>
            <a:r>
              <a:rPr lang="it-IT" i="1" dirty="0" smtClean="0"/>
              <a:t>Sistema territoriale</a:t>
            </a:r>
            <a:endParaRPr lang="it-IT" dirty="0" smtClean="0"/>
          </a:p>
          <a:p>
            <a:pPr>
              <a:defRPr/>
            </a:pPr>
            <a:r>
              <a:rPr lang="it-IT" i="1" dirty="0" smtClean="0"/>
              <a:t> </a:t>
            </a:r>
            <a:endParaRPr lang="it-IT" dirty="0" smtClean="0"/>
          </a:p>
          <a:p>
            <a:pPr>
              <a:defRPr/>
            </a:pPr>
            <a:r>
              <a:rPr lang="it-IT" b="1" i="1" dirty="0" smtClean="0"/>
              <a:t>Nuclei epistemologici</a:t>
            </a:r>
            <a:endParaRPr lang="it-IT" dirty="0" smtClean="0"/>
          </a:p>
          <a:p>
            <a:pPr>
              <a:defRPr/>
            </a:pPr>
            <a:r>
              <a:rPr lang="it-IT" dirty="0" smtClean="0"/>
              <a:t>Territorio</a:t>
            </a:r>
          </a:p>
          <a:p>
            <a:pPr>
              <a:defRPr/>
            </a:pPr>
            <a:r>
              <a:rPr lang="it-IT" dirty="0" smtClean="0"/>
              <a:t>Paesaggio,</a:t>
            </a:r>
          </a:p>
          <a:p>
            <a:pPr>
              <a:defRPr/>
            </a:pPr>
            <a:r>
              <a:rPr lang="it-IT" dirty="0" smtClean="0"/>
              <a:t>Simbologia: carte, grafici, dati statistici, immagini, telerilevamento e cartografia computerizzata</a:t>
            </a:r>
          </a:p>
          <a:p>
            <a:pPr>
              <a:defRPr/>
            </a:pPr>
            <a:r>
              <a:rPr lang="it-IT" dirty="0" smtClean="0"/>
              <a:t>Struttura, sistema, interrelazione</a:t>
            </a:r>
          </a:p>
          <a:p>
            <a:pPr>
              <a:defRPr/>
            </a:pPr>
            <a:r>
              <a:rPr lang="it-IT" i="1" dirty="0" smtClean="0"/>
              <a:t> </a:t>
            </a:r>
            <a:endParaRPr lang="it-IT" dirty="0" smtClean="0"/>
          </a:p>
          <a:p>
            <a:pPr>
              <a:defRPr/>
            </a:pPr>
            <a:r>
              <a:rPr lang="it-IT" dirty="0" smtClean="0"/>
              <a:t>- </a:t>
            </a:r>
            <a:r>
              <a:rPr lang="it-IT" b="1" i="1" dirty="0" smtClean="0"/>
              <a:t>B)  NUCLEI FONDANTI PROCEDURALI DELLA DISCIPLINA</a:t>
            </a:r>
            <a:r>
              <a:rPr lang="it-IT" dirty="0" smtClean="0"/>
              <a:t>:</a:t>
            </a:r>
          </a:p>
          <a:p>
            <a:pPr>
              <a:defRPr/>
            </a:pPr>
            <a:r>
              <a:rPr lang="it-IT" dirty="0" smtClean="0"/>
              <a:t>Orientarsi </a:t>
            </a:r>
            <a:r>
              <a:rPr lang="it-IT" i="1" dirty="0" smtClean="0"/>
              <a:t>sulle </a:t>
            </a:r>
            <a:r>
              <a:rPr lang="it-IT" dirty="0" smtClean="0"/>
              <a:t>carte e orientare </a:t>
            </a:r>
            <a:r>
              <a:rPr lang="it-IT" i="1" dirty="0" smtClean="0"/>
              <a:t>le </a:t>
            </a:r>
            <a:r>
              <a:rPr lang="it-IT" dirty="0" smtClean="0"/>
              <a:t>carte a grande scala in base ai punti cardinali (anche</a:t>
            </a:r>
          </a:p>
          <a:p>
            <a:pPr>
              <a:defRPr/>
            </a:pPr>
            <a:r>
              <a:rPr lang="it-IT" dirty="0" smtClean="0"/>
              <a:t>con l’utilizzo della bussola) e a punti di riferimento fissi.</a:t>
            </a:r>
          </a:p>
          <a:p>
            <a:pPr>
              <a:defRPr/>
            </a:pPr>
            <a:r>
              <a:rPr lang="it-IT" dirty="0" smtClean="0"/>
              <a:t>– Orientarsi nelle realtà territoriali lontane, anche attraverso l’utilizzo dei programmi multimediali</a:t>
            </a:r>
          </a:p>
          <a:p>
            <a:pPr>
              <a:defRPr/>
            </a:pPr>
            <a:r>
              <a:rPr lang="it-IT" dirty="0" smtClean="0"/>
              <a:t>di visualizzazione dall’alto.</a:t>
            </a:r>
          </a:p>
          <a:p>
            <a:pPr>
              <a:defRPr/>
            </a:pPr>
            <a:r>
              <a:rPr lang="it-IT" dirty="0" smtClean="0"/>
              <a:t>– Leggere e interpretare vari tipi di carte geografiche (da quella topografica al planisfero),</a:t>
            </a:r>
          </a:p>
          <a:p>
            <a:pPr>
              <a:defRPr/>
            </a:pPr>
            <a:r>
              <a:rPr lang="it-IT" dirty="0" smtClean="0"/>
              <a:t>utilizzando scale di riduzione, coordinate geografiche e simbologia.</a:t>
            </a:r>
          </a:p>
          <a:p>
            <a:pPr>
              <a:defRPr/>
            </a:pPr>
            <a:r>
              <a:rPr lang="it-IT" dirty="0" smtClean="0"/>
              <a:t>– Utilizzare strumenti tradizionali (carte, grafici, dati statistici, immagini, ecc.) e innovativi</a:t>
            </a:r>
          </a:p>
          <a:p>
            <a:pPr>
              <a:defRPr/>
            </a:pPr>
            <a:r>
              <a:rPr lang="it-IT" dirty="0" smtClean="0"/>
              <a:t>(telerilevamento e cartografia computerizzata) per comprendere e comunicare fatti e</a:t>
            </a:r>
          </a:p>
          <a:p>
            <a:pPr>
              <a:defRPr/>
            </a:pP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95288" y="333375"/>
            <a:ext cx="8461375" cy="5400675"/>
          </a:xfrm>
        </p:spPr>
        <p:txBody>
          <a:bodyPr>
            <a:normAutofit/>
          </a:bodyPr>
          <a:lstStyle/>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r>
              <a:rPr lang="it-IT" sz="2400" dirty="0" smtClean="0">
                <a:solidFill>
                  <a:schemeClr val="accent3">
                    <a:lumMod val="75000"/>
                  </a:schemeClr>
                </a:solidFill>
              </a:rPr>
              <a:t>    </a:t>
            </a: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ndParaRPr>
          </a:p>
          <a:p>
            <a:pPr marL="457200" indent="-457200" algn="ctr" eaLnBrk="1" fontAlgn="auto" hangingPunct="1">
              <a:spcAft>
                <a:spcPts val="0"/>
              </a:spcAft>
              <a:buClr>
                <a:schemeClr val="accent3">
                  <a:lumMod val="50000"/>
                </a:schemeClr>
              </a:buClr>
              <a:buFont typeface="Wingdings 2" pitchFamily="18" charset="2"/>
              <a:buNone/>
              <a:defRPr/>
            </a:pPr>
            <a:r>
              <a:rPr lang="it-IT" sz="3200" dirty="0" smtClean="0">
                <a:solidFill>
                  <a:schemeClr val="accent3">
                    <a:lumMod val="75000"/>
                  </a:schemeClr>
                </a:solidFill>
              </a:rPr>
              <a:t>   </a:t>
            </a:r>
            <a:r>
              <a:rPr lang="it-IT" sz="3200" dirty="0" smtClean="0"/>
              <a:t>Il Piano triennale dell’offerta formativa</a:t>
            </a:r>
          </a:p>
          <a:p>
            <a:pPr marL="457200" indent="-457200" algn="ctr" eaLnBrk="1" fontAlgn="auto" hangingPunct="1">
              <a:spcAft>
                <a:spcPts val="0"/>
              </a:spcAft>
              <a:buClr>
                <a:schemeClr val="accent3">
                  <a:lumMod val="50000"/>
                </a:schemeClr>
              </a:buClr>
              <a:buFont typeface="Wingdings 2" pitchFamily="18" charset="2"/>
              <a:buNone/>
              <a:defRPr/>
            </a:pPr>
            <a:r>
              <a:rPr lang="it-IT" sz="3200" dirty="0" smtClean="0"/>
              <a:t>   richiede </a:t>
            </a:r>
          </a:p>
          <a:p>
            <a:pPr marL="457200" indent="-457200" algn="ctr" eaLnBrk="1" fontAlgn="auto" hangingPunct="1">
              <a:spcAft>
                <a:spcPts val="0"/>
              </a:spcAft>
              <a:buClr>
                <a:schemeClr val="accent3">
                  <a:lumMod val="50000"/>
                </a:schemeClr>
              </a:buClr>
              <a:buFont typeface="Wingdings 2" pitchFamily="18" charset="2"/>
              <a:buNone/>
              <a:defRPr/>
            </a:pPr>
            <a:r>
              <a:rPr lang="it-IT" sz="3200" dirty="0" smtClean="0"/>
              <a:t>una </a:t>
            </a:r>
            <a:r>
              <a:rPr lang="it-IT" sz="3200" dirty="0" smtClean="0">
                <a:solidFill>
                  <a:srgbClr val="FF0000"/>
                </a:solidFill>
              </a:rPr>
              <a:t>progettazione  strategica</a:t>
            </a:r>
          </a:p>
          <a:p>
            <a:pPr marL="457200" indent="-457200" eaLnBrk="1" fontAlgn="auto" hangingPunct="1">
              <a:spcAft>
                <a:spcPts val="0"/>
              </a:spcAft>
              <a:buClr>
                <a:schemeClr val="accent3">
                  <a:lumMod val="50000"/>
                </a:schemeClr>
              </a:buClr>
              <a:buFont typeface="Wingdings 2" pitchFamily="18" charset="2"/>
              <a:buNone/>
              <a:defRPr/>
            </a:pPr>
            <a:r>
              <a:rPr lang="it-IT" sz="3200" dirty="0" smtClean="0">
                <a:solidFill>
                  <a:schemeClr val="accent3">
                    <a:lumMod val="75000"/>
                  </a:schemeClr>
                </a:solidFill>
              </a:rPr>
              <a:t>   </a:t>
            </a: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3238" y="4983163"/>
            <a:ext cx="8183562" cy="1052512"/>
          </a:xfrm>
        </p:spPr>
        <p:txBody>
          <a:bodyPr/>
          <a:lstStyle/>
          <a:p>
            <a:pPr>
              <a:defRPr/>
            </a:pPr>
            <a:endParaRPr lang="it-IT"/>
          </a:p>
        </p:txBody>
      </p:sp>
      <p:sp>
        <p:nvSpPr>
          <p:cNvPr id="87043" name="Segnaposto contenuto 2"/>
          <p:cNvSpPr>
            <a:spLocks noGrp="1"/>
          </p:cNvSpPr>
          <p:nvPr>
            <p:ph idx="1"/>
          </p:nvPr>
        </p:nvSpPr>
        <p:spPr>
          <a:xfrm>
            <a:off x="503238" y="530225"/>
            <a:ext cx="8183562" cy="4187825"/>
          </a:xfrm>
        </p:spPr>
        <p:txBody>
          <a:bodyPr/>
          <a:lstStyle/>
          <a:p>
            <a:endParaRPr lang="it-IT" b="1" smtClean="0"/>
          </a:p>
          <a:p>
            <a:endParaRPr lang="it-IT" b="1" smtClean="0"/>
          </a:p>
          <a:p>
            <a:r>
              <a:rPr lang="it-IT" b="1" smtClean="0"/>
              <a:t>L’ORGANIZZAZIONE DEL CURRICOLO</a:t>
            </a:r>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188" y="0"/>
            <a:ext cx="8086725" cy="765175"/>
          </a:xfrm>
        </p:spPr>
        <p:txBody>
          <a:bodyPr>
            <a:normAutofit fontScale="90000"/>
          </a:bodyPr>
          <a:lstStyle/>
          <a:p>
            <a:pPr>
              <a:defRPr/>
            </a:pPr>
            <a:r>
              <a:rPr lang="it-IT" sz="2400" dirty="0" smtClean="0">
                <a:solidFill>
                  <a:srgbClr val="FF0000"/>
                </a:solidFill>
              </a:rPr>
              <a:t>La costruzione di un curricolo: percorso circolare</a:t>
            </a:r>
            <a:endParaRPr lang="it-IT" sz="2400" dirty="0">
              <a:solidFill>
                <a:srgbClr val="FF0000"/>
              </a:solidFill>
            </a:endParaRPr>
          </a:p>
        </p:txBody>
      </p:sp>
      <p:sp>
        <p:nvSpPr>
          <p:cNvPr id="3" name="Segnaposto contenuto 2"/>
          <p:cNvSpPr>
            <a:spLocks noGrp="1"/>
          </p:cNvSpPr>
          <p:nvPr>
            <p:ph idx="1"/>
          </p:nvPr>
        </p:nvSpPr>
        <p:spPr>
          <a:xfrm>
            <a:off x="323850" y="692150"/>
            <a:ext cx="8374063" cy="6165850"/>
          </a:xfrm>
        </p:spPr>
        <p:txBody>
          <a:bodyPr>
            <a:normAutofit fontScale="70000" lnSpcReduction="20000"/>
          </a:bodyPr>
          <a:lstStyle/>
          <a:p>
            <a:pPr>
              <a:defRPr/>
            </a:pPr>
            <a:r>
              <a:rPr lang="it-IT" sz="3400" b="1" dirty="0" smtClean="0"/>
              <a:t>Dal PECUP alle competenze di cittadinanza</a:t>
            </a:r>
          </a:p>
          <a:p>
            <a:pPr>
              <a:defRPr/>
            </a:pPr>
            <a:endParaRPr lang="it-IT" sz="3400" b="1" dirty="0" smtClean="0"/>
          </a:p>
          <a:p>
            <a:pPr>
              <a:defRPr/>
            </a:pPr>
            <a:r>
              <a:rPr lang="it-IT" sz="3400" b="1" dirty="0" smtClean="0"/>
              <a:t>Dalle competenze di cittadinanza</a:t>
            </a:r>
          </a:p>
          <a:p>
            <a:pPr>
              <a:defRPr/>
            </a:pPr>
            <a:endParaRPr lang="it-IT" sz="3400" b="1" dirty="0"/>
          </a:p>
          <a:p>
            <a:pPr>
              <a:defRPr/>
            </a:pPr>
            <a:endParaRPr lang="it-IT" sz="3400" b="1" dirty="0" smtClean="0"/>
          </a:p>
          <a:p>
            <a:pPr>
              <a:defRPr/>
            </a:pPr>
            <a:r>
              <a:rPr lang="it-IT" sz="3400" b="1" dirty="0" smtClean="0"/>
              <a:t>ai traguardi per lo sviluppo delle competenze</a:t>
            </a:r>
          </a:p>
          <a:p>
            <a:pPr>
              <a:defRPr/>
            </a:pPr>
            <a:endParaRPr lang="it-IT" sz="3400" b="1" dirty="0"/>
          </a:p>
          <a:p>
            <a:pPr>
              <a:defRPr/>
            </a:pPr>
            <a:endParaRPr lang="it-IT" sz="3400" b="1" dirty="0" smtClean="0"/>
          </a:p>
          <a:p>
            <a:pPr>
              <a:defRPr/>
            </a:pPr>
            <a:r>
              <a:rPr lang="it-IT" sz="3400" b="1" dirty="0" smtClean="0"/>
              <a:t>dai traguardi per lo sviluppo delle competenze ai nuclei fondanti delle discipline</a:t>
            </a:r>
          </a:p>
          <a:p>
            <a:pPr>
              <a:defRPr/>
            </a:pPr>
            <a:endParaRPr lang="it-IT" sz="3400" b="1" dirty="0" smtClean="0"/>
          </a:p>
          <a:p>
            <a:pPr>
              <a:defRPr/>
            </a:pPr>
            <a:r>
              <a:rPr lang="it-IT" sz="3400" b="1" dirty="0" smtClean="0"/>
              <a:t>dai nuclei fondanti delle discipline agli obiettivi d’apprendimento</a:t>
            </a:r>
          </a:p>
          <a:p>
            <a:pPr>
              <a:defRPr/>
            </a:pPr>
            <a:endParaRPr lang="it-IT" sz="3400" b="1" dirty="0" smtClean="0"/>
          </a:p>
          <a:p>
            <a:pPr>
              <a:defRPr/>
            </a:pPr>
            <a:r>
              <a:rPr lang="it-IT" sz="3400" b="1" dirty="0" smtClean="0"/>
              <a:t>dagli obiettivi d’apprendimento ai traguardi per lo sviluppo delle competenze e alle competenze chiave di cittadinanza </a:t>
            </a:r>
            <a:r>
              <a:rPr lang="it-IT" sz="3400" b="1" dirty="0"/>
              <a:t>a</a:t>
            </a:r>
            <a:r>
              <a:rPr lang="it-IT" sz="3400" b="1" dirty="0" smtClean="0"/>
              <a:t>ttraverso le </a:t>
            </a:r>
            <a:r>
              <a:rPr lang="it-IT" sz="3400" b="1" dirty="0" err="1" smtClean="0"/>
              <a:t>UdA</a:t>
            </a:r>
            <a:endParaRPr lang="it-IT" sz="3400" b="1" dirty="0" smtClean="0"/>
          </a:p>
          <a:p>
            <a:pPr>
              <a:defRPr/>
            </a:pPr>
            <a:endParaRPr lang="it-IT" dirty="0" smtClean="0"/>
          </a:p>
          <a:p>
            <a:pPr>
              <a:defRPr/>
            </a:pPr>
            <a:endParaRPr lang="it-IT" dirty="0" smtClean="0"/>
          </a:p>
          <a:p>
            <a:pPr>
              <a:defRPr/>
            </a:pPr>
            <a:endParaRPr lang="it-IT" dirty="0" smtClean="0"/>
          </a:p>
          <a:p>
            <a:pPr>
              <a:defRPr/>
            </a:pPr>
            <a:endParaRPr lang="it-IT" dirty="0" smtClean="0"/>
          </a:p>
          <a:p>
            <a:pPr>
              <a:defRPr/>
            </a:pPr>
            <a:endParaRPr lang="it-IT" dirty="0"/>
          </a:p>
        </p:txBody>
      </p:sp>
      <p:sp>
        <p:nvSpPr>
          <p:cNvPr id="14" name="Freccia circolare a destra 13"/>
          <p:cNvSpPr/>
          <p:nvPr/>
        </p:nvSpPr>
        <p:spPr>
          <a:xfrm>
            <a:off x="611188" y="1773238"/>
            <a:ext cx="144462" cy="792162"/>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15" name="Freccia circolare a destra 14"/>
          <p:cNvSpPr/>
          <p:nvPr/>
        </p:nvSpPr>
        <p:spPr>
          <a:xfrm>
            <a:off x="611188" y="2565400"/>
            <a:ext cx="144462" cy="93503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
        <p:nvSpPr>
          <p:cNvPr id="21" name="Parentesi quadra aperta 20"/>
          <p:cNvSpPr/>
          <p:nvPr/>
        </p:nvSpPr>
        <p:spPr>
          <a:xfrm>
            <a:off x="539750" y="836613"/>
            <a:ext cx="144463" cy="720725"/>
          </a:xfrm>
          <a:prstGeom prst="leftBracket">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b="1" dirty="0"/>
          </a:p>
        </p:txBody>
      </p:sp>
      <p:sp>
        <p:nvSpPr>
          <p:cNvPr id="24" name="Parentesi graffa aperta 23"/>
          <p:cNvSpPr/>
          <p:nvPr/>
        </p:nvSpPr>
        <p:spPr>
          <a:xfrm>
            <a:off x="468313" y="3500438"/>
            <a:ext cx="287337" cy="1368425"/>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25" name="Parentesi graffa aperta 24"/>
          <p:cNvSpPr/>
          <p:nvPr/>
        </p:nvSpPr>
        <p:spPr>
          <a:xfrm>
            <a:off x="539750" y="4941888"/>
            <a:ext cx="144463" cy="1439862"/>
          </a:xfrm>
          <a:prstGeom prst="leftBrace">
            <a:avLst/>
          </a:prstGeom>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it-IT"/>
          </a:p>
        </p:txBody>
      </p:sp>
      <p:sp>
        <p:nvSpPr>
          <p:cNvPr id="26" name="Freccia in su 25"/>
          <p:cNvSpPr/>
          <p:nvPr/>
        </p:nvSpPr>
        <p:spPr>
          <a:xfrm>
            <a:off x="5219700" y="1125538"/>
            <a:ext cx="288925" cy="358775"/>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7" name="Freccia in giù 26"/>
          <p:cNvSpPr/>
          <p:nvPr/>
        </p:nvSpPr>
        <p:spPr>
          <a:xfrm>
            <a:off x="2555875" y="1125538"/>
            <a:ext cx="287338" cy="3587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8" name="Freccia in giù 27"/>
          <p:cNvSpPr/>
          <p:nvPr/>
        </p:nvSpPr>
        <p:spPr>
          <a:xfrm>
            <a:off x="2590800" y="1828800"/>
            <a:ext cx="288925" cy="360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29" name="Freccia in giù 28"/>
          <p:cNvSpPr/>
          <p:nvPr/>
        </p:nvSpPr>
        <p:spPr>
          <a:xfrm>
            <a:off x="2627313" y="2781300"/>
            <a:ext cx="288925" cy="36036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0" name="Freccia in giù 29"/>
          <p:cNvSpPr/>
          <p:nvPr/>
        </p:nvSpPr>
        <p:spPr>
          <a:xfrm>
            <a:off x="2590800" y="3962400"/>
            <a:ext cx="288925"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1" name="Freccia in giù 30"/>
          <p:cNvSpPr/>
          <p:nvPr/>
        </p:nvSpPr>
        <p:spPr>
          <a:xfrm>
            <a:off x="2555875" y="5013325"/>
            <a:ext cx="287338" cy="431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2" name="Freccia in su 31"/>
          <p:cNvSpPr/>
          <p:nvPr/>
        </p:nvSpPr>
        <p:spPr>
          <a:xfrm>
            <a:off x="5257800" y="1752600"/>
            <a:ext cx="288925" cy="360363"/>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3" name="Freccia in su 32"/>
          <p:cNvSpPr/>
          <p:nvPr/>
        </p:nvSpPr>
        <p:spPr>
          <a:xfrm>
            <a:off x="5219700" y="2636838"/>
            <a:ext cx="288925" cy="431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4" name="Freccia in su 33"/>
          <p:cNvSpPr/>
          <p:nvPr/>
        </p:nvSpPr>
        <p:spPr>
          <a:xfrm>
            <a:off x="5334000" y="3962400"/>
            <a:ext cx="287338" cy="4333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5" name="Freccia in su 34"/>
          <p:cNvSpPr/>
          <p:nvPr/>
        </p:nvSpPr>
        <p:spPr>
          <a:xfrm>
            <a:off x="5364163" y="4797425"/>
            <a:ext cx="287337" cy="431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37" name="Freccia circolare in su 36"/>
          <p:cNvSpPr/>
          <p:nvPr/>
        </p:nvSpPr>
        <p:spPr>
          <a:xfrm>
            <a:off x="2700338" y="6381750"/>
            <a:ext cx="2808287" cy="476250"/>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solidFill>
                <a:schemeClr val="tx1"/>
              </a:solidFill>
            </a:endParaRPr>
          </a:p>
        </p:txBody>
      </p:sp>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graphicFrame>
        <p:nvGraphicFramePr>
          <p:cNvPr id="4" name="Segnaposto contenuto 3"/>
          <p:cNvGraphicFramePr>
            <a:graphicFrameLocks noGrp="1"/>
          </p:cNvGraphicFramePr>
          <p:nvPr>
            <p:ph idx="1"/>
          </p:nvPr>
        </p:nvGraphicFramePr>
        <p:xfrm>
          <a:off x="214282" y="530224"/>
          <a:ext cx="8929718" cy="6137111"/>
        </p:xfrm>
        <a:graphic>
          <a:graphicData uri="http://schemas.openxmlformats.org/drawingml/2006/table">
            <a:tbl>
              <a:tblPr firstRow="1" bandRow="1">
                <a:tableStyleId>{5C22544A-7EE6-4342-B048-85BDC9FD1C3A}</a:tableStyleId>
              </a:tblPr>
              <a:tblGrid>
                <a:gridCol w="1633486"/>
                <a:gridCol w="4319659"/>
                <a:gridCol w="2976573"/>
              </a:tblGrid>
              <a:tr h="392462">
                <a:tc gridSpan="3">
                  <a:txBody>
                    <a:bodyPr/>
                    <a:lstStyle/>
                    <a:p>
                      <a:pPr algn="ctr">
                        <a:spcAft>
                          <a:spcPts val="0"/>
                        </a:spcAft>
                      </a:pPr>
                      <a:r>
                        <a:rPr lang="it-IT" sz="1600" dirty="0" smtClean="0">
                          <a:latin typeface="Calibri"/>
                          <a:ea typeface="Calibri"/>
                          <a:cs typeface="Times New Roman"/>
                        </a:rPr>
                        <a:t>ESEMPI </a:t>
                      </a:r>
                      <a:r>
                        <a:rPr lang="it-IT" sz="1600" dirty="0" err="1" smtClean="0">
                          <a:latin typeface="Calibri"/>
                          <a:ea typeface="Calibri"/>
                          <a:cs typeface="Times New Roman"/>
                        </a:rPr>
                        <a:t>DI</a:t>
                      </a:r>
                      <a:r>
                        <a:rPr lang="it-IT" sz="1600" dirty="0" smtClean="0">
                          <a:latin typeface="Calibri"/>
                          <a:ea typeface="Calibri"/>
                          <a:cs typeface="Times New Roman"/>
                        </a:rPr>
                        <a:t> CONNESSIONI ABILITA’ - COMPETENZE</a:t>
                      </a:r>
                      <a:endParaRPr lang="it-IT" sz="1600" dirty="0">
                        <a:latin typeface="Calibri"/>
                        <a:ea typeface="Calibri"/>
                        <a:cs typeface="Times New Roman"/>
                      </a:endParaRPr>
                    </a:p>
                  </a:txBody>
                  <a:tcPr marL="68580" marR="68580" marT="0" marB="0"/>
                </a:tc>
                <a:tc hMerge="1">
                  <a:txBody>
                    <a:bodyPr/>
                    <a:lstStyle/>
                    <a:p>
                      <a:pPr algn="ctr">
                        <a:spcAft>
                          <a:spcPts val="0"/>
                        </a:spcAft>
                      </a:pPr>
                      <a:endParaRPr lang="it-IT" sz="1100" dirty="0">
                        <a:latin typeface="Calibri"/>
                        <a:ea typeface="Calibri"/>
                        <a:cs typeface="Times New Roman"/>
                      </a:endParaRPr>
                    </a:p>
                  </a:txBody>
                  <a:tcPr marL="68580" marR="68580" marT="0" marB="0"/>
                </a:tc>
                <a:tc hMerge="1">
                  <a:txBody>
                    <a:bodyPr/>
                    <a:lstStyle/>
                    <a:p>
                      <a:pPr algn="ctr">
                        <a:spcAft>
                          <a:spcPts val="0"/>
                        </a:spcAft>
                      </a:pPr>
                      <a:endParaRPr lang="it-IT" sz="1100" dirty="0">
                        <a:latin typeface="Calibri"/>
                        <a:ea typeface="Calibri"/>
                        <a:cs typeface="Times New Roman"/>
                      </a:endParaRPr>
                    </a:p>
                  </a:txBody>
                  <a:tcPr marL="68580" marR="68580" marT="0" marB="0"/>
                </a:tc>
              </a:tr>
              <a:tr h="392462">
                <a:tc>
                  <a:txBody>
                    <a:bodyPr/>
                    <a:lstStyle/>
                    <a:p>
                      <a:pPr algn="ctr">
                        <a:spcAft>
                          <a:spcPts val="0"/>
                        </a:spcAft>
                      </a:pPr>
                      <a:r>
                        <a:rPr lang="en-US" sz="1600" b="1" dirty="0" err="1">
                          <a:latin typeface="Calibri"/>
                          <a:ea typeface="Calibri"/>
                          <a:cs typeface="Times New Roman"/>
                        </a:rPr>
                        <a:t>Competenze</a:t>
                      </a:r>
                      <a:r>
                        <a:rPr lang="en-US" sz="1600" b="1" dirty="0">
                          <a:latin typeface="Calibri"/>
                          <a:ea typeface="Calibri"/>
                          <a:cs typeface="Times New Roman"/>
                        </a:rPr>
                        <a:t> </a:t>
                      </a:r>
                      <a:r>
                        <a:rPr lang="en-US" sz="1600" b="1" dirty="0" err="1">
                          <a:latin typeface="Calibri"/>
                          <a:ea typeface="Calibri"/>
                          <a:cs typeface="Times New Roman"/>
                        </a:rPr>
                        <a:t>di</a:t>
                      </a:r>
                      <a:r>
                        <a:rPr lang="en-US" sz="1600" b="1" dirty="0">
                          <a:latin typeface="Calibri"/>
                          <a:ea typeface="Calibri"/>
                          <a:cs typeface="Times New Roman"/>
                        </a:rPr>
                        <a:t> </a:t>
                      </a:r>
                      <a:r>
                        <a:rPr lang="en-US" sz="1600" b="1" dirty="0" err="1">
                          <a:latin typeface="Calibri"/>
                          <a:ea typeface="Calibri"/>
                          <a:cs typeface="Times New Roman"/>
                        </a:rPr>
                        <a:t>cittadinanza</a:t>
                      </a:r>
                      <a:endParaRPr lang="it-IT" sz="1100" dirty="0">
                        <a:latin typeface="Calibri"/>
                        <a:ea typeface="Calibri"/>
                        <a:cs typeface="Times New Roman"/>
                      </a:endParaRPr>
                    </a:p>
                  </a:txBody>
                  <a:tcPr marL="68580" marR="68580" marT="0" marB="0"/>
                </a:tc>
                <a:tc>
                  <a:txBody>
                    <a:bodyPr/>
                    <a:lstStyle/>
                    <a:p>
                      <a:pPr algn="ctr">
                        <a:spcAft>
                          <a:spcPts val="0"/>
                        </a:spcAft>
                      </a:pPr>
                      <a:r>
                        <a:rPr lang="en-US" sz="1600" b="1" dirty="0" err="1">
                          <a:latin typeface="Calibri"/>
                          <a:ea typeface="Calibri"/>
                          <a:cs typeface="Times New Roman"/>
                        </a:rPr>
                        <a:t>Abilità</a:t>
                      </a:r>
                      <a:endParaRPr lang="it-IT" sz="1100" dirty="0">
                        <a:latin typeface="Calibri"/>
                        <a:ea typeface="Calibri"/>
                        <a:cs typeface="Times New Roman"/>
                      </a:endParaRPr>
                    </a:p>
                  </a:txBody>
                  <a:tcPr marL="68580" marR="68580" marT="0" marB="0"/>
                </a:tc>
                <a:tc>
                  <a:txBody>
                    <a:bodyPr/>
                    <a:lstStyle/>
                    <a:p>
                      <a:pPr algn="ctr">
                        <a:spcAft>
                          <a:spcPts val="0"/>
                        </a:spcAft>
                      </a:pPr>
                      <a:r>
                        <a:rPr lang="it-IT" sz="1600" b="1">
                          <a:latin typeface="Calibri"/>
                          <a:ea typeface="Calibri"/>
                          <a:cs typeface="Times New Roman"/>
                        </a:rPr>
                        <a:t>Oggetti di conoscenza</a:t>
                      </a:r>
                      <a:endParaRPr lang="it-IT" sz="1100">
                        <a:latin typeface="Calibri"/>
                        <a:ea typeface="Calibri"/>
                        <a:cs typeface="Times New Roman"/>
                      </a:endParaRPr>
                    </a:p>
                  </a:txBody>
                  <a:tcPr marL="68580" marR="68580" marT="0" marB="0"/>
                </a:tc>
              </a:tr>
              <a:tr h="2064457">
                <a:tc>
                  <a:txBody>
                    <a:bodyPr/>
                    <a:lstStyle/>
                    <a:p>
                      <a:pPr>
                        <a:spcAft>
                          <a:spcPts val="0"/>
                        </a:spcAft>
                      </a:pPr>
                      <a:r>
                        <a:rPr lang="en-US" sz="1600">
                          <a:latin typeface="Calibri"/>
                          <a:ea typeface="Calibri"/>
                          <a:cs typeface="Times New Roman"/>
                        </a:rPr>
                        <a:t>Acquisire le informazioni</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Conoscere, riconoscere, identificare, selezionare, descrivere, elencare, definire, denominare, ripetere, rievocare, citare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Vocaboli, terminologie, significati, dati, definizioni, nomi, date, fatti, avvenimenti, personaggi, luoghi, fenomeni, informazioni, fonti, caratteristiche, proprietà, forme, convenzioni, usi, regole, mezzi, simboli, processi</a:t>
                      </a:r>
                      <a:endParaRPr lang="it-IT" sz="1100">
                        <a:latin typeface="Calibri"/>
                        <a:ea typeface="Calibri"/>
                        <a:cs typeface="Times New Roman"/>
                      </a:endParaRPr>
                    </a:p>
                  </a:txBody>
                  <a:tcPr marL="68580" marR="68580" marT="0" marB="0"/>
                </a:tc>
              </a:tr>
              <a:tr h="1032228">
                <a:tc>
                  <a:txBody>
                    <a:bodyPr/>
                    <a:lstStyle/>
                    <a:p>
                      <a:pPr>
                        <a:spcAft>
                          <a:spcPts val="0"/>
                        </a:spcAft>
                      </a:pPr>
                      <a:r>
                        <a:rPr lang="en-US" sz="1600">
                          <a:latin typeface="Calibri"/>
                          <a:ea typeface="Calibri"/>
                          <a:cs typeface="Times New Roman"/>
                        </a:rPr>
                        <a:t>Interpretare le informazioni</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Interpretare, riorganizzare, risistemare, stabilire, spiegare, dimostrare,  fare degli esempi, dare un senso</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Pertinenze, relazioni, fatti, aspetti, opinioni, emozioni, sensazioni, atteggiamenti </a:t>
                      </a:r>
                      <a:endParaRPr lang="it-IT" sz="1100">
                        <a:latin typeface="Calibri"/>
                        <a:ea typeface="Calibri"/>
                        <a:cs typeface="Times New Roman"/>
                      </a:endParaRPr>
                    </a:p>
                  </a:txBody>
                  <a:tcPr marL="68580" marR="68580" marT="0" marB="0"/>
                </a:tc>
              </a:tr>
              <a:tr h="1386113">
                <a:tc>
                  <a:txBody>
                    <a:bodyPr/>
                    <a:lstStyle/>
                    <a:p>
                      <a:pPr>
                        <a:spcAft>
                          <a:spcPts val="0"/>
                        </a:spcAft>
                      </a:pPr>
                      <a:r>
                        <a:rPr lang="en-US" sz="1600">
                          <a:latin typeface="Calibri"/>
                          <a:ea typeface="Calibri"/>
                          <a:cs typeface="Times New Roman"/>
                        </a:rPr>
                        <a:t>Individuare collegamenti e relazioni</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Confrontare, distinguere,   separare, scomporre, individuare analogie e differenze,  inferire, prevedere, differenziare, determinare, estendere, completare, stabilire, confrontare, rappresentare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Particolarità, proprietà, aspetti, caratteristiche , conseguenze , implicazioni, conclusioni, sviluppi, significati, corollari, effetti, probabilità</a:t>
                      </a:r>
                      <a:endParaRPr lang="it-IT" sz="1100">
                        <a:latin typeface="Calibri"/>
                        <a:ea typeface="Calibri"/>
                        <a:cs typeface="Times New Roman"/>
                      </a:endParaRPr>
                    </a:p>
                  </a:txBody>
                  <a:tcPr marL="68580" marR="68580" marT="0" marB="0"/>
                </a:tc>
              </a:tr>
              <a:tr h="774171">
                <a:tc>
                  <a:txBody>
                    <a:bodyPr/>
                    <a:lstStyle/>
                    <a:p>
                      <a:pPr>
                        <a:spcAft>
                          <a:spcPts val="0"/>
                        </a:spcAft>
                      </a:pPr>
                      <a:r>
                        <a:rPr lang="it-IT" sz="1600">
                          <a:latin typeface="Calibri"/>
                          <a:ea typeface="Calibri"/>
                          <a:cs typeface="Times New Roman"/>
                        </a:rPr>
                        <a:t>Progettare</a:t>
                      </a:r>
                      <a:endParaRPr lang="it-IT" sz="1100">
                        <a:latin typeface="Calibri"/>
                        <a:ea typeface="Calibri"/>
                        <a:cs typeface="Times New Roman"/>
                      </a:endParaRPr>
                    </a:p>
                  </a:txBody>
                  <a:tcPr marL="68580" marR="68580" marT="0" marB="0"/>
                </a:tc>
                <a:tc>
                  <a:txBody>
                    <a:bodyPr/>
                    <a:lstStyle/>
                    <a:p>
                      <a:pPr>
                        <a:spcAft>
                          <a:spcPts val="0"/>
                        </a:spcAft>
                      </a:pPr>
                      <a:r>
                        <a:rPr lang="it-IT" sz="1600" dirty="0">
                          <a:latin typeface="Calibri"/>
                          <a:ea typeface="Calibri"/>
                          <a:cs typeface="Times New Roman"/>
                        </a:rPr>
                        <a:t>Proporre, pianificare, organizzare, progettare, elaborare, formulare ipotesi</a:t>
                      </a:r>
                      <a:endParaRPr lang="it-IT" sz="1100" dirty="0">
                        <a:latin typeface="Calibri"/>
                        <a:ea typeface="Calibri"/>
                        <a:cs typeface="Times New Roman"/>
                      </a:endParaRPr>
                    </a:p>
                  </a:txBody>
                  <a:tcPr marL="68580" marR="68580" marT="0" marB="0"/>
                </a:tc>
                <a:tc>
                  <a:txBody>
                    <a:bodyPr/>
                    <a:lstStyle/>
                    <a:p>
                      <a:pPr>
                        <a:spcAft>
                          <a:spcPts val="0"/>
                        </a:spcAft>
                      </a:pPr>
                      <a:r>
                        <a:rPr lang="it-IT" sz="1600" dirty="0">
                          <a:latin typeface="Calibri"/>
                          <a:ea typeface="Calibri"/>
                          <a:cs typeface="Times New Roman"/>
                        </a:rPr>
                        <a:t>Piani, obiettivi, operazioni, progetti, specificazioni, tecniche</a:t>
                      </a:r>
                      <a:endParaRPr lang="it-IT" sz="11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graphicFrame>
        <p:nvGraphicFramePr>
          <p:cNvPr id="4" name="Segnaposto contenuto 3"/>
          <p:cNvGraphicFramePr>
            <a:graphicFrameLocks noGrp="1"/>
          </p:cNvGraphicFramePr>
          <p:nvPr>
            <p:ph idx="1"/>
          </p:nvPr>
        </p:nvGraphicFramePr>
        <p:xfrm>
          <a:off x="214281" y="530225"/>
          <a:ext cx="8786874" cy="5806440"/>
        </p:xfrm>
        <a:graphic>
          <a:graphicData uri="http://schemas.openxmlformats.org/drawingml/2006/table">
            <a:tbl>
              <a:tblPr firstRow="1" bandRow="1">
                <a:tableStyleId>{5C22544A-7EE6-4342-B048-85BDC9FD1C3A}</a:tableStyleId>
              </a:tblPr>
              <a:tblGrid>
                <a:gridCol w="1857389"/>
                <a:gridCol w="4000527"/>
                <a:gridCol w="2928958"/>
              </a:tblGrid>
              <a:tr h="370840">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latin typeface="Calibri"/>
                          <a:ea typeface="Calibri"/>
                          <a:cs typeface="Times New Roman"/>
                        </a:rPr>
                        <a:t>ESEMPI </a:t>
                      </a:r>
                      <a:r>
                        <a:rPr lang="it-IT" sz="1800" dirty="0" err="1" smtClean="0">
                          <a:latin typeface="Calibri"/>
                          <a:ea typeface="Calibri"/>
                          <a:cs typeface="Times New Roman"/>
                        </a:rPr>
                        <a:t>DI</a:t>
                      </a:r>
                      <a:r>
                        <a:rPr lang="it-IT" sz="1800" dirty="0" smtClean="0">
                          <a:latin typeface="Calibri"/>
                          <a:ea typeface="Calibri"/>
                          <a:cs typeface="Times New Roman"/>
                        </a:rPr>
                        <a:t> CONNESSIONI ABILITA’ - COMPETENZE</a:t>
                      </a:r>
                    </a:p>
                    <a:p>
                      <a:pPr algn="ctr">
                        <a:spcAft>
                          <a:spcPts val="0"/>
                        </a:spcAft>
                      </a:pPr>
                      <a:endParaRPr lang="it-IT" sz="1100" dirty="0">
                        <a:latin typeface="Calibri"/>
                        <a:ea typeface="Calibri"/>
                        <a:cs typeface="Times New Roman"/>
                      </a:endParaRPr>
                    </a:p>
                  </a:txBody>
                  <a:tcPr marL="68580" marR="68580" marT="0" marB="0"/>
                </a:tc>
                <a:tc hMerge="1">
                  <a:txBody>
                    <a:bodyPr/>
                    <a:lstStyle/>
                    <a:p>
                      <a:pPr>
                        <a:spcAft>
                          <a:spcPts val="0"/>
                        </a:spcAft>
                      </a:pPr>
                      <a:endParaRPr lang="it-IT" sz="1100">
                        <a:latin typeface="Calibri"/>
                        <a:ea typeface="Calibri"/>
                        <a:cs typeface="Times New Roman"/>
                      </a:endParaRPr>
                    </a:p>
                  </a:txBody>
                  <a:tcPr marL="68580" marR="68580" marT="0" marB="0"/>
                </a:tc>
                <a:tc hMerge="1">
                  <a:txBody>
                    <a:bodyPr/>
                    <a:lstStyle/>
                    <a:p>
                      <a:pPr>
                        <a:spcAft>
                          <a:spcPts val="0"/>
                        </a:spcAft>
                      </a:pPr>
                      <a:endParaRPr lang="it-IT" sz="1100" dirty="0">
                        <a:latin typeface="Calibri"/>
                        <a:ea typeface="Calibri"/>
                        <a:cs typeface="Times New Roman"/>
                      </a:endParaRPr>
                    </a:p>
                  </a:txBody>
                  <a:tcPr marL="68580" marR="68580" marT="0" marB="0"/>
                </a:tc>
              </a:tr>
              <a:tr h="370840">
                <a:tc>
                  <a:txBody>
                    <a:bodyPr/>
                    <a:lstStyle/>
                    <a:p>
                      <a:pPr>
                        <a:spcAft>
                          <a:spcPts val="0"/>
                        </a:spcAft>
                      </a:pPr>
                      <a:r>
                        <a:rPr lang="en-US" sz="1600" dirty="0" err="1">
                          <a:latin typeface="Calibri"/>
                          <a:ea typeface="Calibri"/>
                          <a:cs typeface="Times New Roman"/>
                        </a:rPr>
                        <a:t>Risolvere</a:t>
                      </a:r>
                      <a:r>
                        <a:rPr lang="en-US" sz="1600" dirty="0">
                          <a:latin typeface="Calibri"/>
                          <a:ea typeface="Calibri"/>
                          <a:cs typeface="Times New Roman"/>
                        </a:rPr>
                        <a:t> </a:t>
                      </a:r>
                      <a:r>
                        <a:rPr lang="en-US" sz="1600" dirty="0" err="1">
                          <a:latin typeface="Calibri"/>
                          <a:ea typeface="Calibri"/>
                          <a:cs typeface="Times New Roman"/>
                        </a:rPr>
                        <a:t>problemi</a:t>
                      </a:r>
                      <a:endParaRPr lang="it-IT" sz="1100" dirty="0">
                        <a:latin typeface="Calibri"/>
                        <a:ea typeface="Calibri"/>
                        <a:cs typeface="Times New Roman"/>
                      </a:endParaRPr>
                    </a:p>
                  </a:txBody>
                  <a:tcPr marL="68580" marR="68580" marT="0" marB="0"/>
                </a:tc>
                <a:tc>
                  <a:txBody>
                    <a:bodyPr/>
                    <a:lstStyle/>
                    <a:p>
                      <a:pPr>
                        <a:spcAft>
                          <a:spcPts val="0"/>
                        </a:spcAft>
                      </a:pPr>
                      <a:r>
                        <a:rPr lang="it-IT" sz="1600" dirty="0">
                          <a:latin typeface="Calibri"/>
                          <a:ea typeface="Calibri"/>
                          <a:cs typeface="Times New Roman"/>
                        </a:rPr>
                        <a:t>scrivere, raccontare, riferire, documentare, produrre, costruire, creare, riassumere, comporre, produrre, derivare, sviluppare, organizzare, elaborare, sintetizzare,   combinare, ricavare, trasformare, valutare, determinare, giudicare, decidere, stimare, misurare, generalizzare, contestualizzare</a:t>
                      </a:r>
                      <a:endParaRPr lang="it-IT" sz="1100" dirty="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Testi, prodotti, esecuzioni, comunicazioni, lavori, composizioni, opere, classificazioni, concetti, schemi, generalizzazioni, relazioni, modelli, criteri, regole, esattezze, strategie, pertinenze, correttezze, errori, incongruenze, difetti, imprecisioni, fini, mezzi</a:t>
                      </a:r>
                      <a:endParaRPr lang="it-IT" sz="1100">
                        <a:latin typeface="Calibri"/>
                        <a:ea typeface="Calibri"/>
                        <a:cs typeface="Times New Roman"/>
                      </a:endParaRPr>
                    </a:p>
                  </a:txBody>
                  <a:tcPr marL="68580" marR="68580" marT="0" marB="0"/>
                </a:tc>
              </a:tr>
              <a:tr h="370840">
                <a:tc>
                  <a:txBody>
                    <a:bodyPr/>
                    <a:lstStyle/>
                    <a:p>
                      <a:pPr>
                        <a:spcAft>
                          <a:spcPts val="0"/>
                        </a:spcAft>
                      </a:pPr>
                      <a:endParaRPr lang="it-IT" sz="1600">
                        <a:latin typeface="Calibri"/>
                        <a:ea typeface="Calibri"/>
                        <a:cs typeface="Times New Roman"/>
                      </a:endParaRPr>
                    </a:p>
                    <a:p>
                      <a:pPr>
                        <a:spcAft>
                          <a:spcPts val="0"/>
                        </a:spcAft>
                      </a:pPr>
                      <a:r>
                        <a:rPr lang="en-US" sz="1600">
                          <a:latin typeface="Calibri"/>
                          <a:ea typeface="Calibri"/>
                          <a:cs typeface="Times New Roman"/>
                        </a:rPr>
                        <a:t>Imparare a imparare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Riflettere su procedure, processi prodotti realizzati, confrontare i propri prodotti con standard condivisi,  autocorreggere, trasferire, modificare punti di vista, auto valutare il proprio operato</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procedimenti, processi, comportamenti, atteggiamenti, emozioni, sensazioni,  efficacia, efficienza, utilità, valore,  piani di azione, modelli, progetti, schemi di riferimento, script, frames</a:t>
                      </a:r>
                      <a:endParaRPr lang="it-IT" sz="1100">
                        <a:latin typeface="Calibri"/>
                        <a:ea typeface="Calibri"/>
                        <a:cs typeface="Times New Roman"/>
                      </a:endParaRPr>
                    </a:p>
                  </a:txBody>
                  <a:tcPr marL="68580" marR="68580" marT="0" marB="0"/>
                </a:tc>
              </a:tr>
              <a:tr h="370840">
                <a:tc>
                  <a:txBody>
                    <a:bodyPr/>
                    <a:lstStyle/>
                    <a:p>
                      <a:pPr>
                        <a:spcAft>
                          <a:spcPts val="0"/>
                        </a:spcAft>
                      </a:pPr>
                      <a:r>
                        <a:rPr lang="en-US" sz="1600">
                          <a:latin typeface="Calibri"/>
                          <a:ea typeface="Calibri"/>
                          <a:cs typeface="Times New Roman"/>
                        </a:rPr>
                        <a:t>Comunicare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Descrivere, raccontare, narrare, esporre, argomentare, informare, dialogare, conversare, evocare, relazionare, emozionare, coinvolgere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testi, relazioni, messaggi, notizie, avvenimenti, ricordi, desideri, bisogni, aspettative, emozioni,</a:t>
                      </a:r>
                      <a:endParaRPr lang="it-IT" sz="1100">
                        <a:latin typeface="Calibri"/>
                        <a:ea typeface="Calibri"/>
                        <a:cs typeface="Times New Roman"/>
                      </a:endParaRPr>
                    </a:p>
                  </a:txBody>
                  <a:tcPr marL="68580" marR="68580" marT="0" marB="0"/>
                </a:tc>
              </a:tr>
              <a:tr h="370840">
                <a:tc>
                  <a:txBody>
                    <a:bodyPr/>
                    <a:lstStyle/>
                    <a:p>
                      <a:pPr>
                        <a:spcAft>
                          <a:spcPts val="0"/>
                        </a:spcAft>
                      </a:pPr>
                      <a:r>
                        <a:rPr lang="it-IT" sz="1600">
                          <a:latin typeface="Calibri"/>
                          <a:ea typeface="Calibri"/>
                          <a:cs typeface="Times New Roman"/>
                        </a:rPr>
                        <a:t>Collaborare e partecipare</a:t>
                      </a:r>
                      <a:endParaRPr lang="it-IT" sz="1100">
                        <a:latin typeface="Calibri"/>
                        <a:ea typeface="Calibri"/>
                        <a:cs typeface="Times New Roman"/>
                      </a:endParaRPr>
                    </a:p>
                  </a:txBody>
                  <a:tcPr marL="68580" marR="68580" marT="0" marB="0"/>
                </a:tc>
                <a:tc>
                  <a:txBody>
                    <a:bodyPr/>
                    <a:lstStyle/>
                    <a:p>
                      <a:pPr>
                        <a:spcAft>
                          <a:spcPts val="0"/>
                        </a:spcAft>
                      </a:pPr>
                      <a:r>
                        <a:rPr lang="it-IT" sz="1600">
                          <a:latin typeface="Calibri"/>
                          <a:ea typeface="Calibri"/>
                          <a:cs typeface="Times New Roman"/>
                        </a:rPr>
                        <a:t>Dialogare,  condividere, scambiare, integrare, accettare punti di vista diversi, correggere, interagire, modificare punti di vista</a:t>
                      </a:r>
                      <a:endParaRPr lang="it-IT" sz="1100">
                        <a:latin typeface="Calibri"/>
                        <a:ea typeface="Calibri"/>
                        <a:cs typeface="Times New Roman"/>
                      </a:endParaRPr>
                    </a:p>
                  </a:txBody>
                  <a:tcPr marL="68580" marR="68580" marT="0" marB="0"/>
                </a:tc>
                <a:tc>
                  <a:txBody>
                    <a:bodyPr/>
                    <a:lstStyle/>
                    <a:p>
                      <a:pPr>
                        <a:spcAft>
                          <a:spcPts val="0"/>
                        </a:spcAft>
                      </a:pPr>
                      <a:r>
                        <a:rPr lang="it-IT" sz="1600" dirty="0">
                          <a:latin typeface="Calibri"/>
                          <a:ea typeface="Calibri"/>
                          <a:cs typeface="Times New Roman"/>
                        </a:rPr>
                        <a:t>opinioni, compiti, azioni, informazioni, progetti, emozioni</a:t>
                      </a:r>
                      <a:endParaRPr lang="it-IT" sz="1100" dirty="0">
                        <a:latin typeface="Calibri"/>
                        <a:ea typeface="Calibri"/>
                        <a:cs typeface="Times New Roman"/>
                      </a:endParaRPr>
                    </a:p>
                  </a:txBody>
                  <a:tcPr marL="68580" marR="68580" marT="0" marB="0"/>
                </a:tc>
              </a:tr>
            </a:tbl>
          </a:graphicData>
        </a:graphic>
      </p:graphicFrame>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lstStyle/>
          <a:p>
            <a:pPr>
              <a:spcAft>
                <a:spcPts val="0"/>
              </a:spcAft>
            </a:pPr>
            <a:r>
              <a:rPr lang="en-US" b="1" dirty="0" err="1" smtClean="0">
                <a:latin typeface="Arial Narrow"/>
                <a:ea typeface="Calibri"/>
                <a:cs typeface="Times New Roman"/>
              </a:rPr>
              <a:t>Evidenze</a:t>
            </a:r>
            <a:r>
              <a:rPr lang="en-US" b="1" dirty="0" smtClean="0">
                <a:latin typeface="Arial Narrow"/>
                <a:ea typeface="Calibri"/>
                <a:cs typeface="Times New Roman"/>
              </a:rPr>
              <a:t> (</a:t>
            </a:r>
            <a:r>
              <a:rPr lang="en-US" b="1" dirty="0" err="1" smtClean="0">
                <a:latin typeface="Arial Narrow"/>
                <a:ea typeface="Calibri"/>
                <a:cs typeface="Times New Roman"/>
              </a:rPr>
              <a:t>delle</a:t>
            </a:r>
            <a:r>
              <a:rPr lang="en-US" b="1" dirty="0" smtClean="0">
                <a:latin typeface="Arial Narrow"/>
                <a:ea typeface="Calibri"/>
                <a:cs typeface="Times New Roman"/>
              </a:rPr>
              <a:t> </a:t>
            </a:r>
            <a:r>
              <a:rPr lang="en-US" b="1" dirty="0" err="1" smtClean="0">
                <a:latin typeface="Arial Narrow"/>
                <a:ea typeface="Calibri"/>
                <a:cs typeface="Times New Roman"/>
              </a:rPr>
              <a:t>competenze</a:t>
            </a:r>
            <a:r>
              <a:rPr lang="en-US" b="1" dirty="0" smtClean="0">
                <a:latin typeface="Arial Narrow"/>
                <a:ea typeface="Calibri"/>
                <a:cs typeface="Times New Roman"/>
              </a:rPr>
              <a:t>)</a:t>
            </a:r>
            <a:r>
              <a:rPr lang="en-US" dirty="0" smtClean="0">
                <a:latin typeface="Arial Narrow"/>
                <a:ea typeface="Calibri"/>
                <a:cs typeface="Times New Roman"/>
              </a:rPr>
              <a:t>:</a:t>
            </a:r>
            <a:endParaRPr lang="it-IT" sz="2000" dirty="0" smtClean="0">
              <a:latin typeface="Calibri"/>
              <a:ea typeface="Calibri"/>
              <a:cs typeface="Times New Roman"/>
            </a:endParaRPr>
          </a:p>
          <a:p>
            <a:pPr>
              <a:spcAft>
                <a:spcPts val="0"/>
              </a:spcAft>
            </a:pPr>
            <a:r>
              <a:rPr lang="en-US" dirty="0" err="1" smtClean="0">
                <a:latin typeface="Arial Narrow"/>
                <a:ea typeface="Calibri"/>
                <a:cs typeface="Times New Roman"/>
              </a:rPr>
              <a:t>Evidenziano</a:t>
            </a:r>
            <a:r>
              <a:rPr lang="en-US" dirty="0" smtClean="0">
                <a:latin typeface="Arial Narrow"/>
                <a:ea typeface="Calibri"/>
                <a:cs typeface="Times New Roman"/>
              </a:rPr>
              <a:t> le </a:t>
            </a:r>
            <a:r>
              <a:rPr lang="en-US" i="1" dirty="0" err="1" smtClean="0">
                <a:latin typeface="Arial Narrow"/>
                <a:ea typeface="Calibri"/>
                <a:cs typeface="Times New Roman"/>
              </a:rPr>
              <a:t>prestazioni</a:t>
            </a:r>
            <a:r>
              <a:rPr lang="en-US" dirty="0" smtClean="0">
                <a:latin typeface="Arial Narrow"/>
                <a:ea typeface="Calibri"/>
                <a:cs typeface="Times New Roman"/>
              </a:rPr>
              <a:t> e </a:t>
            </a:r>
            <a:r>
              <a:rPr lang="en-US" dirty="0" err="1" smtClean="0">
                <a:latin typeface="Arial Narrow"/>
                <a:ea typeface="Calibri"/>
                <a:cs typeface="Times New Roman"/>
              </a:rPr>
              <a:t>gli</a:t>
            </a:r>
            <a:r>
              <a:rPr lang="en-US" dirty="0" smtClean="0">
                <a:latin typeface="Arial Narrow"/>
                <a:ea typeface="Calibri"/>
                <a:cs typeface="Times New Roman"/>
              </a:rPr>
              <a:t> </a:t>
            </a:r>
            <a:r>
              <a:rPr lang="en-US" i="1" dirty="0" err="1" smtClean="0">
                <a:latin typeface="Arial Narrow"/>
                <a:ea typeface="Calibri"/>
                <a:cs typeface="Times New Roman"/>
              </a:rPr>
              <a:t>atteggiamenti</a:t>
            </a:r>
            <a:r>
              <a:rPr lang="en-US" i="1" dirty="0" smtClean="0">
                <a:latin typeface="Arial Narrow"/>
                <a:ea typeface="Calibri"/>
                <a:cs typeface="Times New Roman"/>
              </a:rPr>
              <a:t> </a:t>
            </a:r>
            <a:r>
              <a:rPr lang="en-US" i="1" dirty="0" err="1" smtClean="0">
                <a:latin typeface="Arial Narrow"/>
                <a:ea typeface="Calibri"/>
                <a:cs typeface="Times New Roman"/>
              </a:rPr>
              <a:t>necessari</a:t>
            </a:r>
            <a:r>
              <a:rPr lang="en-US" dirty="0" smtClean="0">
                <a:latin typeface="Arial Narrow"/>
                <a:ea typeface="Calibri"/>
                <a:cs typeface="Times New Roman"/>
              </a:rPr>
              <a:t> per </a:t>
            </a:r>
            <a:r>
              <a:rPr lang="en-US" dirty="0" err="1" smtClean="0">
                <a:latin typeface="Arial Narrow"/>
                <a:ea typeface="Calibri"/>
                <a:cs typeface="Times New Roman"/>
              </a:rPr>
              <a:t>dichiarare</a:t>
            </a:r>
            <a:r>
              <a:rPr lang="en-US" dirty="0" smtClean="0">
                <a:latin typeface="Arial Narrow"/>
                <a:ea typeface="Calibri"/>
                <a:cs typeface="Times New Roman"/>
              </a:rPr>
              <a:t> </a:t>
            </a:r>
            <a:r>
              <a:rPr lang="en-US" dirty="0" err="1" smtClean="0">
                <a:latin typeface="Arial Narrow"/>
                <a:ea typeface="Calibri"/>
                <a:cs typeface="Times New Roman"/>
              </a:rPr>
              <a:t>che</a:t>
            </a:r>
            <a:r>
              <a:rPr lang="en-US" dirty="0" smtClean="0">
                <a:latin typeface="Arial Narrow"/>
                <a:ea typeface="Calibri"/>
                <a:cs typeface="Times New Roman"/>
              </a:rPr>
              <a:t> </a:t>
            </a:r>
            <a:r>
              <a:rPr lang="en-US" dirty="0" err="1" smtClean="0">
                <a:latin typeface="Arial Narrow"/>
                <a:ea typeface="Calibri"/>
                <a:cs typeface="Times New Roman"/>
              </a:rPr>
              <a:t>una</a:t>
            </a:r>
            <a:r>
              <a:rPr lang="en-US" dirty="0" smtClean="0">
                <a:latin typeface="Arial Narrow"/>
                <a:ea typeface="Calibri"/>
                <a:cs typeface="Times New Roman"/>
              </a:rPr>
              <a:t> persona è </a:t>
            </a:r>
            <a:r>
              <a:rPr lang="en-US" dirty="0" err="1" smtClean="0">
                <a:latin typeface="Arial Narrow"/>
                <a:ea typeface="Calibri"/>
                <a:cs typeface="Times New Roman"/>
              </a:rPr>
              <a:t>competente</a:t>
            </a:r>
            <a:r>
              <a:rPr lang="en-US" dirty="0" smtClean="0">
                <a:latin typeface="Arial Narrow"/>
                <a:ea typeface="Calibri"/>
                <a:cs typeface="Times New Roman"/>
              </a:rPr>
              <a:t>.</a:t>
            </a:r>
            <a:endParaRPr lang="it-IT" sz="2000" dirty="0" smtClean="0">
              <a:latin typeface="Calibri"/>
              <a:ea typeface="Calibri"/>
              <a:cs typeface="Times New Roman"/>
            </a:endParaRPr>
          </a:p>
          <a:p>
            <a:pPr>
              <a:spcAft>
                <a:spcPts val="0"/>
              </a:spcAft>
            </a:pPr>
            <a:r>
              <a:rPr lang="en-US" dirty="0" smtClean="0">
                <a:latin typeface="Arial Narrow"/>
                <a:ea typeface="Calibri"/>
                <a:cs typeface="Times New Roman"/>
              </a:rPr>
              <a:t> In </a:t>
            </a:r>
            <a:r>
              <a:rPr lang="en-US" dirty="0" err="1" smtClean="0">
                <a:latin typeface="Arial Narrow"/>
                <a:ea typeface="Calibri"/>
                <a:cs typeface="Times New Roman"/>
              </a:rPr>
              <a:t>modo</a:t>
            </a:r>
            <a:r>
              <a:rPr lang="en-US" dirty="0" smtClean="0">
                <a:latin typeface="Arial Narrow"/>
                <a:ea typeface="Calibri"/>
                <a:cs typeface="Times New Roman"/>
              </a:rPr>
              <a:t> </a:t>
            </a:r>
            <a:r>
              <a:rPr lang="en-US" dirty="0" err="1" smtClean="0">
                <a:latin typeface="Arial Narrow"/>
                <a:ea typeface="Calibri"/>
                <a:cs typeface="Times New Roman"/>
              </a:rPr>
              <a:t>coerente</a:t>
            </a:r>
            <a:r>
              <a:rPr lang="en-US" dirty="0" smtClean="0">
                <a:latin typeface="Arial Narrow"/>
                <a:ea typeface="Calibri"/>
                <a:cs typeface="Times New Roman"/>
              </a:rPr>
              <a:t>, </a:t>
            </a:r>
            <a:r>
              <a:rPr lang="en-US" dirty="0" err="1" smtClean="0">
                <a:latin typeface="Arial Narrow"/>
                <a:ea typeface="Calibri"/>
                <a:cs typeface="Times New Roman"/>
              </a:rPr>
              <a:t>suggeriscono</a:t>
            </a:r>
            <a:r>
              <a:rPr lang="en-US" dirty="0" smtClean="0">
                <a:latin typeface="Arial Narrow"/>
                <a:ea typeface="Calibri"/>
                <a:cs typeface="Times New Roman"/>
              </a:rPr>
              <a:t> </a:t>
            </a:r>
            <a:r>
              <a:rPr lang="en-US" dirty="0" err="1" smtClean="0">
                <a:latin typeface="Arial Narrow"/>
                <a:ea typeface="Calibri"/>
                <a:cs typeface="Times New Roman"/>
              </a:rPr>
              <a:t>contesti</a:t>
            </a:r>
            <a:r>
              <a:rPr lang="en-US" dirty="0" smtClean="0">
                <a:latin typeface="Arial Narrow"/>
                <a:ea typeface="Calibri"/>
                <a:cs typeface="Times New Roman"/>
              </a:rPr>
              <a:t> e </a:t>
            </a:r>
            <a:r>
              <a:rPr lang="en-US" dirty="0" err="1" smtClean="0">
                <a:latin typeface="Arial Narrow"/>
                <a:ea typeface="Calibri"/>
                <a:cs typeface="Times New Roman"/>
              </a:rPr>
              <a:t>compiti</a:t>
            </a:r>
            <a:r>
              <a:rPr lang="en-US" dirty="0" smtClean="0">
                <a:latin typeface="Arial Narrow"/>
                <a:ea typeface="Calibri"/>
                <a:cs typeface="Times New Roman"/>
              </a:rPr>
              <a:t> per </a:t>
            </a:r>
            <a:r>
              <a:rPr lang="en-US" dirty="0" err="1" smtClean="0">
                <a:latin typeface="Arial Narrow"/>
                <a:ea typeface="Calibri"/>
                <a:cs typeface="Times New Roman"/>
              </a:rPr>
              <a:t>l’attivazione</a:t>
            </a:r>
            <a:r>
              <a:rPr lang="en-US" dirty="0" smtClean="0">
                <a:latin typeface="Arial Narrow"/>
                <a:ea typeface="Calibri"/>
                <a:cs typeface="Times New Roman"/>
              </a:rPr>
              <a:t> </a:t>
            </a:r>
            <a:r>
              <a:rPr lang="en-US" dirty="0" err="1" smtClean="0">
                <a:latin typeface="Arial Narrow"/>
                <a:ea typeface="Calibri"/>
                <a:cs typeface="Times New Roman"/>
              </a:rPr>
              <a:t>della</a:t>
            </a:r>
            <a:r>
              <a:rPr lang="en-US" dirty="0" smtClean="0">
                <a:latin typeface="Arial Narrow"/>
                <a:ea typeface="Calibri"/>
                <a:cs typeface="Times New Roman"/>
              </a:rPr>
              <a:t> </a:t>
            </a:r>
            <a:r>
              <a:rPr lang="en-US" dirty="0" err="1" smtClean="0">
                <a:latin typeface="Arial Narrow"/>
                <a:ea typeface="Calibri"/>
                <a:cs typeface="Times New Roman"/>
              </a:rPr>
              <a:t>competenza</a:t>
            </a:r>
            <a:r>
              <a:rPr lang="en-US" dirty="0" smtClean="0">
                <a:latin typeface="Arial Narrow"/>
                <a:ea typeface="Calibri"/>
                <a:cs typeface="Times New Roman"/>
              </a:rPr>
              <a:t>.</a:t>
            </a:r>
            <a:endParaRPr lang="it-IT" sz="2000" dirty="0" smtClean="0">
              <a:latin typeface="Calibri"/>
              <a:ea typeface="Calibri"/>
              <a:cs typeface="Times New Roman"/>
            </a:endParaRPr>
          </a:p>
          <a:p>
            <a:pPr>
              <a:spcAft>
                <a:spcPts val="0"/>
              </a:spcAft>
            </a:pPr>
            <a:r>
              <a:rPr lang="en-US" dirty="0" smtClean="0">
                <a:latin typeface="Arial Narrow"/>
                <a:ea typeface="Calibri"/>
                <a:cs typeface="Times New Roman"/>
              </a:rPr>
              <a:t>Hanno </a:t>
            </a:r>
            <a:r>
              <a:rPr lang="en-US" i="1" dirty="0" err="1" smtClean="0">
                <a:latin typeface="Arial Narrow"/>
                <a:ea typeface="Calibri"/>
                <a:cs typeface="Times New Roman"/>
              </a:rPr>
              <a:t>scopo</a:t>
            </a:r>
            <a:r>
              <a:rPr lang="en-US" i="1" dirty="0" smtClean="0">
                <a:latin typeface="Arial Narrow"/>
                <a:ea typeface="Calibri"/>
                <a:cs typeface="Times New Roman"/>
              </a:rPr>
              <a:t> </a:t>
            </a:r>
            <a:r>
              <a:rPr lang="en-US" i="1" dirty="0" err="1" smtClean="0">
                <a:latin typeface="Arial Narrow"/>
                <a:ea typeface="Calibri"/>
                <a:cs typeface="Times New Roman"/>
              </a:rPr>
              <a:t>certificativo</a:t>
            </a:r>
            <a:r>
              <a:rPr lang="en-US" i="1" dirty="0" smtClean="0">
                <a:latin typeface="Arial Narrow"/>
                <a:ea typeface="Calibri"/>
                <a:cs typeface="Times New Roman"/>
              </a:rPr>
              <a:t> e </a:t>
            </a:r>
            <a:r>
              <a:rPr lang="en-US" i="1" dirty="0" err="1" smtClean="0">
                <a:latin typeface="Arial Narrow"/>
                <a:ea typeface="Calibri"/>
                <a:cs typeface="Times New Roman"/>
              </a:rPr>
              <a:t>valutativo</a:t>
            </a:r>
            <a:endParaRPr lang="it-IT" sz="2000" dirty="0">
              <a:latin typeface="Calibri"/>
              <a:ea typeface="Calibri"/>
              <a:cs typeface="Times New Roman"/>
            </a:endParaRPr>
          </a:p>
        </p:txBody>
      </p:sp>
    </p:spTree>
  </p:cSld>
  <p:clrMapOvr>
    <a:masterClrMapping/>
  </p:clrMapOvr>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183880" cy="642918"/>
          </a:xfrm>
        </p:spPr>
        <p:txBody>
          <a:bodyPr>
            <a:normAutofit fontScale="90000"/>
          </a:bodyPr>
          <a:lstStyle/>
          <a:p>
            <a:pPr algn="ctr"/>
            <a:r>
              <a:rPr lang="it-IT" sz="2000" dirty="0" smtClean="0"/>
              <a:t/>
            </a:r>
            <a:br>
              <a:rPr lang="it-IT" sz="2000" dirty="0" smtClean="0"/>
            </a:br>
            <a:r>
              <a:rPr lang="it-IT" sz="2000" dirty="0" smtClean="0"/>
              <a:t>Evidenze delle competenze</a:t>
            </a:r>
            <a:endParaRPr lang="it-IT" sz="2000" dirty="0"/>
          </a:p>
        </p:txBody>
      </p:sp>
      <p:sp>
        <p:nvSpPr>
          <p:cNvPr id="3" name="Segnaposto contenuto 2"/>
          <p:cNvSpPr>
            <a:spLocks noGrp="1"/>
          </p:cNvSpPr>
          <p:nvPr>
            <p:ph idx="1"/>
          </p:nvPr>
        </p:nvSpPr>
        <p:spPr>
          <a:xfrm>
            <a:off x="214282" y="714356"/>
            <a:ext cx="8643998" cy="6143644"/>
          </a:xfrm>
        </p:spPr>
        <p:txBody>
          <a:bodyPr>
            <a:normAutofit fontScale="47500" lnSpcReduction="20000"/>
          </a:bodyPr>
          <a:lstStyle/>
          <a:p>
            <a:r>
              <a:rPr lang="en-US" b="1" dirty="0" err="1" smtClean="0"/>
              <a:t>Acquisire</a:t>
            </a:r>
            <a:r>
              <a:rPr lang="en-US" b="1" dirty="0" smtClean="0"/>
              <a:t> e </a:t>
            </a:r>
            <a:r>
              <a:rPr lang="en-US" b="1" dirty="0" err="1" smtClean="0"/>
              <a:t>interpretare</a:t>
            </a:r>
            <a:r>
              <a:rPr lang="en-US" b="1" dirty="0" smtClean="0"/>
              <a:t> le </a:t>
            </a:r>
            <a:r>
              <a:rPr lang="en-US" b="1" dirty="0" err="1" smtClean="0"/>
              <a:t>informazioni</a:t>
            </a:r>
            <a:endParaRPr lang="it-IT" b="1" dirty="0" smtClean="0"/>
          </a:p>
          <a:p>
            <a:pPr lvl="0"/>
            <a:r>
              <a:rPr lang="en-US" dirty="0" err="1" smtClean="0"/>
              <a:t>Utilizzare</a:t>
            </a:r>
            <a:r>
              <a:rPr lang="en-US" dirty="0" smtClean="0"/>
              <a:t> </a:t>
            </a:r>
            <a:r>
              <a:rPr lang="en-US" dirty="0" err="1" smtClean="0"/>
              <a:t>i</a:t>
            </a:r>
            <a:r>
              <a:rPr lang="en-US" dirty="0" smtClean="0"/>
              <a:t> </a:t>
            </a:r>
            <a:r>
              <a:rPr lang="en-US" dirty="0" err="1" smtClean="0"/>
              <a:t>sensi</a:t>
            </a:r>
            <a:r>
              <a:rPr lang="en-US" dirty="0" smtClean="0"/>
              <a:t> per </a:t>
            </a:r>
            <a:r>
              <a:rPr lang="en-US" dirty="0" err="1" smtClean="0"/>
              <a:t>osservare</a:t>
            </a:r>
            <a:r>
              <a:rPr lang="en-US" dirty="0" smtClean="0"/>
              <a:t> </a:t>
            </a:r>
            <a:r>
              <a:rPr lang="en-US" dirty="0" err="1" smtClean="0"/>
              <a:t>gli</a:t>
            </a:r>
            <a:r>
              <a:rPr lang="en-US" dirty="0" smtClean="0"/>
              <a:t> </a:t>
            </a:r>
            <a:r>
              <a:rPr lang="en-US" dirty="0" err="1" smtClean="0"/>
              <a:t>spazi</a:t>
            </a:r>
            <a:r>
              <a:rPr lang="en-US" dirty="0" smtClean="0"/>
              <a:t> </a:t>
            </a:r>
            <a:r>
              <a:rPr lang="en-US" dirty="0" err="1" smtClean="0"/>
              <a:t>circostanti</a:t>
            </a:r>
            <a:r>
              <a:rPr lang="en-US" dirty="0" smtClean="0"/>
              <a:t>.</a:t>
            </a:r>
            <a:endParaRPr lang="it-IT" dirty="0" smtClean="0"/>
          </a:p>
          <a:p>
            <a:pPr lvl="0"/>
            <a:r>
              <a:rPr lang="en-US" dirty="0" err="1" smtClean="0"/>
              <a:t>Riconoscere</a:t>
            </a:r>
            <a:r>
              <a:rPr lang="en-US" dirty="0" smtClean="0"/>
              <a:t> la </a:t>
            </a:r>
            <a:r>
              <a:rPr lang="en-US" dirty="0" err="1" smtClean="0"/>
              <a:t>quantità</a:t>
            </a:r>
            <a:r>
              <a:rPr lang="en-US" dirty="0" smtClean="0"/>
              <a:t>: </a:t>
            </a:r>
            <a:r>
              <a:rPr lang="en-US" dirty="0" err="1" smtClean="0"/>
              <a:t>uno-pochi-tanti</a:t>
            </a:r>
            <a:r>
              <a:rPr lang="en-US" dirty="0" smtClean="0"/>
              <a:t>, </a:t>
            </a:r>
            <a:r>
              <a:rPr lang="en-US" dirty="0" err="1" smtClean="0"/>
              <a:t>di</a:t>
            </a:r>
            <a:r>
              <a:rPr lang="en-US" dirty="0" smtClean="0"/>
              <a:t> </a:t>
            </a:r>
            <a:r>
              <a:rPr lang="en-US" dirty="0" err="1" smtClean="0"/>
              <a:t>più</a:t>
            </a:r>
            <a:r>
              <a:rPr lang="en-US" dirty="0" smtClean="0"/>
              <a:t>- </a:t>
            </a:r>
            <a:r>
              <a:rPr lang="en-US" dirty="0" err="1" smtClean="0"/>
              <a:t>di</a:t>
            </a:r>
            <a:r>
              <a:rPr lang="en-US" dirty="0" smtClean="0"/>
              <a:t> </a:t>
            </a:r>
            <a:r>
              <a:rPr lang="en-US" dirty="0" err="1" smtClean="0"/>
              <a:t>meno</a:t>
            </a:r>
            <a:r>
              <a:rPr lang="en-US" dirty="0" smtClean="0"/>
              <a:t>, </a:t>
            </a:r>
            <a:r>
              <a:rPr lang="en-US" dirty="0" err="1" smtClean="0"/>
              <a:t>tanti-quanti</a:t>
            </a:r>
            <a:r>
              <a:rPr lang="en-US" dirty="0" smtClean="0"/>
              <a:t>, </a:t>
            </a:r>
            <a:r>
              <a:rPr lang="en-US" dirty="0" err="1" smtClean="0"/>
              <a:t>metà</a:t>
            </a:r>
            <a:r>
              <a:rPr lang="en-US" dirty="0" smtClean="0"/>
              <a:t>.</a:t>
            </a:r>
            <a:endParaRPr lang="it-IT" dirty="0" smtClean="0"/>
          </a:p>
          <a:p>
            <a:pPr lvl="0"/>
            <a:r>
              <a:rPr lang="en-US" dirty="0" err="1" smtClean="0"/>
              <a:t>Riconoscere</a:t>
            </a:r>
            <a:r>
              <a:rPr lang="en-US" dirty="0" smtClean="0"/>
              <a:t> </a:t>
            </a:r>
            <a:r>
              <a:rPr lang="en-US" dirty="0" err="1" smtClean="0"/>
              <a:t>ritmi</a:t>
            </a:r>
            <a:r>
              <a:rPr lang="en-US" dirty="0" smtClean="0"/>
              <a:t> e </a:t>
            </a:r>
            <a:r>
              <a:rPr lang="en-US" dirty="0" err="1" smtClean="0"/>
              <a:t>suoni</a:t>
            </a:r>
            <a:r>
              <a:rPr lang="en-US" dirty="0" smtClean="0"/>
              <a:t> </a:t>
            </a:r>
            <a:r>
              <a:rPr lang="en-US" dirty="0" err="1" smtClean="0"/>
              <a:t>diversi</a:t>
            </a:r>
            <a:endParaRPr lang="it-IT" dirty="0" smtClean="0"/>
          </a:p>
          <a:p>
            <a:pPr lvl="0"/>
            <a:r>
              <a:rPr lang="en-US" dirty="0" err="1" smtClean="0"/>
              <a:t>Riconoscere</a:t>
            </a:r>
            <a:r>
              <a:rPr lang="en-US" dirty="0" smtClean="0"/>
              <a:t> e </a:t>
            </a:r>
            <a:r>
              <a:rPr lang="en-US" dirty="0" err="1" smtClean="0"/>
              <a:t>discriminare</a:t>
            </a:r>
            <a:r>
              <a:rPr lang="en-US" dirty="0" smtClean="0"/>
              <a:t> </a:t>
            </a:r>
            <a:r>
              <a:rPr lang="en-US" dirty="0" err="1" smtClean="0"/>
              <a:t>aspetti</a:t>
            </a:r>
            <a:r>
              <a:rPr lang="en-US" dirty="0" smtClean="0"/>
              <a:t> </a:t>
            </a:r>
            <a:r>
              <a:rPr lang="en-US" dirty="0" err="1" smtClean="0"/>
              <a:t>quantitativi</a:t>
            </a:r>
            <a:r>
              <a:rPr lang="en-US" dirty="0" smtClean="0"/>
              <a:t> e </a:t>
            </a:r>
            <a:r>
              <a:rPr lang="en-US" dirty="0" err="1" smtClean="0"/>
              <a:t>qualitativi</a:t>
            </a:r>
            <a:r>
              <a:rPr lang="en-US" dirty="0" smtClean="0"/>
              <a:t> </a:t>
            </a:r>
            <a:r>
              <a:rPr lang="en-US" dirty="0" err="1" smtClean="0"/>
              <a:t>degli</a:t>
            </a:r>
            <a:r>
              <a:rPr lang="en-US" dirty="0" smtClean="0"/>
              <a:t> </a:t>
            </a:r>
            <a:r>
              <a:rPr lang="en-US" dirty="0" err="1" smtClean="0"/>
              <a:t>oggetti</a:t>
            </a:r>
            <a:endParaRPr lang="it-IT" dirty="0" smtClean="0"/>
          </a:p>
          <a:p>
            <a:pPr lvl="0"/>
            <a:r>
              <a:rPr lang="en-US" dirty="0" err="1" smtClean="0"/>
              <a:t>Riconoscere</a:t>
            </a:r>
            <a:r>
              <a:rPr lang="en-US" dirty="0" smtClean="0"/>
              <a:t> </a:t>
            </a:r>
            <a:r>
              <a:rPr lang="en-US" dirty="0" err="1" smtClean="0"/>
              <a:t>nei</a:t>
            </a:r>
            <a:r>
              <a:rPr lang="en-US" dirty="0" smtClean="0"/>
              <a:t> </a:t>
            </a:r>
            <a:r>
              <a:rPr lang="en-US" dirty="0" err="1" smtClean="0"/>
              <a:t>testi</a:t>
            </a:r>
            <a:r>
              <a:rPr lang="en-US" dirty="0" smtClean="0"/>
              <a:t> </a:t>
            </a:r>
            <a:r>
              <a:rPr lang="en-US" dirty="0" err="1" smtClean="0"/>
              <a:t>iconici</a:t>
            </a:r>
            <a:r>
              <a:rPr lang="en-US" dirty="0" smtClean="0"/>
              <a:t> e </a:t>
            </a:r>
            <a:r>
              <a:rPr lang="en-US" dirty="0" err="1" smtClean="0"/>
              <a:t>visivi</a:t>
            </a:r>
            <a:r>
              <a:rPr lang="en-US" dirty="0" smtClean="0"/>
              <a:t> </a:t>
            </a:r>
            <a:r>
              <a:rPr lang="en-US" dirty="0" err="1" smtClean="0"/>
              <a:t>quanto</a:t>
            </a:r>
            <a:r>
              <a:rPr lang="en-US" dirty="0" smtClean="0"/>
              <a:t> </a:t>
            </a:r>
            <a:r>
              <a:rPr lang="en-US" dirty="0" err="1" smtClean="0"/>
              <a:t>osservato</a:t>
            </a:r>
            <a:r>
              <a:rPr lang="en-US" dirty="0" smtClean="0"/>
              <a:t> </a:t>
            </a:r>
            <a:r>
              <a:rPr lang="en-US" dirty="0" err="1" smtClean="0"/>
              <a:t>direttamente</a:t>
            </a:r>
            <a:r>
              <a:rPr lang="en-US" dirty="0" smtClean="0"/>
              <a:t> e </a:t>
            </a:r>
            <a:r>
              <a:rPr lang="en-US" dirty="0" err="1" smtClean="0"/>
              <a:t>saperlo</a:t>
            </a:r>
            <a:r>
              <a:rPr lang="en-US" dirty="0" smtClean="0"/>
              <a:t> </a:t>
            </a:r>
            <a:r>
              <a:rPr lang="en-US" dirty="0" err="1" smtClean="0"/>
              <a:t>verbalizzare</a:t>
            </a:r>
            <a:endParaRPr lang="it-IT" dirty="0" smtClean="0"/>
          </a:p>
          <a:p>
            <a:r>
              <a:rPr lang="en-US" dirty="0" smtClean="0"/>
              <a:t> </a:t>
            </a:r>
            <a:endParaRPr lang="it-IT" b="1" dirty="0" smtClean="0"/>
          </a:p>
          <a:p>
            <a:r>
              <a:rPr lang="en-US" b="1" dirty="0" err="1" smtClean="0"/>
              <a:t>Individuare</a:t>
            </a:r>
            <a:r>
              <a:rPr lang="en-US" b="1" dirty="0" smtClean="0"/>
              <a:t> </a:t>
            </a:r>
            <a:r>
              <a:rPr lang="en-US" b="1" dirty="0" err="1" smtClean="0"/>
              <a:t>collegamenti</a:t>
            </a:r>
            <a:r>
              <a:rPr lang="en-US" b="1" dirty="0" smtClean="0"/>
              <a:t> e </a:t>
            </a:r>
            <a:r>
              <a:rPr lang="en-US" b="1" dirty="0" err="1" smtClean="0"/>
              <a:t>relazioni</a:t>
            </a:r>
            <a:endParaRPr lang="it-IT" b="1" dirty="0" smtClean="0"/>
          </a:p>
          <a:p>
            <a:pPr lvl="0"/>
            <a:r>
              <a:rPr lang="en-US" dirty="0" err="1" smtClean="0"/>
              <a:t>Confrontare</a:t>
            </a:r>
            <a:r>
              <a:rPr lang="en-US" dirty="0" smtClean="0"/>
              <a:t> </a:t>
            </a:r>
            <a:r>
              <a:rPr lang="en-US" dirty="0" err="1" smtClean="0"/>
              <a:t>oggetti</a:t>
            </a:r>
            <a:r>
              <a:rPr lang="en-US" dirty="0" smtClean="0"/>
              <a:t>, </a:t>
            </a:r>
            <a:r>
              <a:rPr lang="en-US" dirty="0" err="1" smtClean="0"/>
              <a:t>fenomeni</a:t>
            </a:r>
            <a:r>
              <a:rPr lang="en-US" dirty="0" smtClean="0"/>
              <a:t>, </a:t>
            </a:r>
            <a:r>
              <a:rPr lang="en-US" dirty="0" err="1" smtClean="0"/>
              <a:t>viventi</a:t>
            </a:r>
            <a:r>
              <a:rPr lang="en-US" dirty="0" smtClean="0"/>
              <a:t> </a:t>
            </a:r>
            <a:r>
              <a:rPr lang="en-US" dirty="0" err="1" smtClean="0"/>
              <a:t>individuandone</a:t>
            </a:r>
            <a:r>
              <a:rPr lang="en-US" dirty="0" smtClean="0"/>
              <a:t> </a:t>
            </a:r>
            <a:r>
              <a:rPr lang="en-US" dirty="0" err="1" smtClean="0"/>
              <a:t>caratteristiche</a:t>
            </a:r>
            <a:r>
              <a:rPr lang="en-US" dirty="0" smtClean="0"/>
              <a:t>, </a:t>
            </a:r>
            <a:r>
              <a:rPr lang="en-US" dirty="0" err="1" smtClean="0"/>
              <a:t>uguaglianze</a:t>
            </a:r>
            <a:r>
              <a:rPr lang="en-US" dirty="0" smtClean="0"/>
              <a:t> e </a:t>
            </a:r>
            <a:r>
              <a:rPr lang="en-US" dirty="0" err="1" smtClean="0"/>
              <a:t>differenze</a:t>
            </a:r>
            <a:endParaRPr lang="it-IT" dirty="0" smtClean="0"/>
          </a:p>
          <a:p>
            <a:pPr lvl="0"/>
            <a:r>
              <a:rPr lang="en-US" dirty="0" err="1" smtClean="0"/>
              <a:t>Ordinare</a:t>
            </a:r>
            <a:r>
              <a:rPr lang="en-US" dirty="0" smtClean="0"/>
              <a:t> </a:t>
            </a:r>
            <a:r>
              <a:rPr lang="en-US" dirty="0" err="1" smtClean="0"/>
              <a:t>più</a:t>
            </a:r>
            <a:r>
              <a:rPr lang="en-US" dirty="0" smtClean="0"/>
              <a:t> </a:t>
            </a:r>
            <a:r>
              <a:rPr lang="en-US" dirty="0" err="1" smtClean="0"/>
              <a:t>oggetti</a:t>
            </a:r>
            <a:r>
              <a:rPr lang="en-US" dirty="0" smtClean="0"/>
              <a:t> </a:t>
            </a:r>
            <a:r>
              <a:rPr lang="en-US" dirty="0" err="1" smtClean="0"/>
              <a:t>rispetto</a:t>
            </a:r>
            <a:r>
              <a:rPr lang="en-US" dirty="0" smtClean="0"/>
              <a:t> </a:t>
            </a:r>
            <a:r>
              <a:rPr lang="en-US" dirty="0" err="1" smtClean="0"/>
              <a:t>alle</a:t>
            </a:r>
            <a:r>
              <a:rPr lang="en-US" dirty="0" smtClean="0"/>
              <a:t> </a:t>
            </a:r>
            <a:r>
              <a:rPr lang="en-US" dirty="0" err="1" smtClean="0"/>
              <a:t>dimensioni</a:t>
            </a:r>
            <a:r>
              <a:rPr lang="en-US" dirty="0" smtClean="0"/>
              <a:t>.</a:t>
            </a:r>
            <a:endParaRPr lang="it-IT" dirty="0" smtClean="0"/>
          </a:p>
          <a:p>
            <a:pPr lvl="0"/>
            <a:r>
              <a:rPr lang="en-US" dirty="0" err="1" smtClean="0"/>
              <a:t>Confrontare</a:t>
            </a:r>
            <a:r>
              <a:rPr lang="en-US" dirty="0" smtClean="0"/>
              <a:t> la </a:t>
            </a:r>
            <a:r>
              <a:rPr lang="en-US" dirty="0" err="1" smtClean="0"/>
              <a:t>numerosità</a:t>
            </a:r>
            <a:r>
              <a:rPr lang="en-US" dirty="0" smtClean="0"/>
              <a:t> </a:t>
            </a:r>
            <a:r>
              <a:rPr lang="en-US" dirty="0" err="1" smtClean="0"/>
              <a:t>di</a:t>
            </a:r>
            <a:r>
              <a:rPr lang="en-US" dirty="0" smtClean="0"/>
              <a:t> due </a:t>
            </a:r>
            <a:r>
              <a:rPr lang="en-US" dirty="0" err="1" smtClean="0"/>
              <a:t>insiemi</a:t>
            </a:r>
            <a:r>
              <a:rPr lang="en-US" dirty="0" smtClean="0"/>
              <a:t>.</a:t>
            </a:r>
            <a:endParaRPr lang="it-IT" dirty="0" smtClean="0"/>
          </a:p>
          <a:p>
            <a:pPr lvl="0"/>
            <a:r>
              <a:rPr lang="en-US" dirty="0" err="1" smtClean="0"/>
              <a:t>Dividere</a:t>
            </a:r>
            <a:r>
              <a:rPr lang="en-US" dirty="0" smtClean="0"/>
              <a:t> la </a:t>
            </a:r>
            <a:r>
              <a:rPr lang="en-US" dirty="0" err="1" smtClean="0"/>
              <a:t>totalità</a:t>
            </a:r>
            <a:r>
              <a:rPr lang="en-US" dirty="0" smtClean="0"/>
              <a:t> in due </a:t>
            </a:r>
            <a:r>
              <a:rPr lang="en-US" dirty="0" err="1" smtClean="0"/>
              <a:t>parti</a:t>
            </a:r>
            <a:r>
              <a:rPr lang="en-US" dirty="0" smtClean="0"/>
              <a:t>.</a:t>
            </a:r>
            <a:endParaRPr lang="it-IT" dirty="0" smtClean="0"/>
          </a:p>
          <a:p>
            <a:pPr lvl="0"/>
            <a:r>
              <a:rPr lang="en-US" dirty="0" err="1" smtClean="0"/>
              <a:t>Saper</a:t>
            </a:r>
            <a:r>
              <a:rPr lang="en-US" dirty="0" smtClean="0"/>
              <a:t> </a:t>
            </a:r>
            <a:r>
              <a:rPr lang="en-US" dirty="0" err="1" smtClean="0"/>
              <a:t>collegare</a:t>
            </a:r>
            <a:r>
              <a:rPr lang="en-US" dirty="0" smtClean="0"/>
              <a:t> </a:t>
            </a:r>
            <a:r>
              <a:rPr lang="en-US" dirty="0" err="1" smtClean="0"/>
              <a:t>immagini</a:t>
            </a:r>
            <a:r>
              <a:rPr lang="en-US" dirty="0" smtClean="0"/>
              <a:t>, </a:t>
            </a:r>
            <a:r>
              <a:rPr lang="en-US" dirty="0" err="1" smtClean="0"/>
              <a:t>suoni</a:t>
            </a:r>
            <a:r>
              <a:rPr lang="en-US" dirty="0" smtClean="0"/>
              <a:t>  e </a:t>
            </a:r>
            <a:r>
              <a:rPr lang="en-US" dirty="0" err="1" smtClean="0"/>
              <a:t>testi</a:t>
            </a:r>
            <a:r>
              <a:rPr lang="en-US" dirty="0" smtClean="0"/>
              <a:t> </a:t>
            </a:r>
            <a:r>
              <a:rPr lang="en-US" dirty="0" err="1" smtClean="0"/>
              <a:t>linguistici</a:t>
            </a:r>
            <a:r>
              <a:rPr lang="en-US" dirty="0" smtClean="0"/>
              <a:t> </a:t>
            </a:r>
            <a:r>
              <a:rPr lang="en-US" dirty="0" err="1" smtClean="0"/>
              <a:t>alle</a:t>
            </a:r>
            <a:r>
              <a:rPr lang="en-US" dirty="0" smtClean="0"/>
              <a:t> </a:t>
            </a:r>
            <a:r>
              <a:rPr lang="en-US" dirty="0" err="1" smtClean="0"/>
              <a:t>azioni</a:t>
            </a:r>
            <a:r>
              <a:rPr lang="en-US" dirty="0" smtClean="0"/>
              <a:t> </a:t>
            </a:r>
            <a:r>
              <a:rPr lang="en-US" dirty="0" err="1" smtClean="0"/>
              <a:t>vissute</a:t>
            </a:r>
            <a:r>
              <a:rPr lang="en-US" dirty="0" smtClean="0"/>
              <a:t> o </a:t>
            </a:r>
            <a:r>
              <a:rPr lang="en-US" dirty="0" err="1" smtClean="0"/>
              <a:t>rappresentate</a:t>
            </a:r>
            <a:r>
              <a:rPr lang="en-US" dirty="0" smtClean="0"/>
              <a:t>.</a:t>
            </a:r>
            <a:endParaRPr lang="it-IT" dirty="0" smtClean="0"/>
          </a:p>
          <a:p>
            <a:r>
              <a:rPr lang="en-US" dirty="0" smtClean="0"/>
              <a:t> </a:t>
            </a:r>
            <a:endParaRPr lang="it-IT" dirty="0" smtClean="0"/>
          </a:p>
          <a:p>
            <a:r>
              <a:rPr lang="en-US" b="1" dirty="0" err="1" smtClean="0"/>
              <a:t>Progettare</a:t>
            </a:r>
            <a:endParaRPr lang="it-IT" b="1" dirty="0" smtClean="0"/>
          </a:p>
          <a:p>
            <a:pPr lvl="0"/>
            <a:r>
              <a:rPr lang="en-US" dirty="0" err="1" smtClean="0"/>
              <a:t>Avanzare</a:t>
            </a:r>
            <a:r>
              <a:rPr lang="en-US" dirty="0" smtClean="0"/>
              <a:t> </a:t>
            </a:r>
            <a:r>
              <a:rPr lang="en-US" dirty="0" err="1" smtClean="0"/>
              <a:t>proposte</a:t>
            </a:r>
            <a:r>
              <a:rPr lang="en-US" dirty="0" smtClean="0"/>
              <a:t> per   </a:t>
            </a:r>
            <a:r>
              <a:rPr lang="en-US" dirty="0" err="1" smtClean="0"/>
              <a:t>rappresentare</a:t>
            </a:r>
            <a:r>
              <a:rPr lang="en-US" dirty="0" smtClean="0"/>
              <a:t> </a:t>
            </a:r>
            <a:r>
              <a:rPr lang="en-US" dirty="0" err="1" smtClean="0"/>
              <a:t>ordinatamente</a:t>
            </a:r>
            <a:r>
              <a:rPr lang="en-US" dirty="0" smtClean="0"/>
              <a:t>:</a:t>
            </a:r>
            <a:endParaRPr lang="it-IT" dirty="0" smtClean="0"/>
          </a:p>
          <a:p>
            <a:pPr lvl="1"/>
            <a:r>
              <a:rPr lang="en-US" dirty="0" err="1" smtClean="0"/>
              <a:t>oggetti</a:t>
            </a:r>
            <a:r>
              <a:rPr lang="en-US" dirty="0" smtClean="0"/>
              <a:t>, </a:t>
            </a:r>
            <a:r>
              <a:rPr lang="en-US" dirty="0" err="1" smtClean="0"/>
              <a:t>fenomeni</a:t>
            </a:r>
            <a:r>
              <a:rPr lang="en-US" dirty="0" smtClean="0"/>
              <a:t>, </a:t>
            </a:r>
            <a:r>
              <a:rPr lang="en-US" dirty="0" err="1" smtClean="0"/>
              <a:t>viventi</a:t>
            </a:r>
            <a:endParaRPr lang="it-IT" dirty="0" smtClean="0"/>
          </a:p>
          <a:p>
            <a:pPr lvl="1"/>
            <a:r>
              <a:rPr lang="en-US" dirty="0" err="1" smtClean="0"/>
              <a:t>i</a:t>
            </a:r>
            <a:r>
              <a:rPr lang="en-US" dirty="0" smtClean="0"/>
              <a:t> </a:t>
            </a:r>
            <a:r>
              <a:rPr lang="en-US" dirty="0" err="1" smtClean="0"/>
              <a:t>vari</a:t>
            </a:r>
            <a:r>
              <a:rPr lang="en-US" dirty="0" smtClean="0"/>
              <a:t> </a:t>
            </a:r>
            <a:r>
              <a:rPr lang="en-US" dirty="0" err="1" smtClean="0"/>
              <a:t>momenti</a:t>
            </a:r>
            <a:r>
              <a:rPr lang="en-US" dirty="0" smtClean="0"/>
              <a:t> </a:t>
            </a:r>
            <a:r>
              <a:rPr lang="en-US" dirty="0" err="1" smtClean="0"/>
              <a:t>della</a:t>
            </a:r>
            <a:r>
              <a:rPr lang="en-US" dirty="0" smtClean="0"/>
              <a:t> </a:t>
            </a:r>
            <a:r>
              <a:rPr lang="en-US" dirty="0" err="1" smtClean="0"/>
              <a:t>giornata</a:t>
            </a:r>
            <a:r>
              <a:rPr lang="en-US" dirty="0" smtClean="0"/>
              <a:t> o </a:t>
            </a:r>
            <a:r>
              <a:rPr lang="en-US" dirty="0" err="1" smtClean="0"/>
              <a:t>il</a:t>
            </a:r>
            <a:r>
              <a:rPr lang="en-US" dirty="0" smtClean="0"/>
              <a:t> </a:t>
            </a:r>
            <a:r>
              <a:rPr lang="en-US" dirty="0" err="1" smtClean="0"/>
              <a:t>mese</a:t>
            </a:r>
            <a:r>
              <a:rPr lang="en-US" dirty="0" smtClean="0"/>
              <a:t>; </a:t>
            </a:r>
            <a:endParaRPr lang="it-IT" dirty="0" smtClean="0"/>
          </a:p>
          <a:p>
            <a:pPr lvl="1"/>
            <a:r>
              <a:rPr lang="en-US" dirty="0" err="1" smtClean="0"/>
              <a:t>il</a:t>
            </a:r>
            <a:r>
              <a:rPr lang="en-US" dirty="0" smtClean="0"/>
              <a:t>  </a:t>
            </a:r>
            <a:r>
              <a:rPr lang="en-US" dirty="0" err="1" smtClean="0"/>
              <a:t>ciclo</a:t>
            </a:r>
            <a:r>
              <a:rPr lang="en-US" dirty="0" smtClean="0"/>
              <a:t> </a:t>
            </a:r>
            <a:r>
              <a:rPr lang="en-US" dirty="0" err="1" smtClean="0"/>
              <a:t>della</a:t>
            </a:r>
            <a:r>
              <a:rPr lang="en-US" dirty="0" smtClean="0"/>
              <a:t> </a:t>
            </a:r>
            <a:r>
              <a:rPr lang="en-US" dirty="0" err="1" smtClean="0"/>
              <a:t>settimana</a:t>
            </a:r>
            <a:r>
              <a:rPr lang="en-US" dirty="0" smtClean="0"/>
              <a:t>.</a:t>
            </a:r>
            <a:endParaRPr lang="it-IT" dirty="0" smtClean="0"/>
          </a:p>
          <a:p>
            <a:pPr lvl="0"/>
            <a:r>
              <a:rPr lang="en-US" dirty="0" err="1" smtClean="0"/>
              <a:t>Progettare</a:t>
            </a:r>
            <a:r>
              <a:rPr lang="en-US" dirty="0" smtClean="0"/>
              <a:t> la </a:t>
            </a:r>
            <a:r>
              <a:rPr lang="en-US" dirty="0" err="1" smtClean="0"/>
              <a:t>realizzazione</a:t>
            </a:r>
            <a:r>
              <a:rPr lang="en-US" dirty="0" smtClean="0"/>
              <a:t> </a:t>
            </a:r>
            <a:r>
              <a:rPr lang="en-US" dirty="0" err="1" smtClean="0"/>
              <a:t>di</a:t>
            </a:r>
            <a:r>
              <a:rPr lang="en-US" dirty="0" smtClean="0"/>
              <a:t> un </a:t>
            </a:r>
            <a:r>
              <a:rPr lang="en-US" dirty="0" err="1" smtClean="0"/>
              <a:t>filmato</a:t>
            </a:r>
            <a:r>
              <a:rPr lang="en-US" dirty="0" smtClean="0"/>
              <a:t> sui </a:t>
            </a:r>
            <a:r>
              <a:rPr lang="en-US" dirty="0" err="1" smtClean="0"/>
              <a:t>vari</a:t>
            </a:r>
            <a:r>
              <a:rPr lang="en-US" dirty="0" smtClean="0"/>
              <a:t> </a:t>
            </a:r>
            <a:r>
              <a:rPr lang="en-US" dirty="0" err="1" smtClean="0"/>
              <a:t>momenti</a:t>
            </a:r>
            <a:r>
              <a:rPr lang="en-US" dirty="0" smtClean="0"/>
              <a:t> </a:t>
            </a:r>
            <a:r>
              <a:rPr lang="en-US" dirty="0" err="1" smtClean="0"/>
              <a:t>della</a:t>
            </a:r>
            <a:r>
              <a:rPr lang="en-US" dirty="0" smtClean="0"/>
              <a:t> </a:t>
            </a:r>
            <a:r>
              <a:rPr lang="en-US" dirty="0" err="1" smtClean="0"/>
              <a:t>giornata</a:t>
            </a:r>
            <a:endParaRPr lang="it-IT" dirty="0" smtClean="0"/>
          </a:p>
          <a:p>
            <a:pPr lvl="0"/>
            <a:r>
              <a:rPr lang="en-US" dirty="0" err="1" smtClean="0"/>
              <a:t>Progettare</a:t>
            </a:r>
            <a:r>
              <a:rPr lang="en-US" dirty="0" smtClean="0"/>
              <a:t> la </a:t>
            </a:r>
            <a:r>
              <a:rPr lang="en-US" dirty="0" err="1" smtClean="0"/>
              <a:t>formulazione</a:t>
            </a:r>
            <a:r>
              <a:rPr lang="en-US" dirty="0" smtClean="0"/>
              <a:t> </a:t>
            </a:r>
            <a:r>
              <a:rPr lang="en-US" dirty="0" err="1" smtClean="0"/>
              <a:t>di</a:t>
            </a:r>
            <a:r>
              <a:rPr lang="en-US" dirty="0" smtClean="0"/>
              <a:t> </a:t>
            </a:r>
            <a:r>
              <a:rPr lang="en-US" dirty="0" err="1" smtClean="0"/>
              <a:t>simboli</a:t>
            </a:r>
            <a:r>
              <a:rPr lang="en-US" dirty="0" smtClean="0"/>
              <a:t> per la </a:t>
            </a:r>
            <a:r>
              <a:rPr lang="en-US" dirty="0" err="1" smtClean="0"/>
              <a:t>registrazione</a:t>
            </a:r>
            <a:r>
              <a:rPr lang="en-US" dirty="0" smtClean="0"/>
              <a:t> del tempo </a:t>
            </a:r>
            <a:r>
              <a:rPr lang="en-US" dirty="0" err="1" smtClean="0"/>
              <a:t>metereologico</a:t>
            </a:r>
            <a:r>
              <a:rPr lang="en-US" dirty="0" smtClean="0"/>
              <a:t>.</a:t>
            </a:r>
            <a:endParaRPr lang="it-IT" dirty="0" smtClean="0"/>
          </a:p>
          <a:p>
            <a:pPr lvl="0"/>
            <a:r>
              <a:rPr lang="en-US" dirty="0" err="1" smtClean="0"/>
              <a:t>Progettare</a:t>
            </a:r>
            <a:r>
              <a:rPr lang="en-US" dirty="0" smtClean="0"/>
              <a:t> </a:t>
            </a:r>
            <a:r>
              <a:rPr lang="en-US" dirty="0" err="1" smtClean="0"/>
              <a:t>delle</a:t>
            </a:r>
            <a:r>
              <a:rPr lang="en-US" dirty="0" smtClean="0"/>
              <a:t> </a:t>
            </a:r>
            <a:r>
              <a:rPr lang="en-US" dirty="0" err="1" smtClean="0"/>
              <a:t>modalità</a:t>
            </a:r>
            <a:r>
              <a:rPr lang="en-US" dirty="0" smtClean="0"/>
              <a:t> per </a:t>
            </a:r>
            <a:r>
              <a:rPr lang="en-US" dirty="0" err="1" smtClean="0"/>
              <a:t>ordinare</a:t>
            </a:r>
            <a:r>
              <a:rPr lang="en-US" dirty="0" smtClean="0"/>
              <a:t> </a:t>
            </a:r>
            <a:r>
              <a:rPr lang="en-US" dirty="0" err="1" smtClean="0"/>
              <a:t>cronologicamente</a:t>
            </a:r>
            <a:r>
              <a:rPr lang="en-US" dirty="0" smtClean="0"/>
              <a:t> </a:t>
            </a:r>
            <a:r>
              <a:rPr lang="en-US" dirty="0" err="1" smtClean="0"/>
              <a:t>alcuni</a:t>
            </a:r>
            <a:r>
              <a:rPr lang="en-US" dirty="0" smtClean="0"/>
              <a:t> </a:t>
            </a:r>
            <a:r>
              <a:rPr lang="en-US" dirty="0" err="1" smtClean="0"/>
              <a:t>avvenimenti</a:t>
            </a:r>
            <a:r>
              <a:rPr lang="en-US" dirty="0" smtClean="0"/>
              <a:t>.</a:t>
            </a:r>
            <a:endParaRPr lang="it-IT" dirty="0" smtClean="0"/>
          </a:p>
          <a:p>
            <a:pPr lvl="0"/>
            <a:r>
              <a:rPr lang="en-US" dirty="0" err="1" smtClean="0"/>
              <a:t>Progettare</a:t>
            </a:r>
            <a:r>
              <a:rPr lang="en-US" dirty="0" smtClean="0"/>
              <a:t> </a:t>
            </a:r>
            <a:r>
              <a:rPr lang="en-US" dirty="0" err="1" smtClean="0"/>
              <a:t>il</a:t>
            </a:r>
            <a:r>
              <a:rPr lang="en-US" dirty="0" smtClean="0"/>
              <a:t> </a:t>
            </a:r>
            <a:r>
              <a:rPr lang="en-US" dirty="0" err="1" smtClean="0"/>
              <a:t>montaggio</a:t>
            </a:r>
            <a:r>
              <a:rPr lang="en-US" dirty="0" smtClean="0"/>
              <a:t> </a:t>
            </a:r>
            <a:r>
              <a:rPr lang="en-US" dirty="0" err="1" smtClean="0"/>
              <a:t>delle</a:t>
            </a:r>
            <a:r>
              <a:rPr lang="en-US" dirty="0" smtClean="0"/>
              <a:t> </a:t>
            </a:r>
            <a:r>
              <a:rPr lang="en-US" dirty="0" err="1" smtClean="0"/>
              <a:t>immagini</a:t>
            </a:r>
            <a:r>
              <a:rPr lang="en-US" dirty="0" smtClean="0"/>
              <a:t> </a:t>
            </a:r>
            <a:r>
              <a:rPr lang="en-US" dirty="0" err="1" smtClean="0"/>
              <a:t>raccolte</a:t>
            </a:r>
            <a:r>
              <a:rPr lang="en-US" dirty="0" smtClean="0"/>
              <a:t> in un format </a:t>
            </a:r>
            <a:r>
              <a:rPr lang="en-US" dirty="0" err="1" smtClean="0"/>
              <a:t>digitalizzato</a:t>
            </a:r>
            <a:endParaRPr lang="it-IT" dirty="0" smtClean="0"/>
          </a:p>
          <a:p>
            <a:r>
              <a:rPr lang="en-US" dirty="0" smtClean="0"/>
              <a:t> </a:t>
            </a:r>
            <a:endParaRPr lang="it-IT" sz="2000" dirty="0" smtClean="0"/>
          </a:p>
          <a:p>
            <a:r>
              <a:rPr lang="en-US" dirty="0" smtClean="0"/>
              <a:t> </a:t>
            </a:r>
            <a:endParaRPr lang="it-IT" sz="2000" dirty="0" smtClean="0"/>
          </a:p>
          <a:p>
            <a:r>
              <a:rPr lang="en-US" dirty="0" smtClean="0"/>
              <a:t> </a:t>
            </a:r>
            <a:endParaRPr lang="it-IT" sz="2000" dirty="0" smtClean="0"/>
          </a:p>
        </p:txBody>
      </p:sp>
    </p:spTree>
  </p:cSld>
  <p:clrMapOvr>
    <a:masterClrMapping/>
  </p:clrMapOvr>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0"/>
            <a:ext cx="8183880" cy="642918"/>
          </a:xfrm>
        </p:spPr>
        <p:txBody>
          <a:bodyPr>
            <a:normAutofit fontScale="90000"/>
          </a:bodyPr>
          <a:lstStyle/>
          <a:p>
            <a:pPr algn="ctr"/>
            <a:r>
              <a:rPr lang="it-IT" sz="2000" dirty="0" smtClean="0"/>
              <a:t/>
            </a:r>
            <a:br>
              <a:rPr lang="it-IT" sz="2000" dirty="0" smtClean="0"/>
            </a:br>
            <a:r>
              <a:rPr lang="it-IT" sz="2000" dirty="0" smtClean="0"/>
              <a:t>Evidenze delle competenze</a:t>
            </a:r>
            <a:endParaRPr lang="it-IT" sz="2000" dirty="0"/>
          </a:p>
        </p:txBody>
      </p:sp>
      <p:sp>
        <p:nvSpPr>
          <p:cNvPr id="3" name="Segnaposto contenuto 2"/>
          <p:cNvSpPr>
            <a:spLocks noGrp="1"/>
          </p:cNvSpPr>
          <p:nvPr>
            <p:ph idx="1"/>
          </p:nvPr>
        </p:nvSpPr>
        <p:spPr>
          <a:xfrm>
            <a:off x="214282" y="714356"/>
            <a:ext cx="8715436" cy="6143644"/>
          </a:xfrm>
        </p:spPr>
        <p:txBody>
          <a:bodyPr>
            <a:normAutofit fontScale="55000" lnSpcReduction="20000"/>
          </a:bodyPr>
          <a:lstStyle/>
          <a:p>
            <a:r>
              <a:rPr lang="en-US" dirty="0" smtClean="0"/>
              <a:t> </a:t>
            </a:r>
            <a:endParaRPr lang="it-IT" sz="2000" dirty="0" smtClean="0"/>
          </a:p>
          <a:p>
            <a:r>
              <a:rPr lang="en-US" dirty="0" smtClean="0"/>
              <a:t> </a:t>
            </a:r>
            <a:endParaRPr lang="it-IT" sz="2000" dirty="0" smtClean="0"/>
          </a:p>
          <a:p>
            <a:r>
              <a:rPr lang="en-US" b="1" dirty="0" err="1" smtClean="0"/>
              <a:t>Risolvere</a:t>
            </a:r>
            <a:r>
              <a:rPr lang="en-US" b="1" dirty="0" smtClean="0"/>
              <a:t> </a:t>
            </a:r>
            <a:r>
              <a:rPr lang="en-US" b="1" dirty="0" err="1" smtClean="0"/>
              <a:t>problemi</a:t>
            </a:r>
            <a:endParaRPr lang="it-IT" b="1" dirty="0" smtClean="0"/>
          </a:p>
          <a:p>
            <a:pPr lvl="0"/>
            <a:r>
              <a:rPr lang="en-US" dirty="0" err="1" smtClean="0"/>
              <a:t>Ricostruire</a:t>
            </a:r>
            <a:r>
              <a:rPr lang="en-US" dirty="0" smtClean="0"/>
              <a:t> </a:t>
            </a:r>
            <a:r>
              <a:rPr lang="en-US" dirty="0" err="1" smtClean="0"/>
              <a:t>una</a:t>
            </a:r>
            <a:r>
              <a:rPr lang="en-US" dirty="0" smtClean="0"/>
              <a:t> </a:t>
            </a:r>
            <a:r>
              <a:rPr lang="en-US" dirty="0" err="1" smtClean="0"/>
              <a:t>serie</a:t>
            </a:r>
            <a:r>
              <a:rPr lang="en-US" dirty="0" smtClean="0"/>
              <a:t> </a:t>
            </a:r>
            <a:r>
              <a:rPr lang="en-US" dirty="0" err="1" smtClean="0"/>
              <a:t>ordinata</a:t>
            </a:r>
            <a:r>
              <a:rPr lang="en-US" dirty="0" smtClean="0"/>
              <a:t> </a:t>
            </a:r>
            <a:r>
              <a:rPr lang="en-US" dirty="0" err="1" smtClean="0"/>
              <a:t>di</a:t>
            </a:r>
            <a:r>
              <a:rPr lang="en-US" dirty="0" smtClean="0"/>
              <a:t> </a:t>
            </a:r>
            <a:r>
              <a:rPr lang="en-US" dirty="0" err="1" smtClean="0"/>
              <a:t>oggetti</a:t>
            </a:r>
            <a:r>
              <a:rPr lang="en-US" dirty="0" smtClean="0"/>
              <a:t>, </a:t>
            </a:r>
            <a:r>
              <a:rPr lang="en-US" dirty="0" err="1" smtClean="0"/>
              <a:t>fenomeni</a:t>
            </a:r>
            <a:r>
              <a:rPr lang="en-US" dirty="0" smtClean="0"/>
              <a:t>, </a:t>
            </a:r>
            <a:r>
              <a:rPr lang="en-US" dirty="0" err="1" smtClean="0"/>
              <a:t>viventi</a:t>
            </a:r>
            <a:endParaRPr lang="it-IT" dirty="0" smtClean="0"/>
          </a:p>
          <a:p>
            <a:pPr lvl="0"/>
            <a:r>
              <a:rPr lang="en-US" dirty="0" err="1" smtClean="0"/>
              <a:t>Rappresentare</a:t>
            </a:r>
            <a:r>
              <a:rPr lang="en-US" dirty="0" smtClean="0"/>
              <a:t> con un </a:t>
            </a:r>
            <a:r>
              <a:rPr lang="en-US" dirty="0" err="1" smtClean="0"/>
              <a:t>grafico</a:t>
            </a:r>
            <a:r>
              <a:rPr lang="en-US" dirty="0" smtClean="0"/>
              <a:t> a </a:t>
            </a:r>
            <a:r>
              <a:rPr lang="en-US" dirty="0" err="1" smtClean="0"/>
              <a:t>colonne</a:t>
            </a:r>
            <a:r>
              <a:rPr lang="en-US" dirty="0" smtClean="0"/>
              <a:t> </a:t>
            </a:r>
            <a:r>
              <a:rPr lang="en-US" dirty="0" err="1" smtClean="0"/>
              <a:t>i</a:t>
            </a:r>
            <a:r>
              <a:rPr lang="en-US" dirty="0" smtClean="0"/>
              <a:t> </a:t>
            </a:r>
            <a:r>
              <a:rPr lang="en-US" dirty="0" err="1" smtClean="0"/>
              <a:t>dati</a:t>
            </a:r>
            <a:r>
              <a:rPr lang="en-US" dirty="0" smtClean="0"/>
              <a:t> </a:t>
            </a:r>
            <a:r>
              <a:rPr lang="en-US" dirty="0" err="1" smtClean="0"/>
              <a:t>di</a:t>
            </a:r>
            <a:r>
              <a:rPr lang="en-US" dirty="0" smtClean="0"/>
              <a:t> </a:t>
            </a:r>
            <a:r>
              <a:rPr lang="en-US" dirty="0" err="1" smtClean="0"/>
              <a:t>una</a:t>
            </a:r>
            <a:r>
              <a:rPr lang="en-US" dirty="0" smtClean="0"/>
              <a:t> </a:t>
            </a:r>
            <a:r>
              <a:rPr lang="en-US" dirty="0" err="1" smtClean="0"/>
              <a:t>semplice</a:t>
            </a:r>
            <a:r>
              <a:rPr lang="en-US" dirty="0" smtClean="0"/>
              <a:t> </a:t>
            </a:r>
            <a:r>
              <a:rPr lang="en-US" dirty="0" err="1" smtClean="0"/>
              <a:t>rilevazione</a:t>
            </a:r>
            <a:endParaRPr lang="it-IT" dirty="0" smtClean="0"/>
          </a:p>
          <a:p>
            <a:pPr lvl="0"/>
            <a:r>
              <a:rPr lang="en-US" dirty="0" err="1" smtClean="0"/>
              <a:t>Valutare</a:t>
            </a:r>
            <a:r>
              <a:rPr lang="en-US" dirty="0" smtClean="0"/>
              <a:t> </a:t>
            </a:r>
            <a:r>
              <a:rPr lang="en-US" dirty="0" err="1" smtClean="0"/>
              <a:t>numericamente</a:t>
            </a:r>
            <a:r>
              <a:rPr lang="en-US" dirty="0" smtClean="0"/>
              <a:t> </a:t>
            </a:r>
            <a:r>
              <a:rPr lang="en-US" dirty="0" err="1" smtClean="0"/>
              <a:t>piccole</a:t>
            </a:r>
            <a:r>
              <a:rPr lang="en-US" dirty="0" smtClean="0"/>
              <a:t> </a:t>
            </a:r>
            <a:r>
              <a:rPr lang="en-US" dirty="0" err="1" smtClean="0"/>
              <a:t>quantità</a:t>
            </a:r>
            <a:r>
              <a:rPr lang="en-US" dirty="0" smtClean="0"/>
              <a:t> </a:t>
            </a:r>
            <a:r>
              <a:rPr lang="en-US" dirty="0" err="1" smtClean="0"/>
              <a:t>di</a:t>
            </a:r>
            <a:r>
              <a:rPr lang="en-US" dirty="0" smtClean="0"/>
              <a:t> </a:t>
            </a:r>
            <a:r>
              <a:rPr lang="en-US" dirty="0" err="1" smtClean="0"/>
              <a:t>oggetti</a:t>
            </a:r>
            <a:r>
              <a:rPr lang="en-US" dirty="0" smtClean="0"/>
              <a:t>.</a:t>
            </a:r>
            <a:endParaRPr lang="it-IT" dirty="0" smtClean="0"/>
          </a:p>
          <a:p>
            <a:pPr lvl="0"/>
            <a:r>
              <a:rPr lang="en-US" dirty="0" err="1" smtClean="0"/>
              <a:t>Costruire</a:t>
            </a:r>
            <a:r>
              <a:rPr lang="en-US" dirty="0" smtClean="0"/>
              <a:t> un </a:t>
            </a:r>
            <a:r>
              <a:rPr lang="en-US" dirty="0" err="1" smtClean="0"/>
              <a:t>insieme</a:t>
            </a:r>
            <a:r>
              <a:rPr lang="en-US" dirty="0" smtClean="0"/>
              <a:t> </a:t>
            </a:r>
            <a:r>
              <a:rPr lang="en-US" dirty="0" err="1" smtClean="0"/>
              <a:t>numericamente</a:t>
            </a:r>
            <a:r>
              <a:rPr lang="en-US" dirty="0" smtClean="0"/>
              <a:t> </a:t>
            </a:r>
            <a:r>
              <a:rPr lang="en-US" dirty="0" err="1" smtClean="0"/>
              <a:t>assegnato</a:t>
            </a:r>
            <a:r>
              <a:rPr lang="en-US" dirty="0" smtClean="0"/>
              <a:t>.</a:t>
            </a:r>
            <a:endParaRPr lang="it-IT" dirty="0" smtClean="0"/>
          </a:p>
          <a:p>
            <a:pPr lvl="0"/>
            <a:r>
              <a:rPr lang="en-US" dirty="0" err="1" smtClean="0"/>
              <a:t>Realizzare</a:t>
            </a:r>
            <a:r>
              <a:rPr lang="en-US" dirty="0" smtClean="0"/>
              <a:t> </a:t>
            </a:r>
            <a:r>
              <a:rPr lang="en-US" dirty="0" err="1" smtClean="0"/>
              <a:t>strisce</a:t>
            </a:r>
            <a:r>
              <a:rPr lang="en-US" dirty="0" smtClean="0"/>
              <a:t> </a:t>
            </a:r>
            <a:r>
              <a:rPr lang="en-US" dirty="0" err="1" smtClean="0"/>
              <a:t>orarie</a:t>
            </a:r>
            <a:r>
              <a:rPr lang="en-US" dirty="0" smtClean="0"/>
              <a:t> </a:t>
            </a:r>
            <a:r>
              <a:rPr lang="en-US" dirty="0" err="1" smtClean="0"/>
              <a:t>lineari</a:t>
            </a:r>
            <a:r>
              <a:rPr lang="en-US" dirty="0" smtClean="0"/>
              <a:t> per </a:t>
            </a:r>
            <a:r>
              <a:rPr lang="en-US" dirty="0" err="1" smtClean="0"/>
              <a:t>rappresentare</a:t>
            </a:r>
            <a:r>
              <a:rPr lang="en-US" dirty="0" smtClean="0"/>
              <a:t> </a:t>
            </a:r>
            <a:r>
              <a:rPr lang="en-US" dirty="0" err="1" smtClean="0"/>
              <a:t>i</a:t>
            </a:r>
            <a:r>
              <a:rPr lang="en-US" dirty="0" smtClean="0"/>
              <a:t> </a:t>
            </a:r>
            <a:r>
              <a:rPr lang="en-US" dirty="0" err="1" smtClean="0"/>
              <a:t>vari</a:t>
            </a:r>
            <a:r>
              <a:rPr lang="en-US" dirty="0" smtClean="0"/>
              <a:t> </a:t>
            </a:r>
            <a:r>
              <a:rPr lang="en-US" dirty="0" err="1" smtClean="0"/>
              <a:t>cicli</a:t>
            </a:r>
            <a:r>
              <a:rPr lang="en-US" dirty="0" smtClean="0"/>
              <a:t> </a:t>
            </a:r>
            <a:r>
              <a:rPr lang="en-US" dirty="0" err="1" smtClean="0"/>
              <a:t>temporali</a:t>
            </a:r>
            <a:endParaRPr lang="it-IT" dirty="0" smtClean="0"/>
          </a:p>
          <a:p>
            <a:pPr lvl="0"/>
            <a:r>
              <a:rPr lang="en-US" dirty="0" err="1" smtClean="0"/>
              <a:t>Realizzazione</a:t>
            </a:r>
            <a:r>
              <a:rPr lang="en-US" dirty="0" smtClean="0"/>
              <a:t> </a:t>
            </a:r>
            <a:r>
              <a:rPr lang="en-US" dirty="0" err="1" smtClean="0"/>
              <a:t>di</a:t>
            </a:r>
            <a:r>
              <a:rPr lang="en-US" dirty="0" smtClean="0"/>
              <a:t> </a:t>
            </a:r>
            <a:r>
              <a:rPr lang="en-US" dirty="0" err="1" smtClean="0"/>
              <a:t>una</a:t>
            </a:r>
            <a:r>
              <a:rPr lang="en-US" dirty="0" smtClean="0"/>
              <a:t> </a:t>
            </a:r>
            <a:r>
              <a:rPr lang="en-US" dirty="0" err="1" smtClean="0"/>
              <a:t>simbologia</a:t>
            </a:r>
            <a:r>
              <a:rPr lang="en-US" dirty="0" smtClean="0"/>
              <a:t> </a:t>
            </a:r>
            <a:r>
              <a:rPr lang="en-US" dirty="0" err="1" smtClean="0"/>
              <a:t>appropriata</a:t>
            </a:r>
            <a:r>
              <a:rPr lang="en-US" dirty="0" smtClean="0"/>
              <a:t>  per la </a:t>
            </a:r>
            <a:r>
              <a:rPr lang="en-US" dirty="0" err="1" smtClean="0"/>
              <a:t>registrazione</a:t>
            </a:r>
            <a:r>
              <a:rPr lang="en-US" dirty="0" smtClean="0"/>
              <a:t> del tempo </a:t>
            </a:r>
            <a:r>
              <a:rPr lang="en-US" dirty="0" err="1" smtClean="0"/>
              <a:t>meteorologico</a:t>
            </a:r>
            <a:r>
              <a:rPr lang="en-US" dirty="0" smtClean="0"/>
              <a:t>.</a:t>
            </a:r>
            <a:endParaRPr lang="it-IT" dirty="0" smtClean="0"/>
          </a:p>
          <a:p>
            <a:r>
              <a:rPr lang="en-US" dirty="0" smtClean="0"/>
              <a:t> </a:t>
            </a:r>
            <a:endParaRPr lang="it-IT" dirty="0" smtClean="0"/>
          </a:p>
          <a:p>
            <a:r>
              <a:rPr lang="en-US" b="1" dirty="0" err="1" smtClean="0"/>
              <a:t>Comunicare</a:t>
            </a:r>
            <a:r>
              <a:rPr lang="en-US" b="1" dirty="0" smtClean="0"/>
              <a:t> </a:t>
            </a:r>
            <a:endParaRPr lang="it-IT" b="1" dirty="0" smtClean="0"/>
          </a:p>
          <a:p>
            <a:pPr lvl="0"/>
            <a:r>
              <a:rPr lang="en-US" dirty="0" err="1" smtClean="0"/>
              <a:t>Mettere</a:t>
            </a:r>
            <a:r>
              <a:rPr lang="en-US" dirty="0" smtClean="0"/>
              <a:t> in </a:t>
            </a:r>
            <a:r>
              <a:rPr lang="en-US" dirty="0" err="1" smtClean="0"/>
              <a:t>sequenza</a:t>
            </a:r>
            <a:r>
              <a:rPr lang="en-US" dirty="0" smtClean="0"/>
              <a:t> le </a:t>
            </a:r>
            <a:r>
              <a:rPr lang="en-US" dirty="0" err="1" smtClean="0"/>
              <a:t>immagini</a:t>
            </a:r>
            <a:r>
              <a:rPr lang="en-US" dirty="0" smtClean="0"/>
              <a:t> e </a:t>
            </a:r>
            <a:r>
              <a:rPr lang="en-US" dirty="0" err="1" smtClean="0"/>
              <a:t>produrre</a:t>
            </a:r>
            <a:r>
              <a:rPr lang="en-US" dirty="0" smtClean="0"/>
              <a:t> </a:t>
            </a:r>
            <a:r>
              <a:rPr lang="en-US" dirty="0" err="1" smtClean="0"/>
              <a:t>una</a:t>
            </a:r>
            <a:r>
              <a:rPr lang="en-US" dirty="0" smtClean="0"/>
              <a:t> </a:t>
            </a:r>
            <a:r>
              <a:rPr lang="en-US" dirty="0" err="1" smtClean="0"/>
              <a:t>presentazione</a:t>
            </a:r>
            <a:r>
              <a:rPr lang="en-US" dirty="0" smtClean="0"/>
              <a:t> in power point </a:t>
            </a:r>
            <a:r>
              <a:rPr lang="en-US" dirty="0" err="1" smtClean="0"/>
              <a:t>utilizzando</a:t>
            </a:r>
            <a:r>
              <a:rPr lang="en-US" dirty="0" smtClean="0"/>
              <a:t>  </a:t>
            </a:r>
            <a:r>
              <a:rPr lang="en-US" dirty="0" err="1" smtClean="0"/>
              <a:t>gli</a:t>
            </a:r>
            <a:r>
              <a:rPr lang="en-US" dirty="0" smtClean="0"/>
              <a:t> </a:t>
            </a:r>
            <a:r>
              <a:rPr lang="en-US" dirty="0" err="1" smtClean="0"/>
              <a:t>elementi</a:t>
            </a:r>
            <a:r>
              <a:rPr lang="en-US" dirty="0" smtClean="0"/>
              <a:t> </a:t>
            </a:r>
            <a:endParaRPr lang="it-IT" dirty="0" smtClean="0"/>
          </a:p>
          <a:p>
            <a:r>
              <a:rPr lang="en-US" dirty="0" err="1" smtClean="0"/>
              <a:t>fondamentali</a:t>
            </a:r>
            <a:r>
              <a:rPr lang="en-US" dirty="0" smtClean="0"/>
              <a:t> </a:t>
            </a:r>
            <a:r>
              <a:rPr lang="en-US" dirty="0" err="1" smtClean="0"/>
              <a:t>dei</a:t>
            </a:r>
            <a:r>
              <a:rPr lang="en-US" dirty="0" smtClean="0"/>
              <a:t> </a:t>
            </a:r>
            <a:r>
              <a:rPr lang="en-US" dirty="0" err="1" smtClean="0"/>
              <a:t>testi</a:t>
            </a:r>
            <a:r>
              <a:rPr lang="en-US" dirty="0" smtClean="0"/>
              <a:t> </a:t>
            </a:r>
            <a:r>
              <a:rPr lang="en-US" dirty="0" err="1" smtClean="0"/>
              <a:t>iconici</a:t>
            </a:r>
            <a:r>
              <a:rPr lang="en-US" dirty="0" smtClean="0"/>
              <a:t> e </a:t>
            </a:r>
            <a:r>
              <a:rPr lang="en-US" dirty="0" err="1" smtClean="0"/>
              <a:t>verbali</a:t>
            </a:r>
            <a:r>
              <a:rPr lang="en-US" dirty="0" smtClean="0"/>
              <a:t>.</a:t>
            </a:r>
            <a:endParaRPr lang="it-IT" dirty="0" smtClean="0"/>
          </a:p>
          <a:p>
            <a:r>
              <a:rPr lang="en-US" dirty="0" smtClean="0"/>
              <a:t> </a:t>
            </a:r>
            <a:endParaRPr lang="it-IT" dirty="0" smtClean="0"/>
          </a:p>
          <a:p>
            <a:r>
              <a:rPr lang="en-US" dirty="0" smtClean="0"/>
              <a:t> </a:t>
            </a:r>
            <a:endParaRPr lang="it-IT" dirty="0" smtClean="0"/>
          </a:p>
          <a:p>
            <a:r>
              <a:rPr lang="en-US" b="1" dirty="0" err="1" smtClean="0"/>
              <a:t>Collaborare</a:t>
            </a:r>
            <a:r>
              <a:rPr lang="en-US" b="1" dirty="0" smtClean="0"/>
              <a:t> e </a:t>
            </a:r>
            <a:r>
              <a:rPr lang="en-US" b="1" dirty="0" err="1" smtClean="0"/>
              <a:t>partecipare</a:t>
            </a:r>
            <a:endParaRPr lang="it-IT" b="1" dirty="0" smtClean="0"/>
          </a:p>
          <a:p>
            <a:pPr lvl="0"/>
            <a:r>
              <a:rPr lang="en-US" dirty="0" err="1" smtClean="0"/>
              <a:t>Scambiare</a:t>
            </a:r>
            <a:r>
              <a:rPr lang="en-US" dirty="0" smtClean="0"/>
              <a:t> </a:t>
            </a:r>
            <a:r>
              <a:rPr lang="en-US" dirty="0" err="1" smtClean="0"/>
              <a:t>messaggi</a:t>
            </a:r>
            <a:r>
              <a:rPr lang="en-US" dirty="0" smtClean="0"/>
              <a:t>,  </a:t>
            </a:r>
            <a:r>
              <a:rPr lang="en-US" dirty="0" err="1" smtClean="0"/>
              <a:t>materiali</a:t>
            </a:r>
            <a:r>
              <a:rPr lang="en-US" dirty="0" smtClean="0"/>
              <a:t> e </a:t>
            </a:r>
            <a:r>
              <a:rPr lang="en-US" dirty="0" err="1" smtClean="0"/>
              <a:t>strumenti</a:t>
            </a:r>
            <a:r>
              <a:rPr lang="en-US" dirty="0" smtClean="0"/>
              <a:t> con </a:t>
            </a:r>
            <a:r>
              <a:rPr lang="en-US" dirty="0" err="1" smtClean="0"/>
              <a:t>i</a:t>
            </a:r>
            <a:r>
              <a:rPr lang="en-US" dirty="0" smtClean="0"/>
              <a:t> </a:t>
            </a:r>
            <a:r>
              <a:rPr lang="en-US" dirty="0" err="1" smtClean="0"/>
              <a:t>compagni</a:t>
            </a:r>
            <a:r>
              <a:rPr lang="en-US" dirty="0" smtClean="0"/>
              <a:t> </a:t>
            </a:r>
            <a:r>
              <a:rPr lang="en-US" dirty="0" err="1" smtClean="0"/>
              <a:t>secondo</a:t>
            </a:r>
            <a:r>
              <a:rPr lang="en-US" dirty="0" smtClean="0"/>
              <a:t> </a:t>
            </a:r>
            <a:r>
              <a:rPr lang="en-US" dirty="0" err="1" smtClean="0"/>
              <a:t>regole</a:t>
            </a:r>
            <a:r>
              <a:rPr lang="en-US" dirty="0" smtClean="0"/>
              <a:t> </a:t>
            </a:r>
            <a:r>
              <a:rPr lang="en-US" dirty="0" err="1" smtClean="0"/>
              <a:t>predefinite</a:t>
            </a:r>
            <a:endParaRPr lang="it-IT" dirty="0" smtClean="0"/>
          </a:p>
          <a:p>
            <a:r>
              <a:rPr lang="en-US" dirty="0" smtClean="0"/>
              <a:t> </a:t>
            </a:r>
            <a:endParaRPr lang="it-IT" b="1" dirty="0" smtClean="0"/>
          </a:p>
          <a:p>
            <a:r>
              <a:rPr lang="en-US" b="1" dirty="0" err="1" smtClean="0"/>
              <a:t>Agire</a:t>
            </a:r>
            <a:r>
              <a:rPr lang="en-US" b="1" dirty="0" smtClean="0"/>
              <a:t> in </a:t>
            </a:r>
            <a:r>
              <a:rPr lang="en-US" b="1" dirty="0" err="1" smtClean="0"/>
              <a:t>modo</a:t>
            </a:r>
            <a:r>
              <a:rPr lang="en-US" b="1" dirty="0" smtClean="0"/>
              <a:t> </a:t>
            </a:r>
            <a:r>
              <a:rPr lang="en-US" b="1" dirty="0" err="1" smtClean="0"/>
              <a:t>autonome</a:t>
            </a:r>
            <a:r>
              <a:rPr lang="en-US" b="1" dirty="0" smtClean="0"/>
              <a:t> </a:t>
            </a:r>
            <a:r>
              <a:rPr lang="en-US" b="1" dirty="0" err="1" smtClean="0"/>
              <a:t>responsabile</a:t>
            </a:r>
            <a:endParaRPr lang="it-IT" b="1" dirty="0" smtClean="0"/>
          </a:p>
          <a:p>
            <a:r>
              <a:rPr lang="en-US" dirty="0" err="1" smtClean="0"/>
              <a:t>Assumere</a:t>
            </a:r>
            <a:r>
              <a:rPr lang="en-US" dirty="0" smtClean="0"/>
              <a:t> un </a:t>
            </a:r>
            <a:r>
              <a:rPr lang="en-US" dirty="0" err="1" smtClean="0"/>
              <a:t>compito</a:t>
            </a:r>
            <a:r>
              <a:rPr lang="en-US" dirty="0" smtClean="0"/>
              <a:t> e </a:t>
            </a:r>
            <a:r>
              <a:rPr lang="en-US" dirty="0" err="1" smtClean="0"/>
              <a:t>portarlo</a:t>
            </a:r>
            <a:r>
              <a:rPr lang="en-US" dirty="0" smtClean="0"/>
              <a:t> a </a:t>
            </a:r>
            <a:r>
              <a:rPr lang="en-US" dirty="0" err="1" smtClean="0"/>
              <a:t>termine</a:t>
            </a:r>
            <a:r>
              <a:rPr lang="en-US" dirty="0" smtClean="0"/>
              <a:t> </a:t>
            </a:r>
            <a:r>
              <a:rPr lang="en-US" dirty="0" err="1" smtClean="0"/>
              <a:t>secondo</a:t>
            </a:r>
            <a:r>
              <a:rPr lang="en-US" dirty="0" smtClean="0"/>
              <a:t> le </a:t>
            </a:r>
            <a:r>
              <a:rPr lang="en-US" dirty="0" err="1" smtClean="0"/>
              <a:t>indicazioni</a:t>
            </a:r>
            <a:r>
              <a:rPr lang="en-US" dirty="0" smtClean="0"/>
              <a:t> </a:t>
            </a:r>
            <a:r>
              <a:rPr lang="en-US" dirty="0" err="1" smtClean="0"/>
              <a:t>ricevute</a:t>
            </a:r>
            <a:r>
              <a:rPr lang="en-US" dirty="0" smtClean="0"/>
              <a:t>.</a:t>
            </a:r>
            <a:endParaRPr lang="it-IT"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dirty="0"/>
          </a:p>
        </p:txBody>
      </p:sp>
      <p:sp>
        <p:nvSpPr>
          <p:cNvPr id="3" name="Sottotitolo 2"/>
          <p:cNvSpPr>
            <a:spLocks noGrp="1"/>
          </p:cNvSpPr>
          <p:nvPr>
            <p:ph type="subTitle" idx="1"/>
          </p:nvPr>
        </p:nvSpPr>
        <p:spPr/>
        <p:txBody>
          <a:bodyPr/>
          <a:lstStyle/>
          <a:p>
            <a:r>
              <a:rPr lang="it-IT" dirty="0" smtClean="0"/>
              <a:t>La costruzione di un curricolo verticale</a:t>
            </a:r>
            <a:endParaRPr lang="it-IT" dirty="0"/>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214290"/>
            <a:ext cx="8186766" cy="1051560"/>
          </a:xfrm>
        </p:spPr>
        <p:txBody>
          <a:bodyPr>
            <a:normAutofit fontScale="90000"/>
          </a:bodyPr>
          <a:lstStyle/>
          <a:p>
            <a:r>
              <a:rPr lang="it-IT" sz="2800" b="1" dirty="0" smtClean="0">
                <a:solidFill>
                  <a:srgbClr val="FF0000"/>
                </a:solidFill>
              </a:rPr>
              <a:t>Un possibile processo </a:t>
            </a:r>
            <a:r>
              <a:rPr lang="it-IT" sz="2800" b="1" dirty="0" smtClean="0"/>
              <a:t>di lettura, interpretazione, rielaborazione delle Indicazioni</a:t>
            </a:r>
            <a:endParaRPr lang="it-IT" sz="2800" dirty="0"/>
          </a:p>
        </p:txBody>
      </p:sp>
      <p:sp>
        <p:nvSpPr>
          <p:cNvPr id="3" name="Segnaposto contenuto 2"/>
          <p:cNvSpPr>
            <a:spLocks noGrp="1"/>
          </p:cNvSpPr>
          <p:nvPr>
            <p:ph idx="1"/>
          </p:nvPr>
        </p:nvSpPr>
        <p:spPr>
          <a:xfrm>
            <a:off x="357158" y="1214422"/>
            <a:ext cx="8229600" cy="5256584"/>
          </a:xfrm>
        </p:spPr>
        <p:txBody>
          <a:bodyPr>
            <a:normAutofit lnSpcReduction="10000"/>
          </a:bodyPr>
          <a:lstStyle/>
          <a:p>
            <a:r>
              <a:rPr lang="it-IT" b="1" dirty="0" smtClean="0"/>
              <a:t>Dai Traguardi per lo sviluppo delle competenze </a:t>
            </a:r>
          </a:p>
          <a:p>
            <a:pPr>
              <a:buNone/>
            </a:pPr>
            <a:r>
              <a:rPr lang="it-IT" b="1" dirty="0" smtClean="0"/>
              <a:t> </a:t>
            </a:r>
          </a:p>
          <a:p>
            <a:r>
              <a:rPr lang="it-IT" b="1" dirty="0" smtClean="0"/>
              <a:t>    ai nuclei fondanti delle discipline </a:t>
            </a:r>
          </a:p>
          <a:p>
            <a:pPr>
              <a:buNone/>
            </a:pPr>
            <a:endParaRPr lang="it-IT" b="1" dirty="0" smtClean="0"/>
          </a:p>
          <a:p>
            <a:r>
              <a:rPr lang="it-IT" b="1" dirty="0" smtClean="0"/>
              <a:t>    </a:t>
            </a:r>
          </a:p>
          <a:p>
            <a:r>
              <a:rPr lang="it-IT" b="1" dirty="0" smtClean="0"/>
              <a:t>agli obiettivi di apprendimento disciplinari</a:t>
            </a:r>
            <a:r>
              <a:rPr lang="it-IT" dirty="0" smtClean="0"/>
              <a:t>.</a:t>
            </a:r>
          </a:p>
          <a:p>
            <a:pPr>
              <a:buNone/>
            </a:pPr>
            <a:endParaRPr lang="it-IT" dirty="0" smtClean="0"/>
          </a:p>
          <a:p>
            <a:r>
              <a:rPr lang="it-IT" b="1" dirty="0" smtClean="0"/>
              <a:t>La fase di smontaggio dei pezzi utili a costruire </a:t>
            </a:r>
            <a:r>
              <a:rPr lang="it-IT" b="1" dirty="0" err="1" smtClean="0"/>
              <a:t>UdA</a:t>
            </a:r>
            <a:r>
              <a:rPr lang="it-IT" b="1" dirty="0" smtClean="0"/>
              <a:t> (microprogettazione) e curricolo (macro)</a:t>
            </a:r>
          </a:p>
          <a:p>
            <a:endParaRPr lang="it-IT" dirty="0" smtClean="0"/>
          </a:p>
          <a:p>
            <a:endParaRPr lang="it-IT" dirty="0" smtClean="0"/>
          </a:p>
          <a:p>
            <a:endParaRPr lang="it-IT" dirty="0" smtClean="0"/>
          </a:p>
          <a:p>
            <a:endParaRPr lang="it-IT" dirty="0"/>
          </a:p>
        </p:txBody>
      </p:sp>
      <p:sp>
        <p:nvSpPr>
          <p:cNvPr id="5" name="Freccia in giù 4"/>
          <p:cNvSpPr/>
          <p:nvPr/>
        </p:nvSpPr>
        <p:spPr>
          <a:xfrm>
            <a:off x="4429124" y="3143248"/>
            <a:ext cx="21602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in giù 5"/>
          <p:cNvSpPr/>
          <p:nvPr/>
        </p:nvSpPr>
        <p:spPr>
          <a:xfrm>
            <a:off x="4429124" y="1928802"/>
            <a:ext cx="216024" cy="6480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a:t>1</a:t>
            </a:r>
            <a:r>
              <a:rPr lang="it-IT" dirty="0" smtClean="0"/>
              <a:t>^ Fase del processo</a:t>
            </a:r>
            <a:endParaRPr lang="it-IT" dirty="0"/>
          </a:p>
        </p:txBody>
      </p:sp>
      <p:sp>
        <p:nvSpPr>
          <p:cNvPr id="3" name="Segnaposto contenuto 2"/>
          <p:cNvSpPr>
            <a:spLocks noGrp="1"/>
          </p:cNvSpPr>
          <p:nvPr>
            <p:ph idx="1"/>
          </p:nvPr>
        </p:nvSpPr>
        <p:spPr>
          <a:xfrm>
            <a:off x="457200" y="1268760"/>
            <a:ext cx="8229600" cy="4857403"/>
          </a:xfrm>
        </p:spPr>
        <p:txBody>
          <a:bodyPr>
            <a:normAutofit fontScale="92500" lnSpcReduction="10000"/>
          </a:bodyPr>
          <a:lstStyle/>
          <a:p>
            <a:pPr lvl="0"/>
            <a:r>
              <a:rPr lang="it-IT" b="1" i="1" u="sng" dirty="0" smtClean="0"/>
              <a:t>Gli strumenti da usare: competenze chiave di cittadinanza (versione europea e italiana) e traguardi per lo sviluppo delle competenze</a:t>
            </a:r>
          </a:p>
          <a:p>
            <a:pPr lvl="0"/>
            <a:endParaRPr lang="it-IT" b="1" i="1" u="sng" dirty="0"/>
          </a:p>
          <a:p>
            <a:pPr lvl="0"/>
            <a:r>
              <a:rPr lang="it-IT" b="1" i="1" u="sng" dirty="0" smtClean="0"/>
              <a:t>Lavoro</a:t>
            </a:r>
            <a:r>
              <a:rPr lang="it-IT" b="1" dirty="0" smtClean="0"/>
              <a:t>: Identificazione delle connessioni tra</a:t>
            </a:r>
          </a:p>
          <a:p>
            <a:pPr lvl="0">
              <a:buNone/>
            </a:pPr>
            <a:r>
              <a:rPr lang="it-IT" b="1" dirty="0" smtClean="0"/>
              <a:t> competenze chiave di cittadinanza (nella duplice versione) e traguardi per lo sviluppo delle competenze comunicative</a:t>
            </a:r>
          </a:p>
          <a:p>
            <a:pPr lvl="0">
              <a:buNone/>
            </a:pPr>
            <a:endParaRPr lang="it-IT" b="1" i="1" u="sng" dirty="0"/>
          </a:p>
          <a:p>
            <a:pPr lvl="0">
              <a:buNone/>
            </a:pPr>
            <a:r>
              <a:rPr lang="it-IT" b="1" i="1" u="sng" dirty="0" smtClean="0"/>
              <a:t>Una possibile modalità</a:t>
            </a:r>
          </a:p>
          <a:p>
            <a:pPr lvl="0">
              <a:buNone/>
            </a:pPr>
            <a:endParaRPr lang="it-IT" b="1" i="1" u="sng" dirty="0" smtClean="0"/>
          </a:p>
          <a:p>
            <a:pPr lvl="0">
              <a:buNone/>
            </a:pPr>
            <a:endParaRPr lang="it-IT" i="1" u="sng" dirty="0" smtClean="0"/>
          </a:p>
          <a:p>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3400" y="381000"/>
            <a:ext cx="7626350" cy="798513"/>
          </a:xfrm>
        </p:spPr>
        <p:txBody>
          <a:bodyPr/>
          <a:lstStyle/>
          <a:p>
            <a:pPr>
              <a:defRPr/>
            </a:pPr>
            <a:r>
              <a:rPr lang="it-IT" sz="3200" dirty="0" smtClean="0"/>
              <a:t>Come va costruito il PTOF?</a:t>
            </a:r>
            <a:endParaRPr lang="it-IT" sz="3200" dirty="0"/>
          </a:p>
        </p:txBody>
      </p:sp>
      <p:sp>
        <p:nvSpPr>
          <p:cNvPr id="3" name="Segnaposto contenuto 2"/>
          <p:cNvSpPr>
            <a:spLocks noGrp="1"/>
          </p:cNvSpPr>
          <p:nvPr>
            <p:ph idx="1"/>
          </p:nvPr>
        </p:nvSpPr>
        <p:spPr>
          <a:xfrm>
            <a:off x="609600" y="1219200"/>
            <a:ext cx="7543800" cy="4471988"/>
          </a:xfrm>
        </p:spPr>
        <p:txBody>
          <a:bodyPr>
            <a:normAutofit fontScale="55000" lnSpcReduction="20000"/>
          </a:bodyPr>
          <a:lstStyle/>
          <a:p>
            <a:pPr>
              <a:defRPr/>
            </a:pPr>
            <a:r>
              <a:rPr lang="it-IT" dirty="0"/>
              <a:t/>
            </a:r>
            <a:br>
              <a:rPr lang="it-IT" dirty="0"/>
            </a:br>
            <a:r>
              <a:rPr lang="it-IT" b="1" dirty="0"/>
              <a:t>Le indicazioni nazionali </a:t>
            </a:r>
            <a:r>
              <a:rPr lang="it-IT" u="sng" dirty="0"/>
              <a:t>costituiscono</a:t>
            </a:r>
            <a:r>
              <a:rPr lang="it-IT" dirty="0"/>
              <a:t> il quadro di riferimento per la PROGETTAZIONE del </a:t>
            </a:r>
            <a:r>
              <a:rPr lang="it-IT" dirty="0" smtClean="0"/>
              <a:t>CURRICOLO </a:t>
            </a:r>
            <a:r>
              <a:rPr lang="it-IT" dirty="0"/>
              <a:t>della SCUOLA. </a:t>
            </a:r>
            <a:br>
              <a:rPr lang="it-IT" dirty="0"/>
            </a:br>
            <a:endParaRPr lang="it-IT" dirty="0" smtClean="0"/>
          </a:p>
          <a:p>
            <a:pPr>
              <a:defRPr/>
            </a:pPr>
            <a:r>
              <a:rPr lang="it-IT" dirty="0" smtClean="0"/>
              <a:t>La </a:t>
            </a:r>
            <a:r>
              <a:rPr lang="it-IT" u="sng" dirty="0"/>
              <a:t>progettazione</a:t>
            </a:r>
            <a:r>
              <a:rPr lang="it-IT" dirty="0"/>
              <a:t> del </a:t>
            </a:r>
            <a:r>
              <a:rPr lang="it-IT" dirty="0" smtClean="0"/>
              <a:t>PTOF </a:t>
            </a:r>
            <a:r>
              <a:rPr lang="it-IT" dirty="0"/>
              <a:t>quindi </a:t>
            </a:r>
            <a:r>
              <a:rPr lang="it-IT" u="sng" dirty="0">
                <a:solidFill>
                  <a:srgbClr val="0000FF"/>
                </a:solidFill>
              </a:rPr>
              <a:t>discende</a:t>
            </a:r>
            <a:r>
              <a:rPr lang="it-IT" dirty="0"/>
              <a:t> direttamente dalle indicazioni nazionali. </a:t>
            </a:r>
            <a:endParaRPr lang="it-IT" dirty="0" smtClean="0"/>
          </a:p>
          <a:p>
            <a:pPr>
              <a:defRPr/>
            </a:pPr>
            <a:r>
              <a:rPr lang="it-IT" dirty="0" smtClean="0"/>
              <a:t/>
            </a:r>
            <a:br>
              <a:rPr lang="it-IT" dirty="0" smtClean="0"/>
            </a:br>
            <a:r>
              <a:rPr lang="it-IT" dirty="0" smtClean="0"/>
              <a:t>INDICAZIONI </a:t>
            </a:r>
            <a:r>
              <a:rPr lang="it-IT" dirty="0"/>
              <a:t>che </a:t>
            </a:r>
            <a:r>
              <a:rPr lang="it-IT" dirty="0" smtClean="0"/>
              <a:t>vanno </a:t>
            </a:r>
            <a:r>
              <a:rPr lang="it-IT" u="sng" dirty="0" smtClean="0">
                <a:solidFill>
                  <a:srgbClr val="FF0000"/>
                </a:solidFill>
              </a:rPr>
              <a:t>contestualizzate</a:t>
            </a:r>
            <a:r>
              <a:rPr lang="it-IT" dirty="0" smtClean="0"/>
              <a:t> e RIELABORATE rispetto ai </a:t>
            </a:r>
            <a:r>
              <a:rPr lang="it-IT" u="sng" dirty="0"/>
              <a:t>contenuti</a:t>
            </a:r>
            <a:r>
              <a:rPr lang="it-IT" dirty="0"/>
              <a:t>, </a:t>
            </a:r>
            <a:r>
              <a:rPr lang="it-IT" dirty="0" smtClean="0"/>
              <a:t>ai </a:t>
            </a:r>
            <a:r>
              <a:rPr lang="it-IT" u="sng" dirty="0" smtClean="0"/>
              <a:t>metodi</a:t>
            </a:r>
            <a:r>
              <a:rPr lang="it-IT" dirty="0"/>
              <a:t>, </a:t>
            </a:r>
            <a:r>
              <a:rPr lang="it-IT" dirty="0" smtClean="0"/>
              <a:t>agli aspetti organizzativi </a:t>
            </a:r>
            <a:r>
              <a:rPr lang="it-IT" dirty="0"/>
              <a:t>e </a:t>
            </a:r>
            <a:r>
              <a:rPr lang="it-IT" dirty="0" smtClean="0"/>
              <a:t>alla valutazione.</a:t>
            </a:r>
          </a:p>
          <a:p>
            <a:pPr>
              <a:defRPr/>
            </a:pPr>
            <a:endParaRPr lang="it-IT" dirty="0"/>
          </a:p>
          <a:p>
            <a:pPr>
              <a:defRPr/>
            </a:pPr>
            <a:r>
              <a:rPr lang="it-IT" sz="3600" b="1" dirty="0"/>
              <a:t>I</a:t>
            </a:r>
            <a:r>
              <a:rPr lang="it-IT" sz="3600" b="1" dirty="0" smtClean="0"/>
              <a:t>l PTOF </a:t>
            </a:r>
            <a:r>
              <a:rPr lang="it-IT" sz="3600" b="1" u="sng" dirty="0"/>
              <a:t>deve</a:t>
            </a:r>
            <a:r>
              <a:rPr lang="it-IT" sz="3600" b="1" dirty="0"/>
              <a:t> </a:t>
            </a:r>
            <a:r>
              <a:rPr lang="it-IT" sz="3600" b="1" dirty="0" smtClean="0"/>
              <a:t>comunque contenere in modo </a:t>
            </a:r>
            <a:r>
              <a:rPr lang="it-IT" sz="3600" b="1" u="sng" dirty="0" smtClean="0"/>
              <a:t>vincolante</a:t>
            </a:r>
            <a:r>
              <a:rPr lang="it-IT" sz="3600" b="1" dirty="0" smtClean="0"/>
              <a:t>:</a:t>
            </a:r>
            <a:endParaRPr lang="it-IT" sz="3600" b="1" dirty="0"/>
          </a:p>
          <a:p>
            <a:pPr>
              <a:defRPr/>
            </a:pPr>
            <a:r>
              <a:rPr lang="it-IT" dirty="0"/>
              <a:t>a) il </a:t>
            </a:r>
            <a:r>
              <a:rPr lang="it-IT" b="1" dirty="0">
                <a:solidFill>
                  <a:srgbClr val="0000FF"/>
                </a:solidFill>
              </a:rPr>
              <a:t>profilo di competenze</a:t>
            </a:r>
            <a:r>
              <a:rPr lang="it-IT" dirty="0"/>
              <a:t> che lo studente deve acquisire al termine del </a:t>
            </a:r>
            <a:r>
              <a:rPr lang="it-IT" dirty="0" smtClean="0"/>
              <a:t>curricolo verticale del </a:t>
            </a:r>
            <a:r>
              <a:rPr lang="it-IT" dirty="0" err="1" smtClean="0"/>
              <a:t>I°</a:t>
            </a:r>
            <a:r>
              <a:rPr lang="it-IT" dirty="0" smtClean="0"/>
              <a:t> ciclo;</a:t>
            </a:r>
          </a:p>
          <a:p>
            <a:pPr>
              <a:defRPr/>
            </a:pPr>
            <a:r>
              <a:rPr lang="it-IT" dirty="0"/>
              <a:t/>
            </a:r>
            <a:br>
              <a:rPr lang="it-IT" dirty="0"/>
            </a:br>
            <a:r>
              <a:rPr lang="it-IT" dirty="0"/>
              <a:t>c</a:t>
            </a:r>
            <a:r>
              <a:rPr lang="it-IT" dirty="0">
                <a:solidFill>
                  <a:srgbClr val="002060"/>
                </a:solidFill>
              </a:rPr>
              <a:t>) </a:t>
            </a:r>
            <a:r>
              <a:rPr lang="it-IT" dirty="0" smtClean="0">
                <a:solidFill>
                  <a:srgbClr val="002060"/>
                </a:solidFill>
              </a:rPr>
              <a:t>le </a:t>
            </a:r>
            <a:r>
              <a:rPr lang="it-IT" b="1" dirty="0" smtClean="0">
                <a:solidFill>
                  <a:srgbClr val="002060"/>
                </a:solidFill>
              </a:rPr>
              <a:t>abilità e conoscenze </a:t>
            </a:r>
            <a:r>
              <a:rPr lang="it-IT" dirty="0" smtClean="0"/>
              <a:t>specifiche </a:t>
            </a:r>
            <a:r>
              <a:rPr lang="it-IT" dirty="0"/>
              <a:t>per ogni </a:t>
            </a:r>
            <a:r>
              <a:rPr lang="it-IT" dirty="0" smtClean="0"/>
              <a:t>campo d’ esperienza/disciplina</a:t>
            </a:r>
          </a:p>
          <a:p>
            <a:pPr>
              <a:buNone/>
              <a:defRPr/>
            </a:pPr>
            <a:endParaRPr lang="it-IT" dirty="0"/>
          </a:p>
          <a:p>
            <a:pPr>
              <a:defRPr/>
            </a:pPr>
            <a:r>
              <a:rPr lang="it-IT" sz="3300" b="1" dirty="0"/>
              <a:t>Il </a:t>
            </a:r>
            <a:r>
              <a:rPr lang="it-IT" sz="3300" b="1" dirty="0" smtClean="0"/>
              <a:t>PTOF </a:t>
            </a:r>
            <a:r>
              <a:rPr lang="it-IT" sz="3300" b="1" dirty="0"/>
              <a:t>va quindi costruito sugli aspetti </a:t>
            </a:r>
            <a:r>
              <a:rPr lang="it-IT" sz="3300" b="1" u="sng" dirty="0"/>
              <a:t>chiave</a:t>
            </a:r>
            <a:r>
              <a:rPr lang="it-IT" sz="3300" b="1" dirty="0"/>
              <a:t> delle indicazioni nazionali</a:t>
            </a:r>
          </a:p>
          <a:p>
            <a:pPr>
              <a:defRPr/>
            </a:pPr>
            <a:endParaRPr lang="it-IT" dirty="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4082"/>
          </a:xfrm>
        </p:spPr>
        <p:txBody>
          <a:bodyPr>
            <a:noAutofit/>
          </a:bodyPr>
          <a:lstStyle/>
          <a:p>
            <a:pPr lvl="0"/>
            <a:r>
              <a:rPr lang="it-IT" sz="1800" dirty="0" smtClean="0"/>
              <a:t/>
            </a:r>
            <a:br>
              <a:rPr lang="it-IT" sz="1800" dirty="0" smtClean="0"/>
            </a:br>
            <a:endParaRPr lang="it-IT" sz="1800" dirty="0"/>
          </a:p>
        </p:txBody>
      </p:sp>
      <p:graphicFrame>
        <p:nvGraphicFramePr>
          <p:cNvPr id="4" name="Segnaposto contenuto 3"/>
          <p:cNvGraphicFramePr>
            <a:graphicFrameLocks noGrp="1"/>
          </p:cNvGraphicFramePr>
          <p:nvPr>
            <p:ph idx="1"/>
          </p:nvPr>
        </p:nvGraphicFramePr>
        <p:xfrm>
          <a:off x="-2" y="-302034"/>
          <a:ext cx="9144001" cy="7528560"/>
        </p:xfrm>
        <a:graphic>
          <a:graphicData uri="http://schemas.openxmlformats.org/drawingml/2006/table">
            <a:tbl>
              <a:tblPr firstRow="1" bandRow="1">
                <a:tableStyleId>{5C22544A-7EE6-4342-B048-85BDC9FD1C3A}</a:tableStyleId>
              </a:tblPr>
              <a:tblGrid>
                <a:gridCol w="1600178"/>
                <a:gridCol w="228622"/>
                <a:gridCol w="1531573"/>
                <a:gridCol w="297226"/>
                <a:gridCol w="2503085"/>
                <a:gridCol w="1371645"/>
                <a:gridCol w="133198"/>
                <a:gridCol w="1478474"/>
              </a:tblGrid>
              <a:tr h="591030">
                <a:tc gridSpan="2">
                  <a:txBody>
                    <a:bodyPr/>
                    <a:lstStyle/>
                    <a:p>
                      <a:r>
                        <a:rPr lang="it-IT" dirty="0" smtClean="0"/>
                        <a:t>Infanzia</a:t>
                      </a:r>
                      <a:endParaRPr lang="it-IT" dirty="0"/>
                    </a:p>
                  </a:txBody>
                  <a:tcPr/>
                </a:tc>
                <a:tc hMerge="1">
                  <a:txBody>
                    <a:bodyPr/>
                    <a:lstStyle/>
                    <a:p>
                      <a:endParaRPr lang="it-IT"/>
                    </a:p>
                  </a:txBody>
                  <a:tcPr/>
                </a:tc>
                <a:tc gridSpan="2">
                  <a:txBody>
                    <a:bodyPr/>
                    <a:lstStyle/>
                    <a:p>
                      <a:r>
                        <a:rPr lang="it-IT" dirty="0" smtClean="0"/>
                        <a:t>5 </a:t>
                      </a:r>
                      <a:r>
                        <a:rPr lang="it-IT" dirty="0" err="1" smtClean="0"/>
                        <a:t>^Primaria</a:t>
                      </a:r>
                      <a:endParaRPr lang="it-IT" dirty="0"/>
                    </a:p>
                  </a:txBody>
                  <a:tcPr/>
                </a:tc>
                <a:tc hMerge="1">
                  <a:txBody>
                    <a:bodyPr/>
                    <a:lstStyle/>
                    <a:p>
                      <a:endParaRPr lang="it-IT"/>
                    </a:p>
                  </a:txBody>
                  <a:tcPr/>
                </a:tc>
                <a:tc>
                  <a:txBody>
                    <a:bodyPr/>
                    <a:lstStyle/>
                    <a:p>
                      <a:r>
                        <a:rPr lang="it-IT" dirty="0" smtClean="0"/>
                        <a:t>3 </a:t>
                      </a:r>
                      <a:r>
                        <a:rPr lang="it-IT" dirty="0" err="1" smtClean="0"/>
                        <a:t>^Sec</a:t>
                      </a:r>
                      <a:r>
                        <a:rPr lang="it-IT" dirty="0" smtClean="0"/>
                        <a:t>. </a:t>
                      </a:r>
                      <a:r>
                        <a:rPr lang="it-IT" dirty="0" err="1" smtClean="0"/>
                        <a:t>I°</a:t>
                      </a:r>
                      <a:endParaRPr lang="it-IT" dirty="0"/>
                    </a:p>
                  </a:txBody>
                  <a:tcPr/>
                </a:tc>
                <a:tc>
                  <a:txBody>
                    <a:bodyPr/>
                    <a:lstStyle/>
                    <a:p>
                      <a:r>
                        <a:rPr lang="it-IT" dirty="0" smtClean="0"/>
                        <a:t>Comp.</a:t>
                      </a:r>
                      <a:r>
                        <a:rPr lang="it-IT" baseline="0" dirty="0" smtClean="0"/>
                        <a:t> </a:t>
                      </a:r>
                      <a:r>
                        <a:rPr lang="it-IT" baseline="0" dirty="0" err="1" smtClean="0"/>
                        <a:t>Citt</a:t>
                      </a:r>
                      <a:r>
                        <a:rPr lang="it-IT" baseline="0" dirty="0" smtClean="0"/>
                        <a:t>. EU</a:t>
                      </a:r>
                      <a:endParaRPr lang="it-IT" dirty="0"/>
                    </a:p>
                  </a:txBody>
                  <a:tcPr/>
                </a:tc>
                <a:tc gridSpan="2">
                  <a:txBody>
                    <a:bodyPr/>
                    <a:lstStyle/>
                    <a:p>
                      <a:r>
                        <a:rPr lang="it-IT" dirty="0" smtClean="0"/>
                        <a:t>C. </a:t>
                      </a:r>
                      <a:r>
                        <a:rPr lang="it-IT" dirty="0" err="1" smtClean="0"/>
                        <a:t>Cittad</a:t>
                      </a:r>
                      <a:r>
                        <a:rPr lang="it-IT" dirty="0" smtClean="0"/>
                        <a:t>. obbligo</a:t>
                      </a:r>
                      <a:endParaRPr lang="it-IT" dirty="0"/>
                    </a:p>
                  </a:txBody>
                  <a:tcPr/>
                </a:tc>
                <a:tc hMerge="1">
                  <a:txBody>
                    <a:bodyPr/>
                    <a:lstStyle/>
                    <a:p>
                      <a:endParaRPr lang="it-IT"/>
                    </a:p>
                  </a:txBody>
                  <a:tcPr/>
                </a:tc>
              </a:tr>
              <a:tr h="844329">
                <a:tc gridSpan="8">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it-IT" sz="1600" b="1" i="1" u="sng" smtClean="0"/>
                    </a:p>
                    <a:p>
                      <a:pPr marL="0" marR="0" lvl="0" indent="0" algn="ctr" defTabSz="914400" rtl="0" eaLnBrk="1" fontAlgn="auto" latinLnBrk="0" hangingPunct="1">
                        <a:lnSpc>
                          <a:spcPct val="100000"/>
                        </a:lnSpc>
                        <a:spcBef>
                          <a:spcPts val="0"/>
                        </a:spcBef>
                        <a:spcAft>
                          <a:spcPts val="0"/>
                        </a:spcAft>
                        <a:buClrTx/>
                        <a:buSzTx/>
                        <a:buFontTx/>
                        <a:buNone/>
                        <a:tabLst/>
                        <a:defRPr/>
                      </a:pPr>
                      <a:r>
                        <a:rPr lang="it-IT" sz="1600" b="1" i="1" u="sng" smtClean="0"/>
                        <a:t>Identificazione </a:t>
                      </a:r>
                      <a:r>
                        <a:rPr lang="it-IT" sz="1600" b="1" i="1" u="sng" dirty="0" smtClean="0"/>
                        <a:t>delle connessioni tra competenze chiave di cittadinanza e traguardi per lo sviluppo delle competenze.</a:t>
                      </a:r>
                      <a:endParaRPr lang="it-IT" sz="1600" i="1" u="sng" dirty="0" smtClean="0"/>
                    </a:p>
                    <a:p>
                      <a:pPr algn="ctr"/>
                      <a:endParaRPr lang="it-IT" sz="1400" dirty="0"/>
                    </a:p>
                  </a:txBody>
                  <a:tcPr/>
                </a:tc>
                <a:tc hMerge="1">
                  <a:txBody>
                    <a:bodyPr/>
                    <a:lstStyle/>
                    <a:p>
                      <a:endParaRPr lang="it-IT"/>
                    </a:p>
                  </a:txBody>
                  <a:tcPr/>
                </a:tc>
                <a:tc hMerge="1">
                  <a:txBody>
                    <a:bodyPr/>
                    <a:lstStyle/>
                    <a:p>
                      <a:endParaRPr lang="it-IT"/>
                    </a:p>
                  </a:txBody>
                  <a:tcPr/>
                </a:tc>
                <a:tc hMerge="1">
                  <a:txBody>
                    <a:bodyPr/>
                    <a:lstStyle/>
                    <a:p>
                      <a:endParaRPr lang="it-IT"/>
                    </a:p>
                  </a:txBody>
                  <a:tcPr/>
                </a:tc>
                <a:tc hMerge="1">
                  <a:txBody>
                    <a:bodyPr/>
                    <a:lstStyle/>
                    <a:p>
                      <a:endParaRPr lang="it-IT" dirty="0"/>
                    </a:p>
                  </a:txBody>
                  <a:tcPr/>
                </a:tc>
                <a:tc hMerge="1">
                  <a:txBody>
                    <a:bodyPr/>
                    <a:lstStyle/>
                    <a:p>
                      <a:endParaRPr lang="it-IT"/>
                    </a:p>
                  </a:txBody>
                  <a:tcPr/>
                </a:tc>
                <a:tc hMerge="1">
                  <a:txBody>
                    <a:bodyPr/>
                    <a:lstStyle/>
                    <a:p>
                      <a:endParaRPr lang="it-IT"/>
                    </a:p>
                  </a:txBody>
                  <a:tcPr/>
                </a:tc>
                <a:tc hMerge="1">
                  <a:txBody>
                    <a:bodyPr/>
                    <a:lstStyle/>
                    <a:p>
                      <a:endParaRPr lang="it-IT"/>
                    </a:p>
                  </a:txBody>
                  <a:tcPr/>
                </a:tc>
              </a:tr>
              <a:tr h="4615663">
                <a:tc>
                  <a:txBody>
                    <a:bodyPr/>
                    <a:lstStyle/>
                    <a:p>
                      <a:r>
                        <a:rPr lang="it-IT" sz="1400" b="1" kern="1200" dirty="0" smtClean="0">
                          <a:solidFill>
                            <a:srgbClr val="FF0000"/>
                          </a:solidFill>
                          <a:latin typeface="+mn-lt"/>
                          <a:ea typeface="+mn-ea"/>
                          <a:cs typeface="+mn-cs"/>
                        </a:rPr>
                        <a:t>Sa esprimere e comunicare </a:t>
                      </a:r>
                      <a:r>
                        <a:rPr lang="it-IT" sz="1400" kern="1200" dirty="0" smtClean="0">
                          <a:solidFill>
                            <a:schemeClr val="dk1"/>
                          </a:solidFill>
                          <a:latin typeface="+mn-lt"/>
                          <a:ea typeface="+mn-ea"/>
                          <a:cs typeface="+mn-cs"/>
                        </a:rPr>
                        <a:t>agli altri emozioni, sentimenti, argomentazioni attraverso il linguaggio verbale che utilizza in differenti situazioni comunicative</a:t>
                      </a:r>
                      <a:endParaRPr lang="it-IT" sz="1400" dirty="0"/>
                    </a:p>
                  </a:txBody>
                  <a:tcPr>
                    <a:solidFill>
                      <a:srgbClr val="FFFF00"/>
                    </a:solidFill>
                  </a:tcPr>
                </a:tc>
                <a:tc gridSpan="2">
                  <a:txBody>
                    <a:bodyPr/>
                    <a:lstStyle/>
                    <a:p>
                      <a:pPr marL="0" marR="0" indent="0" algn="l" defTabSz="914400" rtl="0" eaLnBrk="1" fontAlgn="auto" latinLnBrk="0" hangingPunct="1">
                        <a:lnSpc>
                          <a:spcPts val="1350"/>
                        </a:lnSpc>
                        <a:spcBef>
                          <a:spcPts val="0"/>
                        </a:spcBef>
                        <a:spcAft>
                          <a:spcPts val="1200"/>
                        </a:spcAft>
                        <a:buClrTx/>
                        <a:buSzTx/>
                        <a:buFontTx/>
                        <a:buNone/>
                        <a:tabLst/>
                        <a:defRPr/>
                      </a:pPr>
                      <a:r>
                        <a:rPr lang="it-IT" sz="1400" b="1" kern="1200" dirty="0" smtClean="0">
                          <a:solidFill>
                            <a:srgbClr val="FF0000"/>
                          </a:solidFill>
                          <a:latin typeface="+mn-lt"/>
                          <a:ea typeface="+mn-ea"/>
                          <a:cs typeface="+mn-cs"/>
                        </a:rPr>
                        <a:t>L'allievo partecipa a scambi comunicativi </a:t>
                      </a:r>
                      <a:r>
                        <a:rPr lang="it-IT" sz="1400" kern="1200" dirty="0" smtClean="0">
                          <a:solidFill>
                            <a:schemeClr val="dk1"/>
                          </a:solidFill>
                          <a:latin typeface="+mn-lt"/>
                          <a:ea typeface="+mn-ea"/>
                          <a:cs typeface="+mn-cs"/>
                        </a:rPr>
                        <a:t>(conversazione, discussione di classe o di gruppo) con compagni e insegnanti rispettando il turno e formulando messaggi chiari e pertinenti, in un registro il più possibile adeguato alla situazione.</a:t>
                      </a:r>
                    </a:p>
                    <a:p>
                      <a:pPr>
                        <a:lnSpc>
                          <a:spcPts val="1350"/>
                        </a:lnSpc>
                        <a:spcAft>
                          <a:spcPts val="1200"/>
                        </a:spcAft>
                      </a:pPr>
                      <a:endParaRPr lang="it-IT" sz="1400" dirty="0">
                        <a:latin typeface="Calibri"/>
                        <a:ea typeface="Calibri"/>
                        <a:cs typeface="Times New Roman"/>
                      </a:endParaRPr>
                    </a:p>
                  </a:txBody>
                  <a:tcPr marL="68580" marR="68580" marT="0" marB="0">
                    <a:solidFill>
                      <a:srgbClr val="FFFF00"/>
                    </a:solidFill>
                  </a:tcPr>
                </a:tc>
                <a:tc hMerge="1">
                  <a:txBody>
                    <a:bodyPr/>
                    <a:lstStyle/>
                    <a:p>
                      <a:pPr>
                        <a:lnSpc>
                          <a:spcPts val="1350"/>
                        </a:lnSpc>
                        <a:spcAft>
                          <a:spcPts val="1200"/>
                        </a:spcAft>
                      </a:pPr>
                      <a:endParaRPr lang="it-IT" sz="1400" dirty="0">
                        <a:latin typeface="Calibri"/>
                        <a:ea typeface="Calibri"/>
                        <a:cs typeface="Times New Roman"/>
                      </a:endParaRPr>
                    </a:p>
                  </a:txBody>
                  <a:tcPr marL="68580" marR="68580" marT="0" marB="0"/>
                </a:tc>
                <a:tc gridSpan="2">
                  <a:txBody>
                    <a:bodyPr/>
                    <a:lstStyle/>
                    <a:p>
                      <a:r>
                        <a:rPr lang="it-IT" sz="1400" b="1" kern="1200" dirty="0" smtClean="0">
                          <a:solidFill>
                            <a:srgbClr val="FF0000"/>
                          </a:solidFill>
                          <a:latin typeface="+mn-lt"/>
                          <a:ea typeface="+mn-ea"/>
                          <a:cs typeface="+mn-cs"/>
                        </a:rPr>
                        <a:t>L'allievo interagisce in modo efficace in diverse situazioni comunicative</a:t>
                      </a:r>
                      <a:r>
                        <a:rPr lang="it-IT" sz="1400" kern="1200" dirty="0" smtClean="0">
                          <a:solidFill>
                            <a:schemeClr val="dk1"/>
                          </a:solidFill>
                          <a:latin typeface="+mn-lt"/>
                          <a:ea typeface="+mn-ea"/>
                          <a:cs typeface="+mn-cs"/>
                        </a:rPr>
                        <a:t>, attraverso modalità dialogiche sempre rispettose delle idee degli altri; con ciò matura la consapevolezza che il dialogo, oltre a essere uno strumento comunicativo, </a:t>
                      </a:r>
                      <a:r>
                        <a:rPr lang="it-IT" sz="1400" kern="1200" dirty="0" smtClean="0">
                          <a:solidFill>
                            <a:srgbClr val="00B0F0"/>
                          </a:solidFill>
                          <a:latin typeface="+mn-lt"/>
                          <a:ea typeface="+mn-ea"/>
                          <a:cs typeface="+mn-cs"/>
                        </a:rPr>
                        <a:t>ha anche un grande valore civile e lo utilizza per apprendere informazioni ed elaborare opinioni </a:t>
                      </a:r>
                      <a:r>
                        <a:rPr lang="it-IT" sz="1400" kern="1200" dirty="0" smtClean="0">
                          <a:solidFill>
                            <a:schemeClr val="dk1"/>
                          </a:solidFill>
                          <a:latin typeface="+mn-lt"/>
                          <a:ea typeface="+mn-ea"/>
                          <a:cs typeface="+mn-cs"/>
                        </a:rPr>
                        <a:t>su problemi riguardanti vari ambiti culturali e sociali.</a:t>
                      </a:r>
                    </a:p>
                    <a:p>
                      <a:endParaRPr lang="it-IT" sz="1400" kern="1200" dirty="0" smtClean="0">
                        <a:solidFill>
                          <a:schemeClr val="dk1"/>
                        </a:solidFill>
                        <a:latin typeface="+mn-lt"/>
                        <a:ea typeface="+mn-ea"/>
                        <a:cs typeface="+mn-cs"/>
                      </a:endParaRPr>
                    </a:p>
                    <a:p>
                      <a:r>
                        <a:rPr lang="it-IT" sz="1400" kern="1200" dirty="0" smtClean="0">
                          <a:solidFill>
                            <a:srgbClr val="00B050"/>
                          </a:solidFill>
                          <a:latin typeface="+mn-lt"/>
                          <a:ea typeface="+mn-ea"/>
                          <a:cs typeface="+mn-cs"/>
                        </a:rPr>
                        <a:t>Usa la comunicazione orale per collaborare con gli altri</a:t>
                      </a:r>
                      <a:r>
                        <a:rPr lang="it-IT" sz="1400" kern="1200" dirty="0" smtClean="0">
                          <a:solidFill>
                            <a:schemeClr val="dk1"/>
                          </a:solidFill>
                          <a:latin typeface="+mn-lt"/>
                          <a:ea typeface="+mn-ea"/>
                          <a:cs typeface="+mn-cs"/>
                        </a:rPr>
                        <a:t>, ad esempio nella </a:t>
                      </a:r>
                      <a:r>
                        <a:rPr lang="it-IT" sz="1400" kern="1200" dirty="0" smtClean="0">
                          <a:solidFill>
                            <a:schemeClr val="accent6"/>
                          </a:solidFill>
                          <a:latin typeface="+mn-lt"/>
                          <a:ea typeface="+mn-ea"/>
                          <a:cs typeface="+mn-cs"/>
                        </a:rPr>
                        <a:t>realizzazione di giochi o prodotti, nell'elaborazione di progetti e nella formulazione di giudizi </a:t>
                      </a:r>
                      <a:r>
                        <a:rPr lang="it-IT" sz="1400" kern="1200" dirty="0" smtClean="0">
                          <a:solidFill>
                            <a:schemeClr val="dk1"/>
                          </a:solidFill>
                          <a:latin typeface="+mn-lt"/>
                          <a:ea typeface="+mn-ea"/>
                          <a:cs typeface="+mn-cs"/>
                        </a:rPr>
                        <a:t>su problemi riguardanti vari ambiti culturali e sociali</a:t>
                      </a:r>
                    </a:p>
                    <a:p>
                      <a:pPr marL="0" marR="0" indent="0" algn="l" defTabSz="914400" rtl="0" eaLnBrk="1" fontAlgn="auto" latinLnBrk="0" hangingPunct="1">
                        <a:lnSpc>
                          <a:spcPct val="100000"/>
                        </a:lnSpc>
                        <a:spcBef>
                          <a:spcPts val="0"/>
                        </a:spcBef>
                        <a:spcAft>
                          <a:spcPts val="0"/>
                        </a:spcAft>
                        <a:buClrTx/>
                        <a:buSzTx/>
                        <a:buFontTx/>
                        <a:buNone/>
                        <a:tabLst/>
                        <a:defRPr/>
                      </a:pPr>
                      <a:endParaRPr lang="it-IT" sz="1400" dirty="0"/>
                    </a:p>
                  </a:txBody>
                  <a:tcPr>
                    <a:solidFill>
                      <a:srgbClr val="FFFF00"/>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it-IT" sz="1200" dirty="0"/>
                    </a:p>
                  </a:txBody>
                  <a:tcPr>
                    <a:solidFill>
                      <a:srgbClr val="FFFF00"/>
                    </a:solidFill>
                  </a:tcPr>
                </a:tc>
                <a:tc gridSpan="2">
                  <a:txBody>
                    <a:bodyPr/>
                    <a:lstStyle/>
                    <a:p>
                      <a:r>
                        <a:rPr lang="it-IT" sz="1400" b="1" i="1" kern="1200" dirty="0" smtClean="0">
                          <a:solidFill>
                            <a:schemeClr val="dk1"/>
                          </a:solidFill>
                          <a:latin typeface="+mn-lt"/>
                          <a:ea typeface="+mn-ea"/>
                          <a:cs typeface="+mn-cs"/>
                        </a:rPr>
                        <a:t>Comunicazione nella madre lingua</a:t>
                      </a:r>
                    </a:p>
                    <a:p>
                      <a:endParaRPr lang="it-IT" sz="1400" b="1" i="1" kern="1200" dirty="0" smtClean="0">
                        <a:solidFill>
                          <a:schemeClr val="dk1"/>
                        </a:solidFill>
                        <a:latin typeface="+mn-lt"/>
                        <a:ea typeface="+mn-ea"/>
                        <a:cs typeface="+mn-cs"/>
                      </a:endParaRPr>
                    </a:p>
                    <a:p>
                      <a:endParaRPr lang="it-IT" sz="1400" kern="1200" dirty="0" smtClean="0">
                        <a:solidFill>
                          <a:schemeClr val="dk1"/>
                        </a:solidFill>
                        <a:latin typeface="+mn-lt"/>
                        <a:ea typeface="+mn-ea"/>
                        <a:cs typeface="+mn-cs"/>
                      </a:endParaRPr>
                    </a:p>
                    <a:p>
                      <a:r>
                        <a:rPr lang="it-IT" sz="1400" b="1" i="1" kern="1200" dirty="0" smtClean="0">
                          <a:solidFill>
                            <a:schemeClr val="dk1"/>
                          </a:solidFill>
                          <a:latin typeface="+mn-lt"/>
                          <a:ea typeface="+mn-ea"/>
                          <a:cs typeface="+mn-cs"/>
                        </a:rPr>
                        <a:t>Le competenze sociali e civiche</a:t>
                      </a:r>
                    </a:p>
                    <a:p>
                      <a:endParaRPr lang="it-IT" sz="1400" b="1" i="1" kern="1200" dirty="0" smtClean="0">
                        <a:solidFill>
                          <a:schemeClr val="dk1"/>
                        </a:solidFill>
                        <a:latin typeface="+mn-lt"/>
                        <a:ea typeface="+mn-ea"/>
                        <a:cs typeface="+mn-cs"/>
                      </a:endParaRPr>
                    </a:p>
                    <a:p>
                      <a:endParaRPr lang="it-IT" sz="1400" kern="1200" dirty="0" smtClean="0">
                        <a:solidFill>
                          <a:schemeClr val="dk1"/>
                        </a:solidFill>
                        <a:latin typeface="+mn-lt"/>
                        <a:ea typeface="+mn-ea"/>
                        <a:cs typeface="+mn-cs"/>
                      </a:endParaRPr>
                    </a:p>
                    <a:p>
                      <a:r>
                        <a:rPr lang="it-IT" sz="1400" b="1" i="1" kern="1200" dirty="0" smtClean="0">
                          <a:solidFill>
                            <a:schemeClr val="dk1"/>
                          </a:solidFill>
                          <a:latin typeface="+mn-lt"/>
                          <a:ea typeface="+mn-ea"/>
                          <a:cs typeface="+mn-cs"/>
                        </a:rPr>
                        <a:t>Consapevolezza espressiva e culturale</a:t>
                      </a:r>
                    </a:p>
                    <a:p>
                      <a:endParaRPr lang="it-IT" sz="1400" kern="1200" dirty="0" smtClean="0">
                        <a:solidFill>
                          <a:schemeClr val="dk1"/>
                        </a:solidFill>
                        <a:latin typeface="+mn-lt"/>
                        <a:ea typeface="+mn-ea"/>
                        <a:cs typeface="+mn-cs"/>
                      </a:endParaRPr>
                    </a:p>
                    <a:p>
                      <a:endParaRPr lang="it-IT" sz="1400" dirty="0"/>
                    </a:p>
                  </a:txBody>
                  <a:tcPr/>
                </a:tc>
                <a:tc hMerge="1">
                  <a:txBody>
                    <a:bodyPr/>
                    <a:lstStyle/>
                    <a:p>
                      <a:endParaRPr lang="it-IT" sz="1400" dirty="0"/>
                    </a:p>
                  </a:txBody>
                  <a:tcPr/>
                </a:tc>
                <a:tc>
                  <a:txBody>
                    <a:bodyPr/>
                    <a:lstStyle/>
                    <a:p>
                      <a:r>
                        <a:rPr lang="it-IT" sz="1400" b="1" kern="1200" dirty="0" smtClean="0">
                          <a:solidFill>
                            <a:srgbClr val="FF0000"/>
                          </a:solidFill>
                          <a:latin typeface="+mn-lt"/>
                          <a:ea typeface="+mn-ea"/>
                          <a:cs typeface="+mn-cs"/>
                        </a:rPr>
                        <a:t>Comunicare </a:t>
                      </a:r>
                    </a:p>
                    <a:p>
                      <a:endParaRPr lang="it-IT" sz="1400" b="1" kern="1200" dirty="0" smtClean="0">
                        <a:solidFill>
                          <a:schemeClr val="dk1"/>
                        </a:solidFill>
                        <a:latin typeface="+mn-lt"/>
                        <a:ea typeface="+mn-ea"/>
                        <a:cs typeface="+mn-cs"/>
                      </a:endParaRPr>
                    </a:p>
                    <a:p>
                      <a:r>
                        <a:rPr lang="it-IT" sz="1400" b="1" kern="1200" dirty="0" smtClean="0">
                          <a:solidFill>
                            <a:srgbClr val="00B050"/>
                          </a:solidFill>
                          <a:latin typeface="+mn-lt"/>
                          <a:ea typeface="+mn-ea"/>
                          <a:cs typeface="+mn-cs"/>
                        </a:rPr>
                        <a:t>Collaborare e partecipare</a:t>
                      </a:r>
                    </a:p>
                    <a:p>
                      <a:endParaRPr lang="it-IT" sz="1400" b="1" kern="1200" dirty="0" smtClean="0">
                        <a:solidFill>
                          <a:schemeClr val="dk1"/>
                        </a:solidFill>
                        <a:latin typeface="+mn-lt"/>
                        <a:ea typeface="+mn-ea"/>
                        <a:cs typeface="+mn-cs"/>
                      </a:endParaRPr>
                    </a:p>
                    <a:p>
                      <a:r>
                        <a:rPr lang="it-IT" sz="1400" b="1" kern="1200" dirty="0" smtClean="0">
                          <a:solidFill>
                            <a:srgbClr val="00B0F0"/>
                          </a:solidFill>
                          <a:latin typeface="+mn-lt"/>
                          <a:ea typeface="+mn-ea"/>
                          <a:cs typeface="+mn-cs"/>
                        </a:rPr>
                        <a:t>Acquisire le informazioni</a:t>
                      </a:r>
                    </a:p>
                    <a:p>
                      <a:endParaRPr lang="it-IT" sz="1400" kern="1200" dirty="0" smtClean="0">
                        <a:solidFill>
                          <a:schemeClr val="dk1"/>
                        </a:solidFill>
                        <a:latin typeface="+mn-lt"/>
                        <a:ea typeface="+mn-ea"/>
                        <a:cs typeface="+mn-cs"/>
                      </a:endParaRPr>
                    </a:p>
                    <a:p>
                      <a:r>
                        <a:rPr lang="it-IT" sz="1400" b="1" kern="1200" dirty="0" smtClean="0">
                          <a:solidFill>
                            <a:schemeClr val="dk1"/>
                          </a:solidFill>
                          <a:latin typeface="+mn-lt"/>
                          <a:ea typeface="+mn-ea"/>
                          <a:cs typeface="+mn-cs"/>
                        </a:rPr>
                        <a:t>Individuare collegamenti e relazioni</a:t>
                      </a:r>
                      <a:endParaRPr lang="it-IT" sz="1400" kern="1200" dirty="0" smtClean="0">
                        <a:solidFill>
                          <a:schemeClr val="dk1"/>
                        </a:solidFill>
                        <a:latin typeface="+mn-lt"/>
                        <a:ea typeface="+mn-ea"/>
                        <a:cs typeface="+mn-cs"/>
                      </a:endParaRPr>
                    </a:p>
                    <a:p>
                      <a:r>
                        <a:rPr lang="it-IT" sz="1400" b="1" kern="1200" dirty="0" smtClean="0">
                          <a:solidFill>
                            <a:schemeClr val="dk1"/>
                          </a:solidFill>
                          <a:latin typeface="+mn-lt"/>
                          <a:ea typeface="+mn-ea"/>
                          <a:cs typeface="+mn-cs"/>
                        </a:rPr>
                        <a:t> </a:t>
                      </a:r>
                      <a:endParaRPr lang="it-IT" sz="1400" kern="1200" dirty="0" smtClean="0">
                        <a:solidFill>
                          <a:schemeClr val="dk1"/>
                        </a:solidFill>
                        <a:latin typeface="+mn-lt"/>
                        <a:ea typeface="+mn-ea"/>
                        <a:cs typeface="+mn-cs"/>
                      </a:endParaRPr>
                    </a:p>
                    <a:p>
                      <a:r>
                        <a:rPr lang="it-IT" sz="1400" b="1" kern="1200" dirty="0" smtClean="0">
                          <a:solidFill>
                            <a:srgbClr val="00B0F0"/>
                          </a:solidFill>
                          <a:latin typeface="+mn-lt"/>
                          <a:ea typeface="+mn-ea"/>
                          <a:cs typeface="+mn-cs"/>
                        </a:rPr>
                        <a:t>Interpretare le informazioni</a:t>
                      </a:r>
                    </a:p>
                    <a:p>
                      <a:endParaRPr lang="it-IT" sz="1400" b="1" kern="1200" dirty="0" smtClean="0">
                        <a:solidFill>
                          <a:schemeClr val="dk1"/>
                        </a:solidFill>
                        <a:latin typeface="+mn-lt"/>
                        <a:ea typeface="+mn-ea"/>
                        <a:cs typeface="+mn-cs"/>
                      </a:endParaRPr>
                    </a:p>
                    <a:p>
                      <a:r>
                        <a:rPr lang="it-IT" sz="1400" b="1" kern="1200" dirty="0" smtClean="0">
                          <a:solidFill>
                            <a:schemeClr val="accent6"/>
                          </a:solidFill>
                          <a:latin typeface="+mn-lt"/>
                          <a:ea typeface="+mn-ea"/>
                          <a:cs typeface="+mn-cs"/>
                        </a:rPr>
                        <a:t>Progettare</a:t>
                      </a:r>
                      <a:endParaRPr lang="it-IT" sz="1400" kern="1200" dirty="0" smtClean="0">
                        <a:solidFill>
                          <a:schemeClr val="accent6"/>
                        </a:solidFill>
                        <a:latin typeface="+mn-lt"/>
                        <a:ea typeface="+mn-ea"/>
                        <a:cs typeface="+mn-cs"/>
                      </a:endParaRPr>
                    </a:p>
                    <a:p>
                      <a:r>
                        <a:rPr lang="it-IT" sz="1400" b="1" kern="1200" dirty="0" smtClean="0">
                          <a:solidFill>
                            <a:schemeClr val="accent6"/>
                          </a:solidFill>
                          <a:latin typeface="+mn-lt"/>
                          <a:ea typeface="+mn-ea"/>
                          <a:cs typeface="+mn-cs"/>
                        </a:rPr>
                        <a:t> </a:t>
                      </a:r>
                      <a:endParaRPr lang="it-IT" sz="1400" kern="1200" dirty="0" smtClean="0">
                        <a:solidFill>
                          <a:schemeClr val="accent6"/>
                        </a:solidFill>
                        <a:latin typeface="+mn-lt"/>
                        <a:ea typeface="+mn-ea"/>
                        <a:cs typeface="+mn-cs"/>
                      </a:endParaRPr>
                    </a:p>
                    <a:p>
                      <a:r>
                        <a:rPr lang="it-IT" sz="1400" b="1" kern="1200" dirty="0" smtClean="0">
                          <a:solidFill>
                            <a:schemeClr val="accent6"/>
                          </a:solidFill>
                          <a:latin typeface="+mn-lt"/>
                          <a:ea typeface="+mn-ea"/>
                          <a:cs typeface="+mn-cs"/>
                        </a:rPr>
                        <a:t>Risolvere problemi</a:t>
                      </a:r>
                      <a:endParaRPr lang="it-IT" sz="1400" dirty="0">
                        <a:solidFill>
                          <a:schemeClr val="accent6"/>
                        </a:solidFill>
                      </a:endParaRPr>
                    </a:p>
                  </a:txBody>
                  <a:tcPr/>
                </a:tc>
              </a:tr>
            </a:tbl>
          </a:graphicData>
        </a:graphic>
      </p:graphicFrame>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67544" y="260648"/>
            <a:ext cx="8229600" cy="1512168"/>
          </a:xfrm>
        </p:spPr>
        <p:txBody>
          <a:bodyPr>
            <a:normAutofit fontScale="90000"/>
          </a:bodyPr>
          <a:lstStyle/>
          <a:p>
            <a:pPr lvl="0"/>
            <a:r>
              <a:rPr lang="it-IT" sz="2700" dirty="0" smtClean="0"/>
              <a:t/>
            </a:r>
            <a:br>
              <a:rPr lang="it-IT" sz="2700" dirty="0" smtClean="0"/>
            </a:br>
            <a:r>
              <a:rPr lang="it-IT" sz="2700" dirty="0"/>
              <a:t/>
            </a:r>
            <a:br>
              <a:rPr lang="it-IT" sz="2700" dirty="0"/>
            </a:br>
            <a:r>
              <a:rPr lang="it-IT" sz="2700" dirty="0" smtClean="0"/>
              <a:t>2^ Fase</a:t>
            </a:r>
            <a:br>
              <a:rPr lang="it-IT" sz="2700" dirty="0" smtClean="0"/>
            </a:br>
            <a:r>
              <a:rPr lang="it-IT" sz="2700" b="1" i="1" u="sng" dirty="0" smtClean="0"/>
              <a:t>Gli strumenti da usare: competenze chiave di cittadinanza  e traguardi per lo sviluppo delle competenze comunicative</a:t>
            </a:r>
            <a:r>
              <a:rPr lang="it-IT" b="1" i="1" u="sng" dirty="0" smtClean="0"/>
              <a:t/>
            </a:r>
            <a:br>
              <a:rPr lang="it-IT" b="1" i="1" u="sng" dirty="0" smtClean="0"/>
            </a:br>
            <a:endParaRPr lang="it-IT" dirty="0"/>
          </a:p>
        </p:txBody>
      </p:sp>
      <p:sp>
        <p:nvSpPr>
          <p:cNvPr id="3" name="Segnaposto contenuto 2"/>
          <p:cNvSpPr>
            <a:spLocks noGrp="1"/>
          </p:cNvSpPr>
          <p:nvPr>
            <p:ph idx="1"/>
          </p:nvPr>
        </p:nvSpPr>
        <p:spPr>
          <a:xfrm>
            <a:off x="457200" y="2132856"/>
            <a:ext cx="8229600" cy="3993307"/>
          </a:xfrm>
        </p:spPr>
        <p:txBody>
          <a:bodyPr>
            <a:normAutofit fontScale="85000" lnSpcReduction="20000"/>
          </a:bodyPr>
          <a:lstStyle/>
          <a:p>
            <a:r>
              <a:rPr lang="it-IT" sz="2400" dirty="0" smtClean="0"/>
              <a:t>Estensione della procedura sopraindicata a tutti i traguardi per le competenze linguistiche.</a:t>
            </a:r>
          </a:p>
          <a:p>
            <a:r>
              <a:rPr lang="it-IT" sz="3600" b="1" dirty="0" smtClean="0">
                <a:solidFill>
                  <a:srgbClr val="FF0000"/>
                </a:solidFill>
              </a:rPr>
              <a:t>Processo</a:t>
            </a:r>
            <a:r>
              <a:rPr lang="it-IT" sz="3600" b="1" dirty="0" smtClean="0"/>
              <a:t> di analisi disciplinare:</a:t>
            </a:r>
          </a:p>
          <a:p>
            <a:r>
              <a:rPr lang="it-IT" sz="3600" b="1" dirty="0" smtClean="0"/>
              <a:t>Azioni</a:t>
            </a:r>
            <a:r>
              <a:rPr lang="it-IT" sz="3600" dirty="0" smtClean="0"/>
              <a:t>:</a:t>
            </a:r>
          </a:p>
          <a:p>
            <a:r>
              <a:rPr lang="it-IT" b="1" dirty="0" smtClean="0"/>
              <a:t>Identificare i nuclei fondanti disciplinari.</a:t>
            </a:r>
          </a:p>
          <a:p>
            <a:endParaRPr lang="it-IT" b="1" dirty="0"/>
          </a:p>
          <a:p>
            <a:r>
              <a:rPr lang="it-IT" b="1" dirty="0" smtClean="0">
                <a:solidFill>
                  <a:srgbClr val="FF0000"/>
                </a:solidFill>
              </a:rPr>
              <a:t>Prodotto</a:t>
            </a:r>
            <a:r>
              <a:rPr lang="it-IT" b="1" dirty="0" smtClean="0"/>
              <a:t>: Quadro sinottico dei nuclei fondanti disciplinari:</a:t>
            </a:r>
          </a:p>
          <a:p>
            <a:r>
              <a:rPr lang="it-IT" b="1" dirty="0"/>
              <a:t>d</a:t>
            </a:r>
            <a:r>
              <a:rPr lang="it-IT" b="1" dirty="0" smtClean="0"/>
              <a:t>ichiarativi</a:t>
            </a:r>
          </a:p>
          <a:p>
            <a:r>
              <a:rPr lang="it-IT" b="1" dirty="0" smtClean="0"/>
              <a:t>procedurali</a:t>
            </a:r>
            <a:r>
              <a:rPr lang="it-IT" dirty="0" smtClean="0"/>
              <a:t/>
            </a:r>
            <a:br>
              <a:rPr lang="it-IT" dirty="0" smtClean="0"/>
            </a:br>
            <a:endParaRPr lang="it-IT" dirty="0"/>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229600" cy="1916832"/>
          </a:xfrm>
        </p:spPr>
        <p:txBody>
          <a:bodyPr>
            <a:normAutofit fontScale="90000"/>
          </a:bodyPr>
          <a:lstStyle/>
          <a:p>
            <a:pPr lvl="0"/>
            <a:r>
              <a:rPr lang="it-IT" sz="2700" b="1" dirty="0" smtClean="0"/>
              <a:t>Strumento da usare:la disciplina</a:t>
            </a:r>
            <a:br>
              <a:rPr lang="it-IT" sz="2700" b="1" dirty="0" smtClean="0"/>
            </a:br>
            <a:r>
              <a:rPr lang="it-IT" sz="2700" b="1" dirty="0" smtClean="0">
                <a:solidFill>
                  <a:srgbClr val="FF0000"/>
                </a:solidFill>
              </a:rPr>
              <a:t>Processo</a:t>
            </a:r>
            <a:r>
              <a:rPr lang="it-IT" sz="2700" b="1" dirty="0" smtClean="0"/>
              <a:t>: </a:t>
            </a:r>
            <a:r>
              <a:rPr lang="it-IT" sz="2700" b="1" dirty="0"/>
              <a:t>a</a:t>
            </a:r>
            <a:r>
              <a:rPr lang="it-IT" sz="2700" b="1" dirty="0" smtClean="0"/>
              <a:t>nalisi disciplinare: </a:t>
            </a:r>
            <a:br>
              <a:rPr lang="it-IT" sz="2700" b="1" dirty="0" smtClean="0"/>
            </a:br>
            <a:r>
              <a:rPr lang="it-IT" sz="2700" b="1" dirty="0" smtClean="0"/>
              <a:t>Azioni: focalizzare i nuclei disciplinari fondanti</a:t>
            </a:r>
            <a:r>
              <a:rPr lang="it-IT" dirty="0" smtClean="0"/>
              <a:t/>
            </a:r>
            <a:br>
              <a:rPr lang="it-IT" dirty="0" smtClean="0"/>
            </a:br>
            <a:endParaRPr lang="it-IT" dirty="0"/>
          </a:p>
        </p:txBody>
      </p:sp>
      <p:sp>
        <p:nvSpPr>
          <p:cNvPr id="3" name="Segnaposto contenuto 2"/>
          <p:cNvSpPr>
            <a:spLocks noGrp="1"/>
          </p:cNvSpPr>
          <p:nvPr>
            <p:ph idx="1"/>
          </p:nvPr>
        </p:nvSpPr>
        <p:spPr>
          <a:xfrm>
            <a:off x="457200" y="1340768"/>
            <a:ext cx="8229600" cy="5040560"/>
          </a:xfrm>
        </p:spPr>
        <p:txBody>
          <a:bodyPr>
            <a:normAutofit fontScale="62500" lnSpcReduction="20000"/>
          </a:bodyPr>
          <a:lstStyle/>
          <a:p>
            <a:pPr>
              <a:buNone/>
            </a:pPr>
            <a:r>
              <a:rPr lang="it-IT" b="1" dirty="0" smtClean="0"/>
              <a:t> </a:t>
            </a:r>
            <a:endParaRPr lang="it-IT" dirty="0" smtClean="0"/>
          </a:p>
          <a:p>
            <a:pPr lvl="0">
              <a:buNone/>
            </a:pPr>
            <a:r>
              <a:rPr lang="it-IT" sz="4400" b="1" i="1" dirty="0" smtClean="0">
                <a:solidFill>
                  <a:srgbClr val="FF0000"/>
                </a:solidFill>
              </a:rPr>
              <a:t>Prodotto</a:t>
            </a:r>
            <a:r>
              <a:rPr lang="it-IT" b="1" i="1" dirty="0" smtClean="0"/>
              <a:t>: NUCLEI FONDANTI DELLA DISCIPLINA</a:t>
            </a:r>
            <a:r>
              <a:rPr lang="it-IT" dirty="0" smtClean="0"/>
              <a:t>:</a:t>
            </a:r>
          </a:p>
          <a:p>
            <a:r>
              <a:rPr lang="it-IT" sz="4400" b="1" i="1" dirty="0" smtClean="0"/>
              <a:t>Nuclei dichiarativi</a:t>
            </a:r>
            <a:endParaRPr lang="it-IT" sz="4400" dirty="0" smtClean="0"/>
          </a:p>
          <a:p>
            <a:pPr lvl="0"/>
            <a:r>
              <a:rPr lang="it-IT" b="1" dirty="0" smtClean="0"/>
              <a:t>COMUNICAZIONE</a:t>
            </a:r>
            <a:r>
              <a:rPr lang="it-IT" dirty="0" smtClean="0"/>
              <a:t>  (proprietà:  segno, situazione comunicativa)</a:t>
            </a:r>
          </a:p>
          <a:p>
            <a:pPr>
              <a:buNone/>
            </a:pPr>
            <a:r>
              <a:rPr lang="it-IT" dirty="0" smtClean="0"/>
              <a:t> </a:t>
            </a:r>
          </a:p>
          <a:p>
            <a:pPr lvl="0"/>
            <a:r>
              <a:rPr lang="it-IT" b="1" dirty="0" smtClean="0"/>
              <a:t>TESTUALITA’</a:t>
            </a:r>
            <a:r>
              <a:rPr lang="it-IT" dirty="0" smtClean="0"/>
              <a:t> (testo, proprietà: coerenza, coesione/correttezza, funzione del testo, tipologia, matrice )</a:t>
            </a:r>
          </a:p>
          <a:p>
            <a:pPr>
              <a:buNone/>
            </a:pPr>
            <a:r>
              <a:rPr lang="it-IT" dirty="0" smtClean="0"/>
              <a:t> </a:t>
            </a:r>
          </a:p>
          <a:p>
            <a:pPr lvl="0"/>
            <a:r>
              <a:rPr lang="it-IT" b="1" dirty="0" smtClean="0"/>
              <a:t>RIFLESSIONE GRAMMATICALE</a:t>
            </a:r>
          </a:p>
          <a:p>
            <a:pPr>
              <a:buNone/>
            </a:pPr>
            <a:endParaRPr lang="it-IT" b="1" dirty="0" smtClean="0"/>
          </a:p>
          <a:p>
            <a:pPr lvl="0"/>
            <a:r>
              <a:rPr lang="it-IT" b="1" dirty="0" smtClean="0"/>
              <a:t>RIFLESSIONE SULL’USO DELLA LINGUA</a:t>
            </a:r>
          </a:p>
          <a:p>
            <a:pPr>
              <a:buNone/>
            </a:pPr>
            <a:endParaRPr lang="it-IT" b="1" dirty="0" smtClean="0"/>
          </a:p>
          <a:p>
            <a:pPr lvl="0"/>
            <a:r>
              <a:rPr lang="it-IT" b="1" dirty="0" smtClean="0"/>
              <a:t>PLURILINGUISMO</a:t>
            </a:r>
            <a:r>
              <a:rPr lang="it-IT" dirty="0" smtClean="0"/>
              <a:t> (varietà, registri)</a:t>
            </a:r>
          </a:p>
          <a:p>
            <a:pPr>
              <a:buNone/>
            </a:pPr>
            <a:endParaRPr lang="it-IT" dirty="0" smtClean="0"/>
          </a:p>
          <a:p>
            <a:pPr lvl="0"/>
            <a:r>
              <a:rPr lang="it-IT" b="1" dirty="0" smtClean="0"/>
              <a:t>INTERTESUALITÀ</a:t>
            </a:r>
            <a:r>
              <a:rPr lang="it-IT" dirty="0" smtClean="0"/>
              <a:t> (struttura, intermodalità)</a:t>
            </a:r>
          </a:p>
          <a:p>
            <a:endParaRPr lang="it-IT" dirty="0"/>
          </a:p>
        </p:txBody>
      </p:sp>
    </p:spTree>
  </p:cSld>
  <p:clrMapOvr>
    <a:masterClrMapping/>
  </p:clrMapOvr>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b="1" i="1" dirty="0" smtClean="0"/>
              <a:t>B)Nuclei procedurali: </a:t>
            </a:r>
            <a:r>
              <a:rPr lang="it-IT" sz="3200" dirty="0" smtClean="0"/>
              <a:t/>
            </a:r>
            <a:br>
              <a:rPr lang="it-IT" sz="3200" dirty="0" smtClean="0"/>
            </a:br>
            <a:endParaRPr lang="it-IT" dirty="0"/>
          </a:p>
        </p:txBody>
      </p:sp>
      <p:sp>
        <p:nvSpPr>
          <p:cNvPr id="3" name="Segnaposto contenuto 2"/>
          <p:cNvSpPr>
            <a:spLocks noGrp="1"/>
          </p:cNvSpPr>
          <p:nvPr>
            <p:ph idx="1"/>
          </p:nvPr>
        </p:nvSpPr>
        <p:spPr>
          <a:xfrm>
            <a:off x="457200" y="1052736"/>
            <a:ext cx="8363272" cy="5544616"/>
          </a:xfrm>
        </p:spPr>
        <p:txBody>
          <a:bodyPr>
            <a:normAutofit fontScale="92500" lnSpcReduction="10000"/>
          </a:bodyPr>
          <a:lstStyle/>
          <a:p>
            <a:r>
              <a:rPr lang="it-IT" dirty="0" smtClean="0"/>
              <a:t>Saperi che denotano la padronanza linguistica: </a:t>
            </a:r>
            <a:endParaRPr lang="it-IT" sz="2000" dirty="0" smtClean="0"/>
          </a:p>
          <a:p>
            <a:pPr lvl="0"/>
            <a:r>
              <a:rPr lang="it-IT" dirty="0" smtClean="0"/>
              <a:t>COMUNICAZIONE :  </a:t>
            </a:r>
            <a:r>
              <a:rPr lang="it-IT" sz="2600" dirty="0" smtClean="0"/>
              <a:t>saper dialogare, interagire verbalmente con integrazione di linguaggi</a:t>
            </a:r>
          </a:p>
          <a:p>
            <a:pPr lvl="0"/>
            <a:r>
              <a:rPr lang="it-IT" dirty="0" smtClean="0"/>
              <a:t>ORALITÀ : </a:t>
            </a:r>
            <a:r>
              <a:rPr lang="it-IT" sz="2600" dirty="0" smtClean="0"/>
              <a:t>saper parlare e ascoltare in diversi contesti e con diversi ruoli</a:t>
            </a:r>
          </a:p>
          <a:p>
            <a:pPr lvl="0"/>
            <a:r>
              <a:rPr lang="it-IT" dirty="0" smtClean="0"/>
              <a:t>TESTUALITÀ:  </a:t>
            </a:r>
            <a:r>
              <a:rPr lang="it-IT" sz="2600" dirty="0" smtClean="0"/>
              <a:t>saper comprendere e produrre testi </a:t>
            </a:r>
          </a:p>
          <a:p>
            <a:pPr lvl="2"/>
            <a:r>
              <a:rPr lang="it-IT" sz="2600" dirty="0" smtClean="0"/>
              <a:t>saper riflettere sulla lingua e sui modelli testuali</a:t>
            </a:r>
          </a:p>
          <a:p>
            <a:r>
              <a:rPr lang="it-IT" dirty="0" smtClean="0"/>
              <a:t>- PLURILINGUISMO: </a:t>
            </a:r>
            <a:r>
              <a:rPr lang="it-IT" sz="2600" dirty="0" smtClean="0"/>
              <a:t>saper usare  varietà linguistiche ed interlinguistiche, registri contestuali</a:t>
            </a:r>
          </a:p>
          <a:p>
            <a:pPr>
              <a:buNone/>
            </a:pPr>
            <a:endParaRPr lang="it-IT" sz="2000" dirty="0" smtClean="0"/>
          </a:p>
          <a:p>
            <a:pPr lvl="0"/>
            <a:r>
              <a:rPr lang="it-IT" dirty="0" smtClean="0"/>
              <a:t>INTERTESTUALITA’: </a:t>
            </a:r>
            <a:r>
              <a:rPr lang="it-IT" sz="2400" dirty="0" smtClean="0"/>
              <a:t>uso intermodale di  diversi codici </a:t>
            </a:r>
          </a:p>
          <a:p>
            <a:endParaRPr lang="it-IT" sz="2000" dirty="0" smtClean="0"/>
          </a:p>
          <a:p>
            <a:endParaRPr lang="it-IT" dirty="0"/>
          </a:p>
        </p:txBody>
      </p:sp>
    </p:spTree>
  </p:cSld>
  <p:clrMapOvr>
    <a:masterClrMapping/>
  </p:clrMapOvr>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214290"/>
            <a:ext cx="8183880" cy="1051560"/>
          </a:xfrm>
        </p:spPr>
        <p:txBody>
          <a:bodyPr>
            <a:normAutofit fontScale="90000"/>
          </a:bodyPr>
          <a:lstStyle/>
          <a:p>
            <a:r>
              <a:rPr lang="it-IT" sz="2800" b="1" dirty="0" smtClean="0"/>
              <a:t>Fase 3</a:t>
            </a:r>
            <a:br>
              <a:rPr lang="it-IT" sz="2800" b="1" dirty="0" smtClean="0"/>
            </a:br>
            <a:r>
              <a:rPr lang="it-IT" sz="2800" b="1" dirty="0" smtClean="0"/>
              <a:t>Identificazione e scelta di  un nucleo concettuale/procedurale  </a:t>
            </a:r>
            <a:endParaRPr lang="it-IT" sz="2800" b="1" dirty="0"/>
          </a:p>
        </p:txBody>
      </p:sp>
      <p:sp>
        <p:nvSpPr>
          <p:cNvPr id="3" name="Segnaposto contenuto 2"/>
          <p:cNvSpPr>
            <a:spLocks noGrp="1"/>
          </p:cNvSpPr>
          <p:nvPr>
            <p:ph idx="1"/>
          </p:nvPr>
        </p:nvSpPr>
        <p:spPr>
          <a:xfrm>
            <a:off x="285720" y="1285860"/>
            <a:ext cx="8229600" cy="5112568"/>
          </a:xfrm>
        </p:spPr>
        <p:txBody>
          <a:bodyPr>
            <a:normAutofit fontScale="92500" lnSpcReduction="20000"/>
          </a:bodyPr>
          <a:lstStyle/>
          <a:p>
            <a:r>
              <a:rPr lang="it-IT" sz="3800" dirty="0" smtClean="0"/>
              <a:t>Scelta di un nucleo concettuale ritenuto strategicamente prioritario: </a:t>
            </a:r>
            <a:r>
              <a:rPr lang="it-IT" sz="3800" dirty="0" err="1" smtClean="0"/>
              <a:t>es</a:t>
            </a:r>
            <a:r>
              <a:rPr lang="it-IT" sz="3800" dirty="0" smtClean="0"/>
              <a:t>: la testualità.</a:t>
            </a:r>
          </a:p>
          <a:p>
            <a:pPr>
              <a:buNone/>
            </a:pPr>
            <a:endParaRPr lang="it-IT" sz="3800" dirty="0" smtClean="0"/>
          </a:p>
          <a:p>
            <a:pPr>
              <a:buNone/>
            </a:pPr>
            <a:r>
              <a:rPr lang="it-IT" sz="3800" dirty="0" smtClean="0"/>
              <a:t>Perché la testualità:</a:t>
            </a:r>
          </a:p>
          <a:p>
            <a:pPr>
              <a:buNone/>
            </a:pPr>
            <a:r>
              <a:rPr lang="it-IT" sz="3800" dirty="0" smtClean="0"/>
              <a:t>Asse metodologico  che sottintende:</a:t>
            </a:r>
          </a:p>
          <a:p>
            <a:r>
              <a:rPr lang="it-IT" sz="3800" dirty="0"/>
              <a:t>t</a:t>
            </a:r>
            <a:r>
              <a:rPr lang="it-IT" sz="3800" dirty="0" smtClean="0"/>
              <a:t>rasversalità a lingue e linguaggi,</a:t>
            </a:r>
          </a:p>
          <a:p>
            <a:r>
              <a:rPr lang="it-IT" sz="3800" dirty="0" smtClean="0"/>
              <a:t>ragionamento testuale problematizzante. </a:t>
            </a:r>
          </a:p>
          <a:p>
            <a:endParaRPr lang="it-IT" dirty="0"/>
          </a:p>
          <a:p>
            <a:pPr>
              <a:buNone/>
            </a:pPr>
            <a:endParaRPr lang="it-IT" dirty="0" smtClean="0"/>
          </a:p>
        </p:txBody>
      </p:sp>
    </p:spTree>
  </p:cSld>
  <p:clrMapOvr>
    <a:masterClrMapping/>
  </p:clrMapOvr>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332656"/>
            <a:ext cx="8229600" cy="1152128"/>
          </a:xfrm>
        </p:spPr>
        <p:txBody>
          <a:bodyPr>
            <a:normAutofit fontScale="90000"/>
          </a:bodyPr>
          <a:lstStyle/>
          <a:p>
            <a:r>
              <a:rPr lang="it-IT" sz="3100" b="1" dirty="0" smtClean="0"/>
              <a:t/>
            </a:r>
            <a:br>
              <a:rPr lang="it-IT" sz="3100" b="1" dirty="0" smtClean="0"/>
            </a:br>
            <a:r>
              <a:rPr lang="it-IT" sz="3100" b="1" dirty="0"/>
              <a:t/>
            </a:r>
            <a:br>
              <a:rPr lang="it-IT" sz="3100" b="1" dirty="0"/>
            </a:br>
            <a:r>
              <a:rPr lang="it-IT" sz="3100" b="1" dirty="0" smtClean="0"/>
              <a:t>Fase 4</a:t>
            </a:r>
            <a:br>
              <a:rPr lang="it-IT" sz="3100" b="1" dirty="0" smtClean="0"/>
            </a:br>
            <a:r>
              <a:rPr lang="it-IT" sz="2800" b="1" i="1" u="sng" dirty="0" smtClean="0"/>
              <a:t> Gli strumenti da usare : gli obiettivi d’apprendimento</a:t>
            </a:r>
            <a:r>
              <a:rPr lang="it-IT" sz="3100" b="1" dirty="0" smtClean="0"/>
              <a:t/>
            </a:r>
            <a:br>
              <a:rPr lang="it-IT" sz="3100" b="1" dirty="0" smtClean="0"/>
            </a:br>
            <a:r>
              <a:rPr lang="it-IT" sz="3100" b="1" dirty="0" smtClean="0"/>
              <a:t/>
            </a:r>
            <a:br>
              <a:rPr lang="it-IT" sz="3100" b="1" dirty="0" smtClean="0"/>
            </a:br>
            <a:r>
              <a:rPr lang="it-IT" dirty="0" smtClean="0"/>
              <a:t/>
            </a:r>
            <a:br>
              <a:rPr lang="it-IT" dirty="0" smtClean="0"/>
            </a:br>
            <a:endParaRPr lang="it-IT" dirty="0"/>
          </a:p>
        </p:txBody>
      </p:sp>
      <p:sp>
        <p:nvSpPr>
          <p:cNvPr id="3" name="Segnaposto contenuto 2"/>
          <p:cNvSpPr>
            <a:spLocks noGrp="1"/>
          </p:cNvSpPr>
          <p:nvPr>
            <p:ph idx="1"/>
          </p:nvPr>
        </p:nvSpPr>
        <p:spPr>
          <a:xfrm>
            <a:off x="457200" y="1052736"/>
            <a:ext cx="8229600" cy="5544616"/>
          </a:xfrm>
        </p:spPr>
        <p:txBody>
          <a:bodyPr>
            <a:normAutofit/>
          </a:bodyPr>
          <a:lstStyle/>
          <a:p>
            <a:pPr>
              <a:buNone/>
            </a:pPr>
            <a:endParaRPr lang="it-IT" dirty="0" smtClean="0"/>
          </a:p>
          <a:p>
            <a:r>
              <a:rPr lang="it-IT" dirty="0" smtClean="0"/>
              <a:t>Lavoro da fare:</a:t>
            </a:r>
          </a:p>
          <a:p>
            <a:r>
              <a:rPr lang="it-IT" dirty="0" smtClean="0"/>
              <a:t>Assemblaggio  e analisi  degli obiettivi d’apprendimento relativi alla testualità.</a:t>
            </a:r>
          </a:p>
          <a:p>
            <a:r>
              <a:rPr lang="it-IT" dirty="0"/>
              <a:t>d</a:t>
            </a:r>
            <a:r>
              <a:rPr lang="it-IT" dirty="0" smtClean="0"/>
              <a:t>eclinazione della testualità attraverso le macro abilità: comprensione di testi (ascoltare, leggere); produzione di testi (parlare, scrivere).</a:t>
            </a:r>
          </a:p>
          <a:p>
            <a:r>
              <a:rPr lang="it-IT" dirty="0" smtClean="0"/>
              <a:t> Scelta di una o più tipologie testuali da sviluppare in un percorso verticale.</a:t>
            </a:r>
          </a:p>
          <a:p>
            <a:r>
              <a:rPr lang="it-IT" dirty="0" smtClean="0"/>
              <a:t> </a:t>
            </a:r>
            <a:r>
              <a:rPr lang="it-IT" dirty="0" err="1"/>
              <a:t>E</a:t>
            </a:r>
            <a:r>
              <a:rPr lang="it-IT" dirty="0" err="1" smtClean="0"/>
              <a:t>s</a:t>
            </a:r>
            <a:r>
              <a:rPr lang="it-IT" dirty="0" smtClean="0"/>
              <a:t>: testo narrativo e descrittivo.</a:t>
            </a:r>
          </a:p>
          <a:p>
            <a:endParaRPr lang="it-IT" dirty="0" smtClean="0"/>
          </a:p>
          <a:p>
            <a:endParaRPr lang="it-IT" dirty="0" smtClean="0"/>
          </a:p>
          <a:p>
            <a:endParaRPr lang="it-IT" dirty="0"/>
          </a:p>
          <a:p>
            <a:endParaRPr lang="it-IT" dirty="0" smtClean="0"/>
          </a:p>
          <a:p>
            <a:endParaRPr lang="it-IT" dirty="0"/>
          </a:p>
          <a:p>
            <a:endParaRPr lang="it-IT" dirty="0" smtClean="0"/>
          </a:p>
          <a:p>
            <a:endParaRPr lang="it-IT" dirty="0"/>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317041"/>
            <a:ext cx="8229600" cy="634082"/>
          </a:xfrm>
        </p:spPr>
        <p:txBody>
          <a:bodyPr>
            <a:noAutofit/>
          </a:bodyPr>
          <a:lstStyle/>
          <a:p>
            <a:pPr lvl="0"/>
            <a:r>
              <a:rPr lang="it-IT" sz="1800" dirty="0" smtClean="0"/>
              <a:t>Testualità</a:t>
            </a:r>
            <a:br>
              <a:rPr lang="it-IT" sz="1800" dirty="0" smtClean="0"/>
            </a:br>
            <a:endParaRPr lang="it-IT" sz="1800" dirty="0"/>
          </a:p>
        </p:txBody>
      </p:sp>
      <p:graphicFrame>
        <p:nvGraphicFramePr>
          <p:cNvPr id="4" name="Segnaposto contenuto 3"/>
          <p:cNvGraphicFramePr>
            <a:graphicFrameLocks noGrp="1"/>
          </p:cNvGraphicFramePr>
          <p:nvPr>
            <p:ph idx="1"/>
          </p:nvPr>
        </p:nvGraphicFramePr>
        <p:xfrm>
          <a:off x="323528" y="-243408"/>
          <a:ext cx="8820472" cy="9876225"/>
        </p:xfrm>
        <a:graphic>
          <a:graphicData uri="http://schemas.openxmlformats.org/drawingml/2006/table">
            <a:tbl>
              <a:tblPr firstRow="1" bandRow="1">
                <a:tableStyleId>{5C22544A-7EE6-4342-B048-85BDC9FD1C3A}</a:tableStyleId>
              </a:tblPr>
              <a:tblGrid>
                <a:gridCol w="2041456"/>
                <a:gridCol w="1645920"/>
                <a:gridCol w="1975088"/>
                <a:gridCol w="1512168"/>
                <a:gridCol w="1645840"/>
              </a:tblGrid>
              <a:tr h="136024">
                <a:tc>
                  <a:txBody>
                    <a:bodyPr/>
                    <a:lstStyle/>
                    <a:p>
                      <a:r>
                        <a:rPr lang="it-IT" dirty="0" smtClean="0"/>
                        <a:t>Infanzia</a:t>
                      </a:r>
                      <a:endParaRPr lang="it-IT" dirty="0"/>
                    </a:p>
                  </a:txBody>
                  <a:tcPr/>
                </a:tc>
                <a:tc>
                  <a:txBody>
                    <a:bodyPr/>
                    <a:lstStyle/>
                    <a:p>
                      <a:r>
                        <a:rPr lang="it-IT" dirty="0" smtClean="0"/>
                        <a:t>5 </a:t>
                      </a:r>
                      <a:r>
                        <a:rPr lang="it-IT" dirty="0" err="1" smtClean="0"/>
                        <a:t>^Primaria</a:t>
                      </a:r>
                      <a:endParaRPr lang="it-IT" dirty="0"/>
                    </a:p>
                  </a:txBody>
                  <a:tcPr/>
                </a:tc>
                <a:tc>
                  <a:txBody>
                    <a:bodyPr/>
                    <a:lstStyle/>
                    <a:p>
                      <a:r>
                        <a:rPr lang="it-IT" dirty="0" smtClean="0"/>
                        <a:t>3 </a:t>
                      </a:r>
                      <a:r>
                        <a:rPr lang="it-IT" dirty="0" err="1" smtClean="0"/>
                        <a:t>^Sec</a:t>
                      </a:r>
                      <a:r>
                        <a:rPr lang="it-IT" dirty="0" smtClean="0"/>
                        <a:t>. </a:t>
                      </a:r>
                      <a:r>
                        <a:rPr lang="it-IT" dirty="0" err="1" smtClean="0"/>
                        <a:t>I°</a:t>
                      </a:r>
                      <a:endParaRPr lang="it-IT" dirty="0"/>
                    </a:p>
                  </a:txBody>
                  <a:tcPr/>
                </a:tc>
                <a:tc>
                  <a:txBody>
                    <a:bodyPr/>
                    <a:lstStyle/>
                    <a:p>
                      <a:r>
                        <a:rPr lang="it-IT" dirty="0" smtClean="0"/>
                        <a:t>Comp.</a:t>
                      </a:r>
                      <a:r>
                        <a:rPr lang="it-IT" baseline="0" dirty="0" smtClean="0"/>
                        <a:t> </a:t>
                      </a:r>
                      <a:r>
                        <a:rPr lang="it-IT" baseline="0" dirty="0" err="1" smtClean="0"/>
                        <a:t>Citt</a:t>
                      </a:r>
                      <a:r>
                        <a:rPr lang="it-IT" baseline="0" dirty="0" smtClean="0"/>
                        <a:t> EU</a:t>
                      </a:r>
                      <a:endParaRPr lang="it-IT" dirty="0"/>
                    </a:p>
                  </a:txBody>
                  <a:tcPr>
                    <a:lnT w="12700" cmpd="sng">
                      <a:noFill/>
                    </a:lnT>
                    <a:lnB w="38100" cmpd="sng">
                      <a:noFill/>
                    </a:lnB>
                  </a:tcPr>
                </a:tc>
                <a:tc>
                  <a:txBody>
                    <a:bodyPr/>
                    <a:lstStyle/>
                    <a:p>
                      <a:r>
                        <a:rPr lang="it-IT" dirty="0" smtClean="0"/>
                        <a:t>C. </a:t>
                      </a:r>
                      <a:r>
                        <a:rPr lang="it-IT" dirty="0" err="1" smtClean="0"/>
                        <a:t>Citt</a:t>
                      </a:r>
                      <a:r>
                        <a:rPr lang="it-IT" dirty="0" smtClean="0"/>
                        <a:t>. obbligo</a:t>
                      </a:r>
                      <a:endParaRPr lang="it-IT" dirty="0"/>
                    </a:p>
                  </a:txBody>
                  <a:tcPr>
                    <a:lnT w="12700" cmpd="sng">
                      <a:noFill/>
                    </a:lnT>
                    <a:lnB w="38100" cmpd="sng">
                      <a:noFill/>
                    </a:lnB>
                  </a:tcPr>
                </a:tc>
              </a:tr>
              <a:tr h="481226">
                <a:tc gridSpan="3">
                  <a:txBody>
                    <a:bodyPr/>
                    <a:lstStyle/>
                    <a:p>
                      <a:pPr algn="l"/>
                      <a:r>
                        <a:rPr lang="it-IT" dirty="0" smtClean="0"/>
                        <a:t>Testualità: comprensione di testi (ascolto/lettura)</a:t>
                      </a:r>
                      <a:endParaRPr lang="it-IT" dirty="0"/>
                    </a:p>
                  </a:txBody>
                  <a:tcPr>
                    <a:lnR w="12700" cap="flat" cmpd="sng" algn="ctr">
                      <a:solidFill>
                        <a:schemeClr val="tx1"/>
                      </a:solidFill>
                      <a:prstDash val="solid"/>
                      <a:round/>
                      <a:headEnd type="none" w="med" len="med"/>
                      <a:tailEnd type="none" w="med" len="med"/>
                    </a:lnR>
                  </a:tcPr>
                </a:tc>
                <a:tc hMerge="1">
                  <a:txBody>
                    <a:bodyPr/>
                    <a:lstStyle/>
                    <a:p>
                      <a:endParaRPr lang="it-IT"/>
                    </a:p>
                  </a:txBody>
                  <a:tcPr/>
                </a:tc>
                <a:tc hMerge="1">
                  <a:txBody>
                    <a:bodyPr/>
                    <a:lstStyle/>
                    <a:p>
                      <a:endParaRPr lang="it-IT" dirty="0"/>
                    </a:p>
                  </a:txBody>
                  <a:tcPr/>
                </a:tc>
                <a:tc gridSpan="2">
                  <a:txBody>
                    <a:bodyPr/>
                    <a:lstStyle/>
                    <a:p>
                      <a:pPr algn="l"/>
                      <a:endParaRPr lang="it-IT" dirty="0"/>
                    </a:p>
                  </a:txBody>
                  <a:tcPr>
                    <a:lnL w="12700" cap="flat" cmpd="sng" algn="ctr">
                      <a:solidFill>
                        <a:schemeClr val="tx1"/>
                      </a:solidFill>
                      <a:prstDash val="solid"/>
                      <a:round/>
                      <a:headEnd type="none" w="med" len="med"/>
                      <a:tailEnd type="none" w="med" len="med"/>
                    </a:lnL>
                    <a:lnT w="38100" cmpd="sng">
                      <a:noFill/>
                    </a:lnT>
                  </a:tcPr>
                </a:tc>
                <a:tc hMerge="1">
                  <a:txBody>
                    <a:bodyPr/>
                    <a:lstStyle/>
                    <a:p>
                      <a:endParaRPr lang="it-IT"/>
                    </a:p>
                  </a:txBody>
                  <a:tcPr/>
                </a:tc>
              </a:tr>
              <a:tr h="62559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200" kern="1200" dirty="0" smtClean="0">
                          <a:solidFill>
                            <a:schemeClr val="dk1"/>
                          </a:solidFill>
                          <a:latin typeface="+mn-lt"/>
                          <a:ea typeface="+mn-ea"/>
                          <a:cs typeface="+mn-cs"/>
                        </a:rPr>
                        <a:t>Ascolta e comprende narrazioni, racconta e inventa storie, chiede e offre spiegazioni, usa il linguaggio per progettare attività e per definirne regole.</a:t>
                      </a:r>
                    </a:p>
                    <a:p>
                      <a:endParaRPr lang="it-IT" sz="1200" dirty="0"/>
                    </a:p>
                  </a:txBody>
                  <a:tcPr/>
                </a:tc>
                <a:tc>
                  <a:txBody>
                    <a:bodyPr/>
                    <a:lstStyle/>
                    <a:p>
                      <a:pPr>
                        <a:buFontTx/>
                        <a:buChar char="-"/>
                      </a:pPr>
                      <a:r>
                        <a:rPr lang="it-IT" sz="1400" kern="1200" dirty="0" smtClean="0">
                          <a:solidFill>
                            <a:schemeClr val="dk1"/>
                          </a:solidFill>
                          <a:latin typeface="+mn-lt"/>
                          <a:ea typeface="+mn-ea"/>
                          <a:cs typeface="+mn-cs"/>
                        </a:rPr>
                        <a:t>Leggere testi narrativi e descrittivi, sia realistici sia fantastici, distinguendo l'invenzione letteraria dalla realtà. ..</a:t>
                      </a:r>
                    </a:p>
                    <a:p>
                      <a:pPr>
                        <a:buFontTx/>
                        <a:buNone/>
                      </a:pPr>
                      <a:endParaRPr lang="it-IT" sz="1400" kern="1200" dirty="0" smtClean="0">
                        <a:solidFill>
                          <a:schemeClr val="dk1"/>
                        </a:solidFill>
                        <a:latin typeface="+mn-lt"/>
                        <a:ea typeface="+mn-ea"/>
                        <a:cs typeface="+mn-cs"/>
                      </a:endParaRPr>
                    </a:p>
                    <a:p>
                      <a:r>
                        <a:rPr lang="it-IT" sz="1400" kern="1200" dirty="0" smtClean="0">
                          <a:solidFill>
                            <a:schemeClr val="dk1"/>
                          </a:solidFill>
                          <a:latin typeface="+mn-lt"/>
                          <a:ea typeface="+mn-ea"/>
                          <a:cs typeface="+mn-cs"/>
                        </a:rPr>
                        <a:t>- Leggere testi letterari narrativi, in lingua italiana contemporanea, e semplici testi poetici cogliendone il senso, le caratteristiche formali più evidenti, l'intenzione comunicativa dell'autore ed esprimendo un motivato parere personale.</a:t>
                      </a:r>
                    </a:p>
                    <a:p>
                      <a:pPr>
                        <a:lnSpc>
                          <a:spcPts val="1350"/>
                        </a:lnSpc>
                        <a:spcAft>
                          <a:spcPts val="1200"/>
                        </a:spcAft>
                      </a:pPr>
                      <a:endParaRPr lang="it-IT" sz="1400" dirty="0">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00000"/>
                        </a:lnSpc>
                        <a:spcBef>
                          <a:spcPts val="0"/>
                        </a:spcBef>
                        <a:spcAft>
                          <a:spcPts val="0"/>
                        </a:spcAft>
                        <a:buClrTx/>
                        <a:buSzTx/>
                        <a:buFontTx/>
                        <a:buChar char="-"/>
                        <a:tabLst/>
                        <a:defRPr/>
                      </a:pPr>
                      <a:r>
                        <a:rPr lang="it-IT" sz="1400" kern="1200" dirty="0" smtClean="0">
                          <a:solidFill>
                            <a:schemeClr val="dk1"/>
                          </a:solidFill>
                          <a:latin typeface="+mn-lt"/>
                          <a:ea typeface="+mn-ea"/>
                          <a:cs typeface="+mn-cs"/>
                        </a:rPr>
                        <a:t>Comprendere testi descrittivi, individuando gli elementi della descrizione, la loro collocazione nello spazio e il punto di vista dell'osservatore.</a:t>
                      </a:r>
                    </a:p>
                    <a:p>
                      <a:pPr marL="0" marR="0" indent="0" algn="l" defTabSz="914400" rtl="0" eaLnBrk="1" fontAlgn="auto" latinLnBrk="0" hangingPunct="1">
                        <a:lnSpc>
                          <a:spcPct val="100000"/>
                        </a:lnSpc>
                        <a:spcBef>
                          <a:spcPts val="0"/>
                        </a:spcBef>
                        <a:spcAft>
                          <a:spcPts val="0"/>
                        </a:spcAft>
                        <a:buClrTx/>
                        <a:buSzTx/>
                        <a:buFontTx/>
                        <a:buChar char="-"/>
                        <a:tabLst/>
                        <a:defRPr/>
                      </a:pPr>
                      <a:endParaRPr lang="it-IT" sz="14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it-IT" sz="1400" kern="1200" dirty="0" smtClean="0">
                        <a:solidFill>
                          <a:schemeClr val="dk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it-IT" sz="1400" kern="1200" dirty="0" smtClean="0">
                          <a:solidFill>
                            <a:schemeClr val="dk1"/>
                          </a:solidFill>
                          <a:latin typeface="+mn-lt"/>
                          <a:ea typeface="+mn-ea"/>
                          <a:cs typeface="+mn-cs"/>
                        </a:rPr>
                        <a:t>- Leggere testi letterari di vario tipo e forma (racconti, novelle, romanzi, poesie, commedie) individuando </a:t>
                      </a:r>
                      <a:r>
                        <a:rPr lang="it-IT" sz="1400" kern="1200" baseline="0" dirty="0" smtClean="0">
                          <a:solidFill>
                            <a:schemeClr val="dk1"/>
                          </a:solidFill>
                          <a:latin typeface="+mn-lt"/>
                          <a:ea typeface="+mn-ea"/>
                          <a:cs typeface="+mn-cs"/>
                        </a:rPr>
                        <a:t> </a:t>
                      </a:r>
                      <a:r>
                        <a:rPr lang="it-IT" sz="1400" kern="1200" dirty="0" smtClean="0">
                          <a:solidFill>
                            <a:schemeClr val="dk1"/>
                          </a:solidFill>
                          <a:latin typeface="+mn-lt"/>
                          <a:ea typeface="+mn-ea"/>
                          <a:cs typeface="+mn-cs"/>
                        </a:rPr>
                        <a:t>tema principale e intenzioni comunicative dell'autore; personaggi, loro caratteristiche, ruoli, relazioni e motivazione delle loro azioni  ; ambientazione spaziale e temporale; genere di appartenenza. Formulare in collaborazione con i compagni ipotesi interpretative fondate </a:t>
                      </a:r>
                      <a:endParaRPr lang="it-IT" sz="1400" dirty="0"/>
                    </a:p>
                  </a:txBody>
                  <a:tcPr>
                    <a:solidFill>
                      <a:srgbClr val="FFFF00"/>
                    </a:solidFill>
                  </a:tcPr>
                </a:tc>
                <a:tc>
                  <a:txBody>
                    <a:bodyPr/>
                    <a:lstStyle/>
                    <a:p>
                      <a:r>
                        <a:rPr lang="it-IT" sz="1200" b="1" i="1" kern="1200" dirty="0" smtClean="0">
                          <a:solidFill>
                            <a:schemeClr val="dk1"/>
                          </a:solidFill>
                          <a:latin typeface="+mn-lt"/>
                          <a:ea typeface="+mn-ea"/>
                          <a:cs typeface="+mn-cs"/>
                        </a:rPr>
                        <a:t>Comunicazione nella madre lingua-</a:t>
                      </a:r>
                    </a:p>
                    <a:p>
                      <a:endParaRPr lang="it-IT" sz="1200" kern="1200" dirty="0" smtClean="0">
                        <a:solidFill>
                          <a:schemeClr val="dk1"/>
                        </a:solidFill>
                        <a:latin typeface="+mn-lt"/>
                        <a:ea typeface="+mn-ea"/>
                        <a:cs typeface="+mn-cs"/>
                      </a:endParaRPr>
                    </a:p>
                    <a:p>
                      <a:r>
                        <a:rPr lang="it-IT" sz="1200" b="1" i="1" kern="1200" dirty="0" smtClean="0">
                          <a:solidFill>
                            <a:schemeClr val="dk1"/>
                          </a:solidFill>
                          <a:latin typeface="+mn-lt"/>
                          <a:ea typeface="+mn-ea"/>
                          <a:cs typeface="+mn-cs"/>
                        </a:rPr>
                        <a:t>Le competenze sociali e civiche</a:t>
                      </a:r>
                    </a:p>
                    <a:p>
                      <a:endParaRPr lang="it-IT" sz="1200" kern="1200" dirty="0" smtClean="0">
                        <a:solidFill>
                          <a:schemeClr val="dk1"/>
                        </a:solidFill>
                        <a:latin typeface="+mn-lt"/>
                        <a:ea typeface="+mn-ea"/>
                        <a:cs typeface="+mn-cs"/>
                      </a:endParaRPr>
                    </a:p>
                    <a:p>
                      <a:r>
                        <a:rPr lang="it-IT" sz="1200" b="1" i="1" kern="1200" dirty="0" smtClean="0">
                          <a:solidFill>
                            <a:schemeClr val="dk1"/>
                          </a:solidFill>
                          <a:latin typeface="+mn-lt"/>
                          <a:ea typeface="+mn-ea"/>
                          <a:cs typeface="+mn-cs"/>
                        </a:rPr>
                        <a:t>Consapevolezza espressiva e culturale</a:t>
                      </a:r>
                    </a:p>
                    <a:p>
                      <a:endParaRPr lang="it-IT" sz="1200" kern="1200" dirty="0" smtClean="0">
                        <a:solidFill>
                          <a:schemeClr val="dk1"/>
                        </a:solidFill>
                        <a:latin typeface="+mn-lt"/>
                        <a:ea typeface="+mn-ea"/>
                        <a:cs typeface="+mn-cs"/>
                      </a:endParaRPr>
                    </a:p>
                    <a:p>
                      <a:r>
                        <a:rPr lang="it-IT" sz="1200" b="1" i="1" kern="1200" dirty="0" smtClean="0">
                          <a:solidFill>
                            <a:schemeClr val="dk1"/>
                          </a:solidFill>
                          <a:latin typeface="+mn-lt"/>
                          <a:ea typeface="+mn-ea"/>
                          <a:cs typeface="+mn-cs"/>
                        </a:rPr>
                        <a:t>Il senso di iniziativa e l’imprenditorialità</a:t>
                      </a:r>
                      <a:endParaRPr lang="it-IT" sz="1200" kern="1200" dirty="0" smtClean="0">
                        <a:solidFill>
                          <a:schemeClr val="dk1"/>
                        </a:solidFill>
                        <a:latin typeface="+mn-lt"/>
                        <a:ea typeface="+mn-ea"/>
                        <a:cs typeface="+mn-cs"/>
                      </a:endParaRPr>
                    </a:p>
                    <a:p>
                      <a:endParaRPr lang="it-IT" sz="1200" dirty="0"/>
                    </a:p>
                  </a:txBody>
                  <a:tcPr/>
                </a:tc>
                <a:tc>
                  <a:txBody>
                    <a:bodyPr/>
                    <a:lstStyle/>
                    <a:p>
                      <a:r>
                        <a:rPr lang="it-IT" sz="1800" b="1" kern="1200" dirty="0" smtClean="0">
                          <a:solidFill>
                            <a:schemeClr val="dk1"/>
                          </a:solidFill>
                          <a:latin typeface="+mn-lt"/>
                          <a:ea typeface="+mn-ea"/>
                          <a:cs typeface="+mn-cs"/>
                        </a:rPr>
                        <a:t>Acquisire le informazioni</a:t>
                      </a:r>
                    </a:p>
                    <a:p>
                      <a:endParaRPr lang="it-IT" sz="1800" kern="1200" dirty="0" smtClean="0">
                        <a:solidFill>
                          <a:schemeClr val="dk1"/>
                        </a:solidFill>
                        <a:latin typeface="+mn-lt"/>
                        <a:ea typeface="+mn-ea"/>
                        <a:cs typeface="+mn-cs"/>
                      </a:endParaRPr>
                    </a:p>
                    <a:p>
                      <a:endParaRPr lang="it-IT" sz="1800" kern="1200" dirty="0" smtClean="0">
                        <a:solidFill>
                          <a:schemeClr val="dk1"/>
                        </a:solidFill>
                        <a:latin typeface="+mn-lt"/>
                        <a:ea typeface="+mn-ea"/>
                        <a:cs typeface="+mn-cs"/>
                      </a:endParaRPr>
                    </a:p>
                    <a:p>
                      <a:r>
                        <a:rPr lang="it-IT" sz="1800" b="1" kern="1200" dirty="0" smtClean="0">
                          <a:solidFill>
                            <a:schemeClr val="dk1"/>
                          </a:solidFill>
                          <a:latin typeface="+mn-lt"/>
                          <a:ea typeface="+mn-ea"/>
                          <a:cs typeface="+mn-cs"/>
                        </a:rPr>
                        <a:t>Individuare collegamenti e relazioni</a:t>
                      </a:r>
                    </a:p>
                    <a:p>
                      <a:endParaRPr lang="it-IT" sz="1800" kern="1200" dirty="0" smtClean="0">
                        <a:solidFill>
                          <a:schemeClr val="dk1"/>
                        </a:solidFill>
                        <a:latin typeface="+mn-lt"/>
                        <a:ea typeface="+mn-ea"/>
                        <a:cs typeface="+mn-cs"/>
                      </a:endParaRPr>
                    </a:p>
                    <a:p>
                      <a:r>
                        <a:rPr lang="it-IT" sz="1800" b="1" kern="1200" dirty="0" smtClean="0">
                          <a:solidFill>
                            <a:schemeClr val="dk1"/>
                          </a:solidFill>
                          <a:latin typeface="+mn-lt"/>
                          <a:ea typeface="+mn-ea"/>
                          <a:cs typeface="+mn-cs"/>
                        </a:rPr>
                        <a:t> </a:t>
                      </a:r>
                      <a:endParaRPr lang="it-IT" sz="1800" kern="1200" dirty="0" smtClean="0">
                        <a:solidFill>
                          <a:schemeClr val="dk1"/>
                        </a:solidFill>
                        <a:latin typeface="+mn-lt"/>
                        <a:ea typeface="+mn-ea"/>
                        <a:cs typeface="+mn-cs"/>
                      </a:endParaRPr>
                    </a:p>
                    <a:p>
                      <a:r>
                        <a:rPr lang="it-IT" sz="1800" b="1" kern="1200" dirty="0" smtClean="0">
                          <a:solidFill>
                            <a:schemeClr val="dk1"/>
                          </a:solidFill>
                          <a:latin typeface="+mn-lt"/>
                          <a:ea typeface="+mn-ea"/>
                          <a:cs typeface="+mn-cs"/>
                        </a:rPr>
                        <a:t>Interpretare le informazioni</a:t>
                      </a:r>
                      <a:endParaRPr lang="it-IT" sz="1800" kern="1200" dirty="0" smtClean="0">
                        <a:solidFill>
                          <a:schemeClr val="dk1"/>
                        </a:solidFill>
                        <a:latin typeface="+mn-lt"/>
                        <a:ea typeface="+mn-ea"/>
                        <a:cs typeface="+mn-cs"/>
                      </a:endParaRPr>
                    </a:p>
                    <a:p>
                      <a:r>
                        <a:rPr lang="it-IT" sz="1800" b="1" kern="1200" dirty="0" smtClean="0">
                          <a:solidFill>
                            <a:schemeClr val="dk1"/>
                          </a:solidFill>
                          <a:latin typeface="+mn-lt"/>
                          <a:ea typeface="+mn-ea"/>
                          <a:cs typeface="+mn-cs"/>
                        </a:rPr>
                        <a:t> </a:t>
                      </a:r>
                      <a:endParaRPr lang="it-IT" sz="1800" kern="1200" dirty="0" smtClean="0">
                        <a:solidFill>
                          <a:schemeClr val="dk1"/>
                        </a:solidFill>
                        <a:latin typeface="+mn-lt"/>
                        <a:ea typeface="+mn-ea"/>
                        <a:cs typeface="+mn-cs"/>
                      </a:endParaRPr>
                    </a:p>
                  </a:txBody>
                  <a:tcPr/>
                </a:tc>
              </a:tr>
              <a:tr h="823665">
                <a:tc gridSpan="5">
                  <a:txBody>
                    <a:bodyPr/>
                    <a:lstStyle/>
                    <a:p>
                      <a:endParaRPr lang="it-IT" sz="1400" dirty="0"/>
                    </a:p>
                  </a:txBody>
                  <a:tcPr>
                    <a:lnL w="12700" cmpd="sng">
                      <a:noFill/>
                    </a:lnL>
                    <a:lnR w="12700" cmpd="sng">
                      <a:noFill/>
                    </a:lnR>
                  </a:tcPr>
                </a:tc>
                <a:tc hMerge="1">
                  <a:txBody>
                    <a:bodyPr/>
                    <a:lstStyle/>
                    <a:p>
                      <a:endParaRPr lang="it-IT"/>
                    </a:p>
                  </a:txBody>
                  <a:tcPr/>
                </a:tc>
                <a:tc hMerge="1">
                  <a:txBody>
                    <a:bodyPr/>
                    <a:lstStyle/>
                    <a:p>
                      <a:endParaRPr lang="it-IT" dirty="0"/>
                    </a:p>
                  </a:txBody>
                  <a:tcPr/>
                </a:tc>
                <a:tc hMerge="1">
                  <a:txBody>
                    <a:bodyPr/>
                    <a:lstStyle/>
                    <a:p>
                      <a:endParaRPr lang="it-IT"/>
                    </a:p>
                  </a:txBody>
                  <a:tcPr/>
                </a:tc>
                <a:tc hMerge="1">
                  <a:txBody>
                    <a:bodyPr/>
                    <a:lstStyle/>
                    <a:p>
                      <a:endParaRPr lang="it-IT"/>
                    </a:p>
                  </a:txBody>
                  <a:tcPr/>
                </a:tc>
              </a:tr>
            </a:tbl>
          </a:graphicData>
        </a:graphic>
      </p:graphicFrame>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Autofit/>
          </a:bodyPr>
          <a:lstStyle/>
          <a:p>
            <a:pPr lvl="0"/>
            <a:r>
              <a:rPr lang="it-IT" sz="1800" b="1" dirty="0" smtClean="0"/>
              <a:t>Connettere TRAGUARDI PER LO SVILUPPO DELLE COMPETENZE CON LE  COMPETENZE CHIAVE </a:t>
            </a:r>
            <a:r>
              <a:rPr lang="it-IT" sz="1800" b="1" dirty="0" err="1" smtClean="0"/>
              <a:t>DI</a:t>
            </a:r>
            <a:r>
              <a:rPr lang="it-IT" sz="1800" b="1" dirty="0" smtClean="0"/>
              <a:t> CITTADINANZA EUROPEA E CON LE COMPETENZE </a:t>
            </a:r>
            <a:r>
              <a:rPr lang="it-IT" sz="1800" b="1" dirty="0" err="1" smtClean="0"/>
              <a:t>DI</a:t>
            </a:r>
            <a:r>
              <a:rPr lang="it-IT" sz="1800" b="1" dirty="0" smtClean="0"/>
              <a:t> CITTADINANZA AL TERMINE DELL’OBBLIGO</a:t>
            </a:r>
            <a:r>
              <a:rPr lang="it-IT" sz="1800" dirty="0" smtClean="0"/>
              <a:t/>
            </a:r>
            <a:br>
              <a:rPr lang="it-IT" sz="1800" dirty="0" smtClean="0"/>
            </a:br>
            <a:endParaRPr lang="it-IT" sz="1800" dirty="0"/>
          </a:p>
        </p:txBody>
      </p:sp>
      <p:graphicFrame>
        <p:nvGraphicFramePr>
          <p:cNvPr id="4" name="Segnaposto contenuto 3"/>
          <p:cNvGraphicFramePr>
            <a:graphicFrameLocks noGrp="1"/>
          </p:cNvGraphicFramePr>
          <p:nvPr>
            <p:ph idx="1"/>
          </p:nvPr>
        </p:nvGraphicFramePr>
        <p:xfrm>
          <a:off x="539552" y="548680"/>
          <a:ext cx="8229600" cy="6997229"/>
        </p:xfrm>
        <a:graphic>
          <a:graphicData uri="http://schemas.openxmlformats.org/drawingml/2006/table">
            <a:tbl>
              <a:tblPr firstRow="1" bandRow="1">
                <a:tableStyleId>{5C22544A-7EE6-4342-B048-85BDC9FD1C3A}</a:tableStyleId>
              </a:tblPr>
              <a:tblGrid>
                <a:gridCol w="1645920"/>
                <a:gridCol w="1645920"/>
                <a:gridCol w="1975088"/>
                <a:gridCol w="1512168"/>
                <a:gridCol w="1450504"/>
              </a:tblGrid>
              <a:tr h="608578">
                <a:tc>
                  <a:txBody>
                    <a:bodyPr/>
                    <a:lstStyle/>
                    <a:p>
                      <a:r>
                        <a:rPr lang="it-IT" dirty="0" smtClean="0"/>
                        <a:t>Infanzia</a:t>
                      </a:r>
                      <a:endParaRPr lang="it-IT" dirty="0"/>
                    </a:p>
                  </a:txBody>
                  <a:tcPr/>
                </a:tc>
                <a:tc>
                  <a:txBody>
                    <a:bodyPr/>
                    <a:lstStyle/>
                    <a:p>
                      <a:r>
                        <a:rPr lang="it-IT" dirty="0" smtClean="0"/>
                        <a:t>Primaria</a:t>
                      </a:r>
                      <a:endParaRPr lang="it-IT" dirty="0"/>
                    </a:p>
                  </a:txBody>
                  <a:tcPr/>
                </a:tc>
                <a:tc>
                  <a:txBody>
                    <a:bodyPr/>
                    <a:lstStyle/>
                    <a:p>
                      <a:r>
                        <a:rPr lang="it-IT" dirty="0" smtClean="0"/>
                        <a:t>Sec. </a:t>
                      </a:r>
                      <a:r>
                        <a:rPr lang="it-IT" dirty="0" err="1" smtClean="0"/>
                        <a:t>I°</a:t>
                      </a:r>
                      <a:endParaRPr lang="it-IT" dirty="0"/>
                    </a:p>
                  </a:txBody>
                  <a:tcPr/>
                </a:tc>
                <a:tc>
                  <a:txBody>
                    <a:bodyPr/>
                    <a:lstStyle/>
                    <a:p>
                      <a:r>
                        <a:rPr lang="it-IT" dirty="0" smtClean="0"/>
                        <a:t>Comp.</a:t>
                      </a:r>
                      <a:r>
                        <a:rPr lang="it-IT" baseline="0" dirty="0" smtClean="0"/>
                        <a:t> </a:t>
                      </a:r>
                      <a:r>
                        <a:rPr lang="it-IT" baseline="0" dirty="0" err="1" smtClean="0"/>
                        <a:t>Citt</a:t>
                      </a:r>
                      <a:r>
                        <a:rPr lang="it-IT" baseline="0" dirty="0" smtClean="0"/>
                        <a:t> EU</a:t>
                      </a:r>
                      <a:endParaRPr lang="it-IT" dirty="0"/>
                    </a:p>
                  </a:txBody>
                  <a:tcPr/>
                </a:tc>
                <a:tc>
                  <a:txBody>
                    <a:bodyPr/>
                    <a:lstStyle/>
                    <a:p>
                      <a:r>
                        <a:rPr lang="it-IT" dirty="0" smtClean="0"/>
                        <a:t>C. </a:t>
                      </a:r>
                      <a:r>
                        <a:rPr lang="it-IT" dirty="0" err="1" smtClean="0"/>
                        <a:t>Citt</a:t>
                      </a:r>
                      <a:r>
                        <a:rPr lang="it-IT" dirty="0" smtClean="0"/>
                        <a:t>. obbligo</a:t>
                      </a:r>
                      <a:endParaRPr lang="it-IT" dirty="0"/>
                    </a:p>
                  </a:txBody>
                  <a:tcPr/>
                </a:tc>
              </a:tr>
              <a:tr h="352589">
                <a:tc gridSpan="5">
                  <a:txBody>
                    <a:bodyPr/>
                    <a:lstStyle/>
                    <a:p>
                      <a:r>
                        <a:rPr lang="it-IT" sz="1200" b="1" kern="1200" dirty="0" smtClean="0">
                          <a:solidFill>
                            <a:schemeClr val="dk1"/>
                          </a:solidFill>
                          <a:latin typeface="+mn-lt"/>
                          <a:ea typeface="+mn-ea"/>
                          <a:cs typeface="+mn-cs"/>
                        </a:rPr>
                        <a:t>                      TESTUALITA’: PRODUZIONE </a:t>
                      </a:r>
                      <a:r>
                        <a:rPr lang="it-IT" sz="1200" b="1" kern="1200" dirty="0" err="1" smtClean="0">
                          <a:solidFill>
                            <a:schemeClr val="dk1"/>
                          </a:solidFill>
                          <a:latin typeface="+mn-lt"/>
                          <a:ea typeface="+mn-ea"/>
                          <a:cs typeface="+mn-cs"/>
                        </a:rPr>
                        <a:t>DI</a:t>
                      </a:r>
                      <a:r>
                        <a:rPr lang="it-IT" sz="1200" b="1" kern="1200" dirty="0" smtClean="0">
                          <a:solidFill>
                            <a:schemeClr val="dk1"/>
                          </a:solidFill>
                          <a:latin typeface="+mn-lt"/>
                          <a:ea typeface="+mn-ea"/>
                          <a:cs typeface="+mn-cs"/>
                        </a:rPr>
                        <a:t>  TESTI     (orale/scritto)</a:t>
                      </a:r>
                      <a:endParaRPr lang="it-IT" sz="1200" dirty="0"/>
                    </a:p>
                  </a:txBody>
                  <a:tcPr/>
                </a:tc>
                <a:tc hMerge="1">
                  <a:txBody>
                    <a:bodyPr/>
                    <a:lstStyle/>
                    <a:p>
                      <a:endParaRPr lang="it-IT"/>
                    </a:p>
                  </a:txBody>
                  <a:tcPr/>
                </a:tc>
                <a:tc hMerge="1">
                  <a:txBody>
                    <a:bodyPr/>
                    <a:lstStyle/>
                    <a:p>
                      <a:endParaRPr lang="it-IT" dirty="0"/>
                    </a:p>
                  </a:txBody>
                  <a:tcPr/>
                </a:tc>
                <a:tc hMerge="1">
                  <a:txBody>
                    <a:bodyPr/>
                    <a:lstStyle/>
                    <a:p>
                      <a:endParaRPr lang="it-IT"/>
                    </a:p>
                  </a:txBody>
                  <a:tcPr/>
                </a:tc>
                <a:tc hMerge="1">
                  <a:txBody>
                    <a:bodyPr/>
                    <a:lstStyle/>
                    <a:p>
                      <a:endParaRPr lang="it-IT"/>
                    </a:p>
                  </a:txBody>
                  <a:tcPr/>
                </a:tc>
              </a:tr>
              <a:tr h="4627163">
                <a:tc>
                  <a:txBody>
                    <a:bodyPr/>
                    <a:lstStyle/>
                    <a:p>
                      <a:r>
                        <a:rPr lang="it-IT" sz="1400" kern="1200" dirty="0" smtClean="0">
                          <a:solidFill>
                            <a:schemeClr val="dk1"/>
                          </a:solidFill>
                          <a:latin typeface="Arial" pitchFamily="34" charset="0"/>
                          <a:ea typeface="+mn-ea"/>
                          <a:cs typeface="Arial" pitchFamily="34" charset="0"/>
                        </a:rPr>
                        <a:t>Sperimenta rime, filastrocche, drammatizzazioni; inventa nuove parole, cerca somiglianze e analogie tra i suoni e i significati</a:t>
                      </a:r>
                    </a:p>
                    <a:p>
                      <a:r>
                        <a:rPr lang="it-IT" sz="1400" kern="1200" dirty="0" smtClean="0">
                          <a:solidFill>
                            <a:schemeClr val="dk1"/>
                          </a:solidFill>
                          <a:latin typeface="Arial" pitchFamily="34" charset="0"/>
                          <a:ea typeface="+mn-ea"/>
                          <a:cs typeface="Arial" pitchFamily="34" charset="0"/>
                        </a:rPr>
                        <a:t>Si avvicina alla lingua scritta, esplora e sperimenta prime forme di comunicazione attraverso la scrittura, incontrando anche le tecnologie digitali e i nuovi media</a:t>
                      </a:r>
                      <a:endParaRPr lang="it-IT" sz="1400" dirty="0">
                        <a:latin typeface="Arial" pitchFamily="34" charset="0"/>
                        <a:cs typeface="Arial" pitchFamily="34" charset="0"/>
                      </a:endParaRPr>
                    </a:p>
                  </a:txBody>
                  <a:tcPr/>
                </a:tc>
                <a:tc>
                  <a:txBody>
                    <a:bodyPr/>
                    <a:lstStyle/>
                    <a:p>
                      <a:pPr marL="0" marR="0" indent="0" algn="l" defTabSz="914400" rtl="0" eaLnBrk="1" fontAlgn="auto" latinLnBrk="0" hangingPunct="1">
                        <a:lnSpc>
                          <a:spcPts val="1350"/>
                        </a:lnSpc>
                        <a:spcBef>
                          <a:spcPts val="0"/>
                        </a:spcBef>
                        <a:spcAft>
                          <a:spcPts val="1200"/>
                        </a:spcAft>
                        <a:buClrTx/>
                        <a:buSzTx/>
                        <a:buFontTx/>
                        <a:buNone/>
                        <a:tabLst/>
                        <a:defRPr/>
                      </a:pPr>
                      <a:r>
                        <a:rPr lang="it-IT" sz="1800" kern="1200" dirty="0" smtClean="0">
                          <a:solidFill>
                            <a:schemeClr val="dk1"/>
                          </a:solidFill>
                          <a:latin typeface="+mn-lt"/>
                          <a:ea typeface="+mn-ea"/>
                          <a:cs typeface="+mn-cs"/>
                        </a:rPr>
                        <a:t>- </a:t>
                      </a:r>
                      <a:r>
                        <a:rPr lang="it-IT" sz="1400" kern="1200" dirty="0" smtClean="0">
                          <a:solidFill>
                            <a:schemeClr val="dk1"/>
                          </a:solidFill>
                          <a:latin typeface="+mn-lt"/>
                          <a:ea typeface="+mn-ea"/>
                          <a:cs typeface="+mn-cs"/>
                        </a:rPr>
                        <a:t>Raccontare esperienze personali o storie inventate organizzando il racconto in modo chiaro, rispettando l'ordine cronologico e logico e inserendo gli opportuni elementi descrittivi e informativi.</a:t>
                      </a:r>
                      <a:endParaRPr lang="it-IT" sz="1400" kern="1200" dirty="0" smtClean="0">
                        <a:solidFill>
                          <a:schemeClr val="dk1"/>
                        </a:solidFill>
                        <a:latin typeface="Arial" pitchFamily="34" charset="0"/>
                        <a:ea typeface="+mn-ea"/>
                        <a:cs typeface="Arial" pitchFamily="34" charset="0"/>
                      </a:endParaRPr>
                    </a:p>
                    <a:p>
                      <a:pPr marL="0" marR="0" indent="0" algn="l" defTabSz="914400" rtl="0" eaLnBrk="1" fontAlgn="auto" latinLnBrk="0" hangingPunct="1">
                        <a:lnSpc>
                          <a:spcPts val="1350"/>
                        </a:lnSpc>
                        <a:spcBef>
                          <a:spcPts val="0"/>
                        </a:spcBef>
                        <a:spcAft>
                          <a:spcPts val="1200"/>
                        </a:spcAft>
                        <a:buClrTx/>
                        <a:buSzTx/>
                        <a:buFontTx/>
                        <a:buNone/>
                        <a:tabLst/>
                        <a:defRPr/>
                      </a:pPr>
                      <a:r>
                        <a:rPr lang="it-IT" sz="1400" kern="1200" dirty="0" smtClean="0">
                          <a:solidFill>
                            <a:schemeClr val="dk1"/>
                          </a:solidFill>
                          <a:latin typeface="Arial" pitchFamily="34" charset="0"/>
                          <a:ea typeface="+mn-ea"/>
                          <a:cs typeface="Arial" pitchFamily="34" charset="0"/>
                        </a:rPr>
                        <a:t>Scrive testi corretti nell'ortografia, chiari e coerenti, legati all'esperienza e alle diverse occasioni di scrittura che la scuola offre; rielabora testi parafrasandoli, completandoli, trasformandoli.</a:t>
                      </a:r>
                    </a:p>
                    <a:p>
                      <a:pPr>
                        <a:lnSpc>
                          <a:spcPts val="1350"/>
                        </a:lnSpc>
                        <a:spcAft>
                          <a:spcPts val="1200"/>
                        </a:spcAft>
                      </a:pPr>
                      <a:endParaRPr lang="it-IT" sz="1400" dirty="0">
                        <a:latin typeface="Arial" pitchFamily="34" charset="0"/>
                        <a:ea typeface="Calibri"/>
                        <a:cs typeface="Arial" pitchFamily="34" charset="0"/>
                      </a:endParaRPr>
                    </a:p>
                  </a:txBody>
                  <a:tcPr marL="68580" marR="68580" marT="0" marB="0"/>
                </a:tc>
                <a:tc>
                  <a:txBody>
                    <a:bodyPr/>
                    <a:lstStyle/>
                    <a:p>
                      <a:r>
                        <a:rPr lang="it-IT" sz="1400" kern="1200" dirty="0" smtClean="0">
                          <a:solidFill>
                            <a:schemeClr val="dk1"/>
                          </a:solidFill>
                          <a:latin typeface="Arial" pitchFamily="34" charset="0"/>
                          <a:ea typeface="+mn-ea"/>
                          <a:cs typeface="Arial" pitchFamily="34" charset="0"/>
                        </a:rPr>
                        <a:t>Espone oralmente all'insegnante e ai compagni argomenti di studio e di ricerca, anche avvalendosi di supporti specifici (schemi, mappe, presentazioni al computer, ecc.).</a:t>
                      </a:r>
                    </a:p>
                    <a:p>
                      <a:endParaRPr lang="it-IT" sz="1400" kern="1200" dirty="0" smtClean="0">
                        <a:solidFill>
                          <a:schemeClr val="dk1"/>
                        </a:solidFill>
                        <a:latin typeface="Arial" pitchFamily="34" charset="0"/>
                        <a:ea typeface="+mn-ea"/>
                        <a:cs typeface="Arial" pitchFamily="34" charset="0"/>
                      </a:endParaRPr>
                    </a:p>
                    <a:p>
                      <a:r>
                        <a:rPr lang="it-IT" sz="1400" kern="1200" dirty="0" smtClean="0">
                          <a:solidFill>
                            <a:schemeClr val="dk1"/>
                          </a:solidFill>
                          <a:latin typeface="Arial" pitchFamily="34" charset="0"/>
                          <a:ea typeface="+mn-ea"/>
                          <a:cs typeface="Arial" pitchFamily="34" charset="0"/>
                        </a:rPr>
                        <a:t>Scrive correttamente testi di tipo diverso (narrativo, descrittivo, espositivo, regolativo, argomentativo) adeguati a situazione, argomento, scopo, destinatario.</a:t>
                      </a:r>
                    </a:p>
                    <a:p>
                      <a:endParaRPr lang="it-IT" sz="1400" kern="1200" dirty="0" smtClean="0">
                        <a:solidFill>
                          <a:schemeClr val="dk1"/>
                        </a:solidFill>
                        <a:latin typeface="Arial" pitchFamily="34" charset="0"/>
                        <a:ea typeface="+mn-ea"/>
                        <a:cs typeface="Arial" pitchFamily="34" charset="0"/>
                      </a:endParaRPr>
                    </a:p>
                    <a:p>
                      <a:endParaRPr lang="it-IT" sz="1400" kern="1200" dirty="0" smtClean="0">
                        <a:solidFill>
                          <a:schemeClr val="dk1"/>
                        </a:solidFill>
                        <a:latin typeface="Arial" pitchFamily="34" charset="0"/>
                        <a:ea typeface="+mn-ea"/>
                        <a:cs typeface="Arial" pitchFamily="34" charset="0"/>
                      </a:endParaRPr>
                    </a:p>
                    <a:p>
                      <a:endParaRPr lang="it-IT" sz="1400" kern="1200" dirty="0" smtClean="0">
                        <a:solidFill>
                          <a:schemeClr val="dk1"/>
                        </a:solidFill>
                        <a:latin typeface="Arial" pitchFamily="34" charset="0"/>
                        <a:ea typeface="+mn-ea"/>
                        <a:cs typeface="Arial" pitchFamily="34" charset="0"/>
                      </a:endParaRPr>
                    </a:p>
                    <a:p>
                      <a:endParaRPr lang="it-IT" sz="1400" kern="1200" dirty="0" smtClean="0">
                        <a:solidFill>
                          <a:schemeClr val="dk1"/>
                        </a:solidFill>
                        <a:latin typeface="Arial" pitchFamily="34" charset="0"/>
                        <a:ea typeface="+mn-ea"/>
                        <a:cs typeface="Arial" pitchFamily="34" charset="0"/>
                      </a:endParaRPr>
                    </a:p>
                    <a:p>
                      <a:endParaRPr lang="it-IT" sz="1400" kern="1200" dirty="0" smtClean="0">
                        <a:solidFill>
                          <a:schemeClr val="dk1"/>
                        </a:solidFill>
                        <a:latin typeface="Arial" pitchFamily="34" charset="0"/>
                        <a:ea typeface="+mn-ea"/>
                        <a:cs typeface="Arial" pitchFamily="34" charset="0"/>
                      </a:endParaRPr>
                    </a:p>
                    <a:p>
                      <a:endParaRPr lang="it-IT" sz="1400" dirty="0">
                        <a:latin typeface="Arial" pitchFamily="34" charset="0"/>
                        <a:cs typeface="Arial" pitchFamily="34" charset="0"/>
                      </a:endParaRPr>
                    </a:p>
                  </a:txBody>
                  <a:tcPr>
                    <a:solidFill>
                      <a:srgbClr val="FFFF00"/>
                    </a:solidFill>
                  </a:tcPr>
                </a:tc>
                <a:tc>
                  <a:txBody>
                    <a:bodyPr/>
                    <a:lstStyle/>
                    <a:p>
                      <a:endParaRPr lang="it-IT" dirty="0">
                        <a:latin typeface="Arial" pitchFamily="34" charset="0"/>
                        <a:cs typeface="Arial" pitchFamily="34" charset="0"/>
                      </a:endParaRPr>
                    </a:p>
                  </a:txBody>
                  <a:tcPr/>
                </a:tc>
                <a:tc>
                  <a:txBody>
                    <a:bodyPr/>
                    <a:lstStyle/>
                    <a:p>
                      <a:r>
                        <a:rPr lang="it-IT" sz="1400" b="1" kern="1200" dirty="0" smtClean="0">
                          <a:solidFill>
                            <a:schemeClr val="dk1"/>
                          </a:solidFill>
                          <a:latin typeface="Arial" pitchFamily="34" charset="0"/>
                          <a:ea typeface="+mn-ea"/>
                          <a:cs typeface="Arial" pitchFamily="34" charset="0"/>
                        </a:rPr>
                        <a:t>Comunicare</a:t>
                      </a:r>
                      <a:endParaRPr lang="it-IT" sz="1400"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 </a:t>
                      </a:r>
                      <a:endParaRPr lang="it-IT" sz="1400"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 </a:t>
                      </a:r>
                      <a:endParaRPr lang="it-IT" sz="1400"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 </a:t>
                      </a:r>
                      <a:endParaRPr lang="it-IT" sz="1400"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 </a:t>
                      </a:r>
                      <a:endParaRPr lang="it-IT" sz="1400"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Collaborare e partecipare</a:t>
                      </a:r>
                    </a:p>
                    <a:p>
                      <a:endParaRPr lang="it-IT" sz="1400" b="1" kern="1200" dirty="0" smtClean="0">
                        <a:solidFill>
                          <a:schemeClr val="dk1"/>
                        </a:solidFill>
                        <a:latin typeface="Arial" pitchFamily="34" charset="0"/>
                        <a:ea typeface="+mn-ea"/>
                        <a:cs typeface="Arial" pitchFamily="34" charset="0"/>
                      </a:endParaRPr>
                    </a:p>
                    <a:p>
                      <a:endParaRPr lang="it-IT" sz="1400" b="1" kern="1200" dirty="0" smtClean="0">
                        <a:solidFill>
                          <a:schemeClr val="dk1"/>
                        </a:solidFill>
                        <a:latin typeface="Arial" pitchFamily="34" charset="0"/>
                        <a:ea typeface="+mn-ea"/>
                        <a:cs typeface="Arial" pitchFamily="34" charset="0"/>
                      </a:endParaRPr>
                    </a:p>
                    <a:p>
                      <a:endParaRPr lang="it-IT" sz="1400" b="1" kern="1200" dirty="0" smtClean="0">
                        <a:solidFill>
                          <a:schemeClr val="dk1"/>
                        </a:solidFill>
                        <a:latin typeface="Arial" pitchFamily="34" charset="0"/>
                        <a:ea typeface="+mn-ea"/>
                        <a:cs typeface="Arial" pitchFamily="34" charset="0"/>
                      </a:endParaRPr>
                    </a:p>
                    <a:p>
                      <a:r>
                        <a:rPr lang="it-IT" sz="1400" b="1" kern="1200" dirty="0" smtClean="0">
                          <a:solidFill>
                            <a:schemeClr val="dk1"/>
                          </a:solidFill>
                          <a:latin typeface="Arial" pitchFamily="34" charset="0"/>
                          <a:ea typeface="+mn-ea"/>
                          <a:cs typeface="Arial" pitchFamily="34" charset="0"/>
                        </a:rPr>
                        <a:t>Risolvere problemi</a:t>
                      </a:r>
                      <a:endParaRPr lang="it-IT" sz="1400" kern="1200" dirty="0" smtClean="0">
                        <a:solidFill>
                          <a:schemeClr val="dk1"/>
                        </a:solidFill>
                        <a:latin typeface="Arial" pitchFamily="34" charset="0"/>
                        <a:ea typeface="+mn-ea"/>
                        <a:cs typeface="Arial" pitchFamily="34" charset="0"/>
                      </a:endParaRPr>
                    </a:p>
                    <a:p>
                      <a:endParaRPr lang="it-IT" dirty="0">
                        <a:latin typeface="Arial" pitchFamily="34" charset="0"/>
                        <a:cs typeface="Arial" pitchFamily="34" charset="0"/>
                      </a:endParaRPr>
                    </a:p>
                  </a:txBody>
                  <a:tcPr/>
                </a:tc>
              </a:tr>
              <a:tr h="324713">
                <a:tc gridSpan="5">
                  <a:txBody>
                    <a:bodyPr/>
                    <a:lstStyle/>
                    <a:p>
                      <a:endParaRPr lang="it-IT" dirty="0"/>
                    </a:p>
                  </a:txBody>
                  <a:tcPr>
                    <a:lnL w="12700" cmpd="sng">
                      <a:noFill/>
                    </a:lnL>
                  </a:tcPr>
                </a:tc>
                <a:tc hMerge="1">
                  <a:txBody>
                    <a:bodyPr/>
                    <a:lstStyle/>
                    <a:p>
                      <a:endParaRPr lang="it-IT"/>
                    </a:p>
                  </a:txBody>
                  <a:tcPr/>
                </a:tc>
                <a:tc hMerge="1">
                  <a:txBody>
                    <a:bodyPr/>
                    <a:lstStyle/>
                    <a:p>
                      <a:endParaRPr lang="it-IT" dirty="0"/>
                    </a:p>
                  </a:txBody>
                  <a:tcPr/>
                </a:tc>
                <a:tc hMerge="1">
                  <a:txBody>
                    <a:bodyPr/>
                    <a:lstStyle/>
                    <a:p>
                      <a:endParaRPr lang="it-IT"/>
                    </a:p>
                  </a:txBody>
                  <a:tcPr/>
                </a:tc>
                <a:tc hMerge="1">
                  <a:txBody>
                    <a:bodyPr/>
                    <a:lstStyle/>
                    <a:p>
                      <a:endParaRPr lang="it-IT"/>
                    </a:p>
                  </a:txBody>
                  <a:tcPr/>
                </a:tc>
              </a:tr>
            </a:tbl>
          </a:graphicData>
        </a:graphic>
      </p:graphicFrame>
    </p:spTree>
  </p:cSld>
  <p:clrMapOvr>
    <a:masterClrMapping/>
  </p:clrMapOvr>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1440160"/>
          </a:xfrm>
        </p:spPr>
        <p:txBody>
          <a:bodyPr>
            <a:normAutofit fontScale="90000"/>
          </a:bodyPr>
          <a:lstStyle/>
          <a:p>
            <a:r>
              <a:rPr lang="it-IT" sz="2000" b="1" dirty="0" smtClean="0"/>
              <a:t>Fase 5</a:t>
            </a:r>
            <a:br>
              <a:rPr lang="it-IT" sz="2000" b="1" dirty="0" smtClean="0"/>
            </a:br>
            <a:r>
              <a:rPr lang="it-IT" sz="2700" b="1" dirty="0" smtClean="0"/>
              <a:t>Dalla focalizzazione  degli obiettivi d’apprendimento relativi al testo narrativo alla delineazione di un percorso verticale sul testo narrativo </a:t>
            </a:r>
            <a:endParaRPr lang="it-IT" sz="2700" b="1" dirty="0"/>
          </a:p>
        </p:txBody>
      </p:sp>
      <p:sp>
        <p:nvSpPr>
          <p:cNvPr id="3" name="Segnaposto contenuto 2"/>
          <p:cNvSpPr>
            <a:spLocks noGrp="1"/>
          </p:cNvSpPr>
          <p:nvPr>
            <p:ph idx="1"/>
          </p:nvPr>
        </p:nvSpPr>
        <p:spPr>
          <a:xfrm>
            <a:off x="357158" y="1714488"/>
            <a:ext cx="8183880" cy="4187952"/>
          </a:xfrm>
        </p:spPr>
        <p:txBody>
          <a:bodyPr>
            <a:normAutofit fontScale="92500" lnSpcReduction="20000"/>
          </a:bodyPr>
          <a:lstStyle/>
          <a:p>
            <a:r>
              <a:rPr lang="it-IT" b="1" i="1" dirty="0" smtClean="0"/>
              <a:t>TESTO NARRATIVO –</a:t>
            </a:r>
            <a:r>
              <a:rPr lang="it-IT" dirty="0" smtClean="0"/>
              <a:t> </a:t>
            </a:r>
          </a:p>
          <a:p>
            <a:r>
              <a:rPr lang="it-IT" dirty="0" smtClean="0"/>
              <a:t>Individuare e condividere gli elementi  costitutivi della matrice testuale narrativa:  </a:t>
            </a:r>
            <a:r>
              <a:rPr lang="it-IT" b="1" dirty="0" smtClean="0"/>
              <a:t>spazio   tempo personaggi  fabula   intreccio   scopo  contesto    punto di vista     destinatario (discorso) </a:t>
            </a:r>
            <a:r>
              <a:rPr lang="it-IT" dirty="0" smtClean="0"/>
              <a:t>.</a:t>
            </a:r>
          </a:p>
          <a:p>
            <a:r>
              <a:rPr lang="it-IT" dirty="0" smtClean="0"/>
              <a:t>Delineazione del percorso generale:</a:t>
            </a:r>
          </a:p>
          <a:p>
            <a:r>
              <a:rPr lang="it-IT" dirty="0" smtClean="0"/>
              <a:t>dal riconoscimento della “fabula” </a:t>
            </a:r>
          </a:p>
          <a:p>
            <a:r>
              <a:rPr lang="it-IT" dirty="0" smtClean="0"/>
              <a:t> alla riflessione sul “discorso”.</a:t>
            </a:r>
          </a:p>
          <a:p>
            <a:r>
              <a:rPr lang="it-IT" b="1" dirty="0" smtClean="0"/>
              <a:t>CONTINUITA’/DISCONTINUITA’ NEL CURRICOLO VERTICALE</a:t>
            </a:r>
            <a:endParaRPr lang="it-IT" dirty="0"/>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4000" b="1" dirty="0" smtClean="0"/>
              <a:t>Testualità</a:t>
            </a:r>
            <a:r>
              <a:rPr lang="it-IT" b="1" dirty="0" smtClean="0"/>
              <a:t>:il testo narrativo</a:t>
            </a:r>
            <a:br>
              <a:rPr lang="it-IT" b="1" dirty="0" smtClean="0"/>
            </a:br>
            <a:r>
              <a:rPr lang="it-IT" b="1" dirty="0" smtClean="0"/>
              <a:t> </a:t>
            </a:r>
            <a:r>
              <a:rPr lang="it-IT" sz="2700" b="1" dirty="0" smtClean="0"/>
              <a:t>CONTINUITA’/DISCONTINUITA’ NEL CURRICOLO VERTICALE</a:t>
            </a:r>
            <a:endParaRPr lang="it-IT" sz="2700" dirty="0"/>
          </a:p>
        </p:txBody>
      </p:sp>
      <p:sp>
        <p:nvSpPr>
          <p:cNvPr id="3" name="Segnaposto contenuto 2"/>
          <p:cNvSpPr>
            <a:spLocks noGrp="1"/>
          </p:cNvSpPr>
          <p:nvPr>
            <p:ph idx="1"/>
          </p:nvPr>
        </p:nvSpPr>
        <p:spPr/>
        <p:txBody>
          <a:bodyPr>
            <a:normAutofit/>
          </a:bodyPr>
          <a:lstStyle/>
          <a:p>
            <a:r>
              <a:rPr lang="it-IT" b="1" dirty="0" smtClean="0"/>
              <a:t>SCUOLA DELL’INFANZIA </a:t>
            </a:r>
            <a:endParaRPr lang="it-IT" dirty="0" smtClean="0"/>
          </a:p>
          <a:p>
            <a:r>
              <a:rPr lang="it-IT" b="1" dirty="0" smtClean="0"/>
              <a:t>FOCUS:  LA FABULA</a:t>
            </a:r>
          </a:p>
          <a:p>
            <a:endParaRPr lang="it-IT" b="1" dirty="0" smtClean="0"/>
          </a:p>
          <a:p>
            <a:r>
              <a:rPr lang="it-IT" b="1" dirty="0" smtClean="0"/>
              <a:t>SCUOLA PRIMARIA</a:t>
            </a:r>
            <a:endParaRPr lang="it-IT" dirty="0" smtClean="0"/>
          </a:p>
          <a:p>
            <a:r>
              <a:rPr lang="it-IT" b="1" dirty="0" smtClean="0"/>
              <a:t>FOCUS:  LA STRUTTURA</a:t>
            </a:r>
            <a:endParaRPr lang="it-IT" dirty="0" smtClean="0"/>
          </a:p>
          <a:p>
            <a:endParaRPr lang="it-IT" dirty="0" smtClean="0"/>
          </a:p>
          <a:p>
            <a:r>
              <a:rPr lang="it-IT" b="1" dirty="0" smtClean="0"/>
              <a:t>SCUOLA SECONDARIA </a:t>
            </a:r>
            <a:r>
              <a:rPr lang="it-IT" b="1" dirty="0" err="1" smtClean="0"/>
              <a:t>DI</a:t>
            </a:r>
            <a:r>
              <a:rPr lang="it-IT" b="1" dirty="0" smtClean="0"/>
              <a:t> 1°</a:t>
            </a:r>
            <a:endParaRPr lang="it-IT" dirty="0" smtClean="0"/>
          </a:p>
          <a:p>
            <a:r>
              <a:rPr lang="it-IT" b="1" dirty="0" smtClean="0"/>
              <a:t>FOCUS: IL DISCORSO</a:t>
            </a:r>
            <a:endParaRPr lang="it-IT"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ma 7"/>
          <p:cNvGraphicFramePr/>
          <p:nvPr/>
        </p:nvGraphicFramePr>
        <p:xfrm>
          <a:off x="971600" y="836712"/>
          <a:ext cx="7128792" cy="48245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sz="2700" b="1" dirty="0" smtClean="0"/>
              <a:t>Testualità</a:t>
            </a:r>
            <a:r>
              <a:rPr lang="it-IT" b="1" dirty="0" smtClean="0"/>
              <a:t>: il testo descrittivo</a:t>
            </a:r>
            <a:br>
              <a:rPr lang="it-IT" b="1" dirty="0" smtClean="0"/>
            </a:br>
            <a:r>
              <a:rPr lang="it-IT" sz="2700" b="1" dirty="0" smtClean="0"/>
              <a:t>CONTINUITA’/DISCONTINUITA’ NEL CURRICOLO VERTICALE</a:t>
            </a:r>
            <a:endParaRPr lang="it-IT" sz="2700" dirty="0"/>
          </a:p>
        </p:txBody>
      </p:sp>
      <p:sp>
        <p:nvSpPr>
          <p:cNvPr id="3" name="Segnaposto contenuto 2"/>
          <p:cNvSpPr>
            <a:spLocks noGrp="1"/>
          </p:cNvSpPr>
          <p:nvPr>
            <p:ph idx="1"/>
          </p:nvPr>
        </p:nvSpPr>
        <p:spPr/>
        <p:txBody>
          <a:bodyPr/>
          <a:lstStyle/>
          <a:p>
            <a:r>
              <a:rPr lang="it-IT" b="1" i="1" dirty="0" smtClean="0"/>
              <a:t>TESTO DESCRITTIVO</a:t>
            </a:r>
            <a:r>
              <a:rPr lang="it-IT" dirty="0" smtClean="0"/>
              <a:t>- Sono costitutivi della matrice testuale descrittiva i seguenti elementi:  </a:t>
            </a:r>
            <a:r>
              <a:rPr lang="it-IT" b="1" dirty="0" smtClean="0"/>
              <a:t>           spazio,  tempo,  identità, canale (percettivo),   osservatorio,  scopo, contesto,  destinatario (registro).  </a:t>
            </a:r>
            <a:endParaRPr lang="it-IT" dirty="0" smtClean="0"/>
          </a:p>
          <a:p>
            <a:r>
              <a:rPr lang="it-IT" dirty="0" smtClean="0"/>
              <a:t>Il percorso generale muove dalla “percezione”  per giungere al “registro” descrittivo.</a:t>
            </a:r>
            <a:endParaRPr lang="it-IT" dirty="0"/>
          </a:p>
        </p:txBody>
      </p:sp>
    </p:spTree>
  </p:cSld>
  <p:clrMapOvr>
    <a:masterClrMapping/>
  </p:clrMapOvr>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sz="2400" b="1" dirty="0" smtClean="0"/>
              <a:t>Testualità: CONTINUITA’/DISCONTINUITA’ NEL CURRICOLO VERTICALE</a:t>
            </a:r>
            <a:endParaRPr lang="it-IT" sz="2400" dirty="0"/>
          </a:p>
        </p:txBody>
      </p:sp>
      <p:sp>
        <p:nvSpPr>
          <p:cNvPr id="3" name="Segnaposto contenuto 2"/>
          <p:cNvSpPr>
            <a:spLocks noGrp="1"/>
          </p:cNvSpPr>
          <p:nvPr>
            <p:ph idx="1"/>
          </p:nvPr>
        </p:nvSpPr>
        <p:spPr/>
        <p:txBody>
          <a:bodyPr>
            <a:normAutofit/>
          </a:bodyPr>
          <a:lstStyle/>
          <a:p>
            <a:r>
              <a:rPr lang="it-IT" b="1" dirty="0" smtClean="0"/>
              <a:t>SCUOLA DELL’INFANZIA</a:t>
            </a:r>
            <a:endParaRPr lang="it-IT" dirty="0" smtClean="0"/>
          </a:p>
          <a:p>
            <a:r>
              <a:rPr lang="it-IT" b="1" dirty="0" smtClean="0"/>
              <a:t>FOCUS:  LA PERCEZIONE</a:t>
            </a:r>
          </a:p>
          <a:p>
            <a:endParaRPr lang="it-IT" b="1" dirty="0" smtClean="0"/>
          </a:p>
          <a:p>
            <a:r>
              <a:rPr lang="it-IT" b="1" dirty="0" smtClean="0"/>
              <a:t>SCUOLA PRIMARIA</a:t>
            </a:r>
            <a:endParaRPr lang="it-IT" dirty="0" smtClean="0"/>
          </a:p>
          <a:p>
            <a:r>
              <a:rPr lang="it-IT" b="1" dirty="0" smtClean="0"/>
              <a:t>FOCUS:  LA STRUTTURA</a:t>
            </a:r>
          </a:p>
          <a:p>
            <a:endParaRPr lang="it-IT" b="1" dirty="0" smtClean="0"/>
          </a:p>
          <a:p>
            <a:r>
              <a:rPr lang="it-IT" b="1" dirty="0" smtClean="0"/>
              <a:t>SCUOLA SECONDARIA </a:t>
            </a:r>
            <a:r>
              <a:rPr lang="it-IT" b="1" dirty="0" err="1" smtClean="0"/>
              <a:t>DI</a:t>
            </a:r>
            <a:r>
              <a:rPr lang="it-IT" b="1" dirty="0" smtClean="0"/>
              <a:t> 1°</a:t>
            </a:r>
            <a:endParaRPr lang="it-IT" dirty="0" smtClean="0"/>
          </a:p>
          <a:p>
            <a:r>
              <a:rPr lang="it-IT" b="1" dirty="0" smtClean="0"/>
              <a:t>FOCUS:  LE VARIETA’ FUNZIONALI</a:t>
            </a:r>
            <a:endParaRPr lang="it-IT" dirty="0" smtClean="0"/>
          </a:p>
          <a:p>
            <a:endParaRPr lang="it-IT" dirty="0" smtClean="0"/>
          </a:p>
          <a:p>
            <a:endParaRPr lang="it-IT" dirty="0"/>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282154"/>
          </a:xfrm>
        </p:spPr>
        <p:txBody>
          <a:bodyPr>
            <a:normAutofit fontScale="90000"/>
          </a:bodyPr>
          <a:lstStyle/>
          <a:p>
            <a:r>
              <a:rPr lang="it-IT" dirty="0" smtClean="0"/>
              <a:t>Fase 6</a:t>
            </a:r>
            <a:br>
              <a:rPr lang="it-IT" dirty="0" smtClean="0"/>
            </a:br>
            <a:r>
              <a:rPr lang="it-IT" sz="2700" dirty="0" smtClean="0"/>
              <a:t>Dagli obiettivi d’apprendimento ai traguardi per lo sviluppo delle competenze</a:t>
            </a:r>
            <a:endParaRPr lang="it-IT" sz="2700" dirty="0"/>
          </a:p>
        </p:txBody>
      </p:sp>
      <p:sp>
        <p:nvSpPr>
          <p:cNvPr id="3" name="Segnaposto contenuto 2"/>
          <p:cNvSpPr>
            <a:spLocks noGrp="1"/>
          </p:cNvSpPr>
          <p:nvPr>
            <p:ph idx="1"/>
          </p:nvPr>
        </p:nvSpPr>
        <p:spPr>
          <a:xfrm>
            <a:off x="285720" y="2000240"/>
            <a:ext cx="8183880" cy="4187952"/>
          </a:xfrm>
        </p:spPr>
        <p:txBody>
          <a:bodyPr>
            <a:normAutofit/>
          </a:bodyPr>
          <a:lstStyle/>
          <a:p>
            <a:r>
              <a:rPr lang="it-IT" dirty="0" smtClean="0"/>
              <a:t>Estrapolare dagli obiettivi d’apprendimento quelli:</a:t>
            </a:r>
          </a:p>
          <a:p>
            <a:r>
              <a:rPr lang="it-IT" dirty="0" smtClean="0"/>
              <a:t> relativi alle macro abilità riferite ai testi descrittivi e narrativi.</a:t>
            </a:r>
          </a:p>
          <a:p>
            <a:r>
              <a:rPr lang="it-IT" dirty="0" smtClean="0"/>
              <a:t>ritenuti più funzionali alla progettazione realizzazione valutazione di </a:t>
            </a:r>
            <a:r>
              <a:rPr lang="it-IT" dirty="0" err="1" smtClean="0"/>
              <a:t>U.d.</a:t>
            </a:r>
            <a:r>
              <a:rPr lang="it-IT" dirty="0" smtClean="0"/>
              <a:t> A. </a:t>
            </a:r>
            <a:endParaRPr lang="it-IT" dirty="0"/>
          </a:p>
        </p:txBody>
      </p:sp>
    </p:spTree>
  </p:cSld>
  <p:clrMapOvr>
    <a:masterClrMapping/>
  </p:clrMapOvr>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11560" y="0"/>
            <a:ext cx="8085584" cy="764704"/>
          </a:xfrm>
        </p:spPr>
        <p:txBody>
          <a:bodyPr>
            <a:normAutofit fontScale="90000"/>
          </a:bodyPr>
          <a:lstStyle/>
          <a:p>
            <a:r>
              <a:rPr lang="it-IT" sz="2400" dirty="0" smtClean="0"/>
              <a:t>La costruzione di un curricolo: percorso circolare</a:t>
            </a:r>
            <a:endParaRPr lang="it-IT" sz="2400" dirty="0"/>
          </a:p>
        </p:txBody>
      </p:sp>
      <p:sp>
        <p:nvSpPr>
          <p:cNvPr id="3" name="Segnaposto contenuto 2"/>
          <p:cNvSpPr>
            <a:spLocks noGrp="1"/>
          </p:cNvSpPr>
          <p:nvPr>
            <p:ph idx="1"/>
          </p:nvPr>
        </p:nvSpPr>
        <p:spPr>
          <a:xfrm>
            <a:off x="323528" y="692696"/>
            <a:ext cx="8373616" cy="5112568"/>
          </a:xfrm>
        </p:spPr>
        <p:txBody>
          <a:bodyPr>
            <a:normAutofit fontScale="77500" lnSpcReduction="20000"/>
          </a:bodyPr>
          <a:lstStyle/>
          <a:p>
            <a:r>
              <a:rPr lang="it-IT" b="1" dirty="0" smtClean="0"/>
              <a:t>Dal PECUP alle competenze di cittadinanza</a:t>
            </a:r>
          </a:p>
          <a:p>
            <a:endParaRPr lang="it-IT" b="1" dirty="0" smtClean="0"/>
          </a:p>
          <a:p>
            <a:r>
              <a:rPr lang="it-IT" b="1" dirty="0" smtClean="0"/>
              <a:t>Dalle competenze di cittadinanza</a:t>
            </a:r>
          </a:p>
          <a:p>
            <a:endParaRPr lang="it-IT" b="1" dirty="0"/>
          </a:p>
          <a:p>
            <a:r>
              <a:rPr lang="it-IT" b="1" dirty="0"/>
              <a:t>a</a:t>
            </a:r>
            <a:r>
              <a:rPr lang="it-IT" b="1" dirty="0" smtClean="0"/>
              <a:t>i traguardi per lo sviluppo delle competenze</a:t>
            </a:r>
          </a:p>
          <a:p>
            <a:endParaRPr lang="it-IT" b="1" dirty="0"/>
          </a:p>
          <a:p>
            <a:r>
              <a:rPr lang="it-IT" b="1" dirty="0" smtClean="0"/>
              <a:t>dai traguardi per lo sviluppo delle competenze ai nuclei fondanti delle discipline</a:t>
            </a:r>
          </a:p>
          <a:p>
            <a:endParaRPr lang="it-IT" b="1" dirty="0" smtClean="0"/>
          </a:p>
          <a:p>
            <a:r>
              <a:rPr lang="it-IT" b="1" dirty="0" smtClean="0"/>
              <a:t>dai nuclei fondanti delle discipline agli obiettivi d’apprendimento</a:t>
            </a:r>
          </a:p>
          <a:p>
            <a:endParaRPr lang="it-IT" b="1" dirty="0" smtClean="0"/>
          </a:p>
          <a:p>
            <a:r>
              <a:rPr lang="it-IT" b="1" dirty="0" smtClean="0"/>
              <a:t>dagli obiettivi d’apprendimento ai traguardi per lo sviluppo delle competenze e alle competenze chiave di cittadinanza </a:t>
            </a:r>
            <a:r>
              <a:rPr lang="it-IT" b="1" dirty="0"/>
              <a:t>a</a:t>
            </a:r>
            <a:r>
              <a:rPr lang="it-IT" b="1" dirty="0" smtClean="0"/>
              <a:t>ttraverso le </a:t>
            </a:r>
            <a:r>
              <a:rPr lang="it-IT" b="1" dirty="0" err="1" smtClean="0"/>
              <a:t>UdA</a:t>
            </a:r>
            <a:endParaRPr lang="it-IT" b="1" dirty="0" smtClean="0"/>
          </a:p>
          <a:p>
            <a:endParaRPr lang="it-IT" dirty="0" smtClean="0"/>
          </a:p>
          <a:p>
            <a:endParaRPr lang="it-IT" dirty="0" smtClean="0"/>
          </a:p>
          <a:p>
            <a:endParaRPr lang="it-IT" dirty="0" smtClean="0"/>
          </a:p>
          <a:p>
            <a:endParaRPr lang="it-IT" dirty="0" smtClean="0"/>
          </a:p>
          <a:p>
            <a:endParaRPr lang="it-IT" dirty="0"/>
          </a:p>
        </p:txBody>
      </p:sp>
      <p:sp>
        <p:nvSpPr>
          <p:cNvPr id="5" name="Freccia in giù 4"/>
          <p:cNvSpPr/>
          <p:nvPr/>
        </p:nvSpPr>
        <p:spPr>
          <a:xfrm>
            <a:off x="4283968" y="1700808"/>
            <a:ext cx="7200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Freccia in giù 5"/>
          <p:cNvSpPr/>
          <p:nvPr/>
        </p:nvSpPr>
        <p:spPr>
          <a:xfrm>
            <a:off x="4355976" y="2420888"/>
            <a:ext cx="72008"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7" name="Freccia in giù 6"/>
          <p:cNvSpPr/>
          <p:nvPr/>
        </p:nvSpPr>
        <p:spPr>
          <a:xfrm>
            <a:off x="4355976" y="3212976"/>
            <a:ext cx="72008"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 name="Freccia in giù 8"/>
          <p:cNvSpPr/>
          <p:nvPr/>
        </p:nvSpPr>
        <p:spPr>
          <a:xfrm>
            <a:off x="4355976" y="4005064"/>
            <a:ext cx="72008" cy="2880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Freccia in su 9"/>
          <p:cNvSpPr/>
          <p:nvPr/>
        </p:nvSpPr>
        <p:spPr>
          <a:xfrm>
            <a:off x="5220072" y="4005064"/>
            <a:ext cx="45719" cy="3600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Freccia in su 10"/>
          <p:cNvSpPr/>
          <p:nvPr/>
        </p:nvSpPr>
        <p:spPr>
          <a:xfrm>
            <a:off x="5148064" y="3140968"/>
            <a:ext cx="45719" cy="3600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in su 11"/>
          <p:cNvSpPr/>
          <p:nvPr/>
        </p:nvSpPr>
        <p:spPr>
          <a:xfrm>
            <a:off x="5004048" y="2420888"/>
            <a:ext cx="45719" cy="2880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su 12"/>
          <p:cNvSpPr/>
          <p:nvPr/>
        </p:nvSpPr>
        <p:spPr>
          <a:xfrm>
            <a:off x="5004048" y="1700808"/>
            <a:ext cx="45719" cy="28803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Freccia circolare a destra 13"/>
          <p:cNvSpPr/>
          <p:nvPr/>
        </p:nvSpPr>
        <p:spPr>
          <a:xfrm>
            <a:off x="611560" y="1772816"/>
            <a:ext cx="144016"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5" name="Freccia circolare a destra 14"/>
          <p:cNvSpPr/>
          <p:nvPr/>
        </p:nvSpPr>
        <p:spPr>
          <a:xfrm>
            <a:off x="611560" y="2564904"/>
            <a:ext cx="144016" cy="93610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6" name="Freccia circolare a destra 15"/>
          <p:cNvSpPr/>
          <p:nvPr/>
        </p:nvSpPr>
        <p:spPr>
          <a:xfrm>
            <a:off x="611560" y="3501008"/>
            <a:ext cx="72008" cy="57606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Freccia circolare a destra 16"/>
          <p:cNvSpPr/>
          <p:nvPr/>
        </p:nvSpPr>
        <p:spPr>
          <a:xfrm>
            <a:off x="611560" y="4077072"/>
            <a:ext cx="45719" cy="792088"/>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9" name="Smile 18"/>
          <p:cNvSpPr/>
          <p:nvPr/>
        </p:nvSpPr>
        <p:spPr>
          <a:xfrm>
            <a:off x="4067944" y="5943600"/>
            <a:ext cx="914400" cy="914400"/>
          </a:xfrm>
          <a:prstGeom prst="smileyFac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in giù 17"/>
          <p:cNvSpPr/>
          <p:nvPr/>
        </p:nvSpPr>
        <p:spPr>
          <a:xfrm>
            <a:off x="4283968" y="1052736"/>
            <a:ext cx="45719" cy="3600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reccia in su 19"/>
          <p:cNvSpPr/>
          <p:nvPr/>
        </p:nvSpPr>
        <p:spPr>
          <a:xfrm>
            <a:off x="4932040" y="1052736"/>
            <a:ext cx="72008" cy="36004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Parentesi quadra aperta 20"/>
          <p:cNvSpPr/>
          <p:nvPr/>
        </p:nvSpPr>
        <p:spPr>
          <a:xfrm>
            <a:off x="539552" y="836712"/>
            <a:ext cx="144016" cy="720080"/>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b="1" dirty="0"/>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11560" y="332657"/>
            <a:ext cx="7772400" cy="936104"/>
          </a:xfrm>
        </p:spPr>
        <p:txBody>
          <a:bodyPr>
            <a:normAutofit fontScale="90000"/>
          </a:bodyPr>
          <a:lstStyle/>
          <a:p>
            <a:r>
              <a:rPr lang="it-IT" sz="2700" b="1" dirty="0" smtClean="0"/>
              <a:t>La progettazione modulare di  Unità d’Apprendimento (</a:t>
            </a:r>
            <a:r>
              <a:rPr lang="it-IT" sz="2700" b="1" dirty="0" err="1" smtClean="0"/>
              <a:t>U.d.A.</a:t>
            </a:r>
            <a:r>
              <a:rPr lang="it-IT" sz="2700" b="1" dirty="0" smtClean="0"/>
              <a:t>)</a:t>
            </a:r>
            <a:r>
              <a:rPr lang="it-IT" b="1" i="1" dirty="0" smtClean="0"/>
              <a:t/>
            </a:r>
            <a:br>
              <a:rPr lang="it-IT" b="1" i="1" dirty="0" smtClean="0"/>
            </a:br>
            <a:endParaRPr lang="it-IT" dirty="0"/>
          </a:p>
        </p:txBody>
      </p:sp>
      <p:sp>
        <p:nvSpPr>
          <p:cNvPr id="3" name="Sottotitolo 2"/>
          <p:cNvSpPr>
            <a:spLocks noGrp="1"/>
          </p:cNvSpPr>
          <p:nvPr>
            <p:ph type="subTitle" idx="1"/>
          </p:nvPr>
        </p:nvSpPr>
        <p:spPr>
          <a:xfrm>
            <a:off x="467544" y="1052736"/>
            <a:ext cx="8280920" cy="5256584"/>
          </a:xfrm>
        </p:spPr>
        <p:txBody>
          <a:bodyPr>
            <a:normAutofit/>
          </a:bodyPr>
          <a:lstStyle/>
          <a:p>
            <a:pPr algn="l"/>
            <a:r>
              <a:rPr lang="it-IT" b="1" i="1" dirty="0" smtClean="0"/>
              <a:t>L’</a:t>
            </a:r>
            <a:r>
              <a:rPr lang="it-IT" b="1" i="1" dirty="0" err="1" smtClean="0"/>
              <a:t>U.d.A</a:t>
            </a:r>
            <a:r>
              <a:rPr lang="it-IT" b="1" i="1" dirty="0" err="1"/>
              <a:t>.</a:t>
            </a:r>
            <a:r>
              <a:rPr lang="it-IT" b="1" i="1" dirty="0"/>
              <a:t>  è un segmento di un percorso didattico che convoca concetti, conoscenze, abilità articolate e strettamente connesse  per il raggiungimento di competenze  esplicitate.</a:t>
            </a:r>
            <a:r>
              <a:rPr lang="it-IT" b="1" dirty="0"/>
              <a:t> </a:t>
            </a:r>
            <a:endParaRPr lang="it-IT" b="1" dirty="0" smtClean="0"/>
          </a:p>
          <a:p>
            <a:pPr algn="l"/>
            <a:endParaRPr lang="it-IT" dirty="0"/>
          </a:p>
          <a:p>
            <a:pPr algn="l"/>
            <a:r>
              <a:rPr lang="it-IT" b="1" dirty="0"/>
              <a:t>L’</a:t>
            </a:r>
            <a:r>
              <a:rPr lang="it-IT" b="1" dirty="0" err="1"/>
              <a:t>U.d.A.</a:t>
            </a:r>
            <a:r>
              <a:rPr lang="it-IT" b="1" dirty="0"/>
              <a:t> è un pezzo del curricolo</a:t>
            </a:r>
            <a:r>
              <a:rPr lang="it-IT" dirty="0"/>
              <a:t>, sviluppa un campo d’apprendimento preferibilmente integrato, </a:t>
            </a:r>
            <a:r>
              <a:rPr lang="it-IT" dirty="0" smtClean="0"/>
              <a:t>con </a:t>
            </a:r>
            <a:r>
              <a:rPr lang="it-IT" dirty="0"/>
              <a:t>l’apporto di più punti di vista. </a:t>
            </a:r>
            <a:endParaRPr lang="it-IT" dirty="0" smtClean="0"/>
          </a:p>
          <a:p>
            <a:pPr algn="l"/>
            <a:endParaRPr lang="it-IT" b="1" dirty="0"/>
          </a:p>
          <a:p>
            <a:pPr algn="l"/>
            <a:r>
              <a:rPr lang="it-IT" b="1" dirty="0" smtClean="0"/>
              <a:t>Punto </a:t>
            </a:r>
            <a:r>
              <a:rPr lang="it-IT" b="1" dirty="0"/>
              <a:t>di partenza è un problema o un bisogno di conoscenza, punto d’arrivo un prodotto che gli allievi realizzano attraverso la mobilitazione e l’orchestrazione di conoscenze e abilità</a:t>
            </a:r>
            <a:r>
              <a:rPr lang="it-IT" b="1" dirty="0" smtClean="0"/>
              <a:t>.</a:t>
            </a:r>
          </a:p>
          <a:p>
            <a:pPr algn="l"/>
            <a:r>
              <a:rPr lang="it-IT" dirty="0" smtClean="0"/>
              <a:t> </a:t>
            </a:r>
            <a:endParaRPr lang="it-IT" dirty="0"/>
          </a:p>
          <a:p>
            <a:pPr algn="l"/>
            <a:r>
              <a:rPr lang="it-IT" dirty="0" smtClean="0"/>
              <a:t>Il compito  </a:t>
            </a:r>
            <a:r>
              <a:rPr lang="it-IT" dirty="0" err="1" smtClean="0"/>
              <a:t>dev</a:t>
            </a:r>
            <a:r>
              <a:rPr lang="it-IT" dirty="0" smtClean="0"/>
              <a:t>’essere problematico, tale da porre </a:t>
            </a:r>
            <a:r>
              <a:rPr lang="it-IT" dirty="0"/>
              <a:t>gli studenti in </a:t>
            </a:r>
            <a:r>
              <a:rPr lang="it-IT" dirty="0" smtClean="0"/>
              <a:t>contesti conoscitivi e  operativi inediti,  ed in situazioni socio </a:t>
            </a:r>
            <a:r>
              <a:rPr lang="it-IT" dirty="0"/>
              <a:t>- affettive situate e complesse.</a:t>
            </a:r>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188641"/>
            <a:ext cx="7772400" cy="1080119"/>
          </a:xfrm>
        </p:spPr>
        <p:txBody>
          <a:bodyPr>
            <a:normAutofit/>
          </a:bodyPr>
          <a:lstStyle/>
          <a:p>
            <a:r>
              <a:rPr lang="it-IT" sz="2400" b="1" dirty="0" smtClean="0"/>
              <a:t>La progettazione modulare di  Unità d’Apprendimento (</a:t>
            </a:r>
            <a:r>
              <a:rPr lang="it-IT" sz="2400" b="1" dirty="0" err="1" smtClean="0"/>
              <a:t>U.d.A.</a:t>
            </a:r>
            <a:r>
              <a:rPr lang="it-IT" sz="2400" b="1" dirty="0" smtClean="0"/>
              <a:t>)</a:t>
            </a:r>
            <a:endParaRPr lang="it-IT" sz="2400" dirty="0"/>
          </a:p>
        </p:txBody>
      </p:sp>
      <p:sp>
        <p:nvSpPr>
          <p:cNvPr id="3" name="Sottotitolo 2"/>
          <p:cNvSpPr>
            <a:spLocks noGrp="1"/>
          </p:cNvSpPr>
          <p:nvPr>
            <p:ph type="subTitle" idx="1"/>
          </p:nvPr>
        </p:nvSpPr>
        <p:spPr>
          <a:xfrm>
            <a:off x="395536" y="1268760"/>
            <a:ext cx="8424936" cy="5112568"/>
          </a:xfrm>
        </p:spPr>
        <p:txBody>
          <a:bodyPr>
            <a:noAutofit/>
          </a:bodyPr>
          <a:lstStyle/>
          <a:p>
            <a:pPr lvl="0" algn="l"/>
            <a:r>
              <a:rPr lang="it-IT" sz="2400" dirty="0" smtClean="0"/>
              <a:t>A partire da un’accuratissima </a:t>
            </a:r>
            <a:r>
              <a:rPr lang="it-IT" sz="2400" b="1" dirty="0" smtClean="0"/>
              <a:t>analisi del campo d’ esperienza/disciplina </a:t>
            </a:r>
            <a:r>
              <a:rPr lang="it-IT" sz="2400" dirty="0" smtClean="0"/>
              <a:t>si </a:t>
            </a:r>
            <a:r>
              <a:rPr lang="it-IT" sz="2400" dirty="0"/>
              <a:t>può definire un percorso scandito in </a:t>
            </a:r>
            <a:r>
              <a:rPr lang="it-IT" sz="2400" dirty="0" err="1"/>
              <a:t>U.d.A.</a:t>
            </a:r>
            <a:r>
              <a:rPr lang="it-IT" sz="2400" dirty="0"/>
              <a:t> basate su strategie di apprendimento attivo, collaborativo, </a:t>
            </a:r>
            <a:r>
              <a:rPr lang="it-IT" sz="2400" dirty="0" smtClean="0"/>
              <a:t>situato. </a:t>
            </a:r>
          </a:p>
          <a:p>
            <a:pPr lvl="0" algn="l"/>
            <a:endParaRPr lang="it-IT" sz="2400" dirty="0"/>
          </a:p>
          <a:p>
            <a:pPr lvl="0" algn="l"/>
            <a:r>
              <a:rPr lang="it-IT" sz="2400" dirty="0" smtClean="0"/>
              <a:t>Proporre </a:t>
            </a:r>
            <a:r>
              <a:rPr lang="it-IT" sz="2400" dirty="0"/>
              <a:t>attività didattiche capaci di armonizzare la struttura cognitiva dei saperi (conoscenze, regole, principi, teorie, modelli interpretativi) con le intelligenze multiple </a:t>
            </a:r>
            <a:r>
              <a:rPr lang="it-IT" sz="2400" dirty="0" smtClean="0"/>
              <a:t>e gli stili cognitivi distribuiti </a:t>
            </a:r>
            <a:r>
              <a:rPr lang="it-IT" sz="2400" dirty="0"/>
              <a:t>in una classe</a:t>
            </a:r>
            <a:r>
              <a:rPr lang="it-IT" sz="2400" dirty="0" smtClean="0"/>
              <a:t>.</a:t>
            </a:r>
          </a:p>
          <a:p>
            <a:pPr lvl="0" algn="l"/>
            <a:endParaRPr lang="it-IT" sz="2400" dirty="0"/>
          </a:p>
          <a:p>
            <a:pPr lvl="0" algn="l"/>
            <a:r>
              <a:rPr lang="it-IT" sz="2400" dirty="0" smtClean="0"/>
              <a:t>E’ necessario  </a:t>
            </a:r>
            <a:r>
              <a:rPr lang="it-IT" sz="2400" dirty="0"/>
              <a:t>tenere  sempre presente che le discipline sono uno strumento per il conseguimento di competenze di cittadinanza attiva. </a:t>
            </a:r>
          </a:p>
          <a:p>
            <a:endParaRPr lang="it-IT" sz="2400" dirty="0"/>
          </a:p>
        </p:txBody>
      </p:sp>
    </p:spTree>
  </p:cSld>
  <p:clrMapOvr>
    <a:masterClrMapping/>
  </p:clrMapOvr>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42910" y="214290"/>
            <a:ext cx="8229600" cy="576064"/>
          </a:xfrm>
        </p:spPr>
        <p:txBody>
          <a:bodyPr>
            <a:normAutofit fontScale="90000"/>
          </a:bodyPr>
          <a:lstStyle/>
          <a:p>
            <a:r>
              <a:rPr lang="it-IT" dirty="0" smtClean="0"/>
              <a:t/>
            </a:r>
            <a:br>
              <a:rPr lang="it-IT" dirty="0" smtClean="0"/>
            </a:br>
            <a:r>
              <a:rPr lang="it-IT" dirty="0" smtClean="0"/>
              <a:t> La costruzione di UDA</a:t>
            </a:r>
            <a:endParaRPr lang="it-IT" dirty="0"/>
          </a:p>
        </p:txBody>
      </p:sp>
      <p:sp>
        <p:nvSpPr>
          <p:cNvPr id="3" name="Segnaposto contenuto 2"/>
          <p:cNvSpPr>
            <a:spLocks noGrp="1"/>
          </p:cNvSpPr>
          <p:nvPr>
            <p:ph idx="1"/>
          </p:nvPr>
        </p:nvSpPr>
        <p:spPr>
          <a:xfrm>
            <a:off x="285720" y="809328"/>
            <a:ext cx="8715436" cy="6048672"/>
          </a:xfrm>
        </p:spPr>
        <p:txBody>
          <a:bodyPr>
            <a:normAutofit/>
          </a:bodyPr>
          <a:lstStyle/>
          <a:p>
            <a:r>
              <a:rPr lang="it-IT" sz="2600" b="1" dirty="0" smtClean="0"/>
              <a:t>L’</a:t>
            </a:r>
            <a:r>
              <a:rPr lang="it-IT" sz="2600" b="1" dirty="0" err="1" smtClean="0"/>
              <a:t>UdA</a:t>
            </a:r>
            <a:r>
              <a:rPr lang="it-IT" sz="2600" b="1" dirty="0" smtClean="0"/>
              <a:t>:</a:t>
            </a:r>
            <a:endParaRPr lang="it-IT" sz="2600" b="1" dirty="0"/>
          </a:p>
          <a:p>
            <a:pPr lvl="0"/>
            <a:r>
              <a:rPr lang="it-IT" sz="2600" dirty="0" smtClean="0"/>
              <a:t>offre </a:t>
            </a:r>
            <a:r>
              <a:rPr lang="it-IT" sz="2600" dirty="0"/>
              <a:t>una varietà di occasioni di apprendimento scolastiche ed extrascolastiche;</a:t>
            </a:r>
          </a:p>
          <a:p>
            <a:pPr lvl="0"/>
            <a:r>
              <a:rPr lang="it-IT" sz="2600" dirty="0" smtClean="0"/>
              <a:t>prevede </a:t>
            </a:r>
            <a:r>
              <a:rPr lang="it-IT" sz="2600" dirty="0"/>
              <a:t>sempre compiti reali (o simulati) e relativi prodotti che i destinatari sono chiamati a realizzare;</a:t>
            </a:r>
          </a:p>
          <a:p>
            <a:pPr lvl="0"/>
            <a:r>
              <a:rPr lang="it-IT" sz="2600" dirty="0" smtClean="0"/>
              <a:t>indica </a:t>
            </a:r>
            <a:r>
              <a:rPr lang="it-IT" sz="2600" dirty="0"/>
              <a:t>le risorse (capacità, conoscenze, abilità) che è chiesto agli studenti  di mobilitare</a:t>
            </a:r>
          </a:p>
          <a:p>
            <a:pPr lvl="0"/>
            <a:r>
              <a:rPr lang="it-IT" sz="2600" dirty="0"/>
              <a:t>attiva</a:t>
            </a:r>
            <a:r>
              <a:rPr lang="it-IT" sz="2600" i="1" dirty="0"/>
              <a:t> </a:t>
            </a:r>
            <a:r>
              <a:rPr lang="it-IT" sz="2600" dirty="0"/>
              <a:t>un processo di ricerca e scoperta;</a:t>
            </a:r>
          </a:p>
          <a:p>
            <a:pPr lvl="0"/>
            <a:r>
              <a:rPr lang="it-IT" sz="2600" dirty="0"/>
              <a:t>chiede all’allievo una fase riflessiva;</a:t>
            </a:r>
          </a:p>
          <a:p>
            <a:pPr lvl="0"/>
            <a:r>
              <a:rPr lang="it-IT" sz="2600" dirty="0"/>
              <a:t>deve sempre mirare ai traguardi per lo sviluppo delle competenze e alle competenze di cittadinanza.</a:t>
            </a:r>
          </a:p>
          <a:p>
            <a:endParaRPr lang="it-IT" dirty="0"/>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472" y="214290"/>
            <a:ext cx="8183880" cy="1051560"/>
          </a:xfrm>
        </p:spPr>
        <p:txBody>
          <a:bodyPr>
            <a:normAutofit/>
          </a:bodyPr>
          <a:lstStyle/>
          <a:p>
            <a:r>
              <a:rPr lang="it-IT" sz="2400" b="1" dirty="0" smtClean="0"/>
              <a:t>Rapporto tra Traguardi per lo sviluppo delle competenze e </a:t>
            </a:r>
            <a:r>
              <a:rPr lang="it-IT" sz="2400" b="1" dirty="0" err="1" smtClean="0"/>
              <a:t>U.d.A</a:t>
            </a:r>
            <a:endParaRPr lang="it-IT" sz="2400" dirty="0"/>
          </a:p>
        </p:txBody>
      </p:sp>
      <p:sp>
        <p:nvSpPr>
          <p:cNvPr id="3" name="Segnaposto contenuto 2"/>
          <p:cNvSpPr>
            <a:spLocks noGrp="1"/>
          </p:cNvSpPr>
          <p:nvPr>
            <p:ph idx="1"/>
          </p:nvPr>
        </p:nvSpPr>
        <p:spPr>
          <a:xfrm>
            <a:off x="428596" y="1285860"/>
            <a:ext cx="8435280" cy="5112568"/>
          </a:xfrm>
        </p:spPr>
        <p:txBody>
          <a:bodyPr>
            <a:normAutofit/>
          </a:bodyPr>
          <a:lstStyle/>
          <a:p>
            <a:pPr>
              <a:buNone/>
            </a:pPr>
            <a:endParaRPr lang="it-IT" dirty="0"/>
          </a:p>
          <a:p>
            <a:r>
              <a:rPr lang="it-IT" dirty="0"/>
              <a:t>Il rapporto tra traguardi per lo sviluppo delle competenze  e </a:t>
            </a:r>
            <a:r>
              <a:rPr lang="it-IT" dirty="0" err="1"/>
              <a:t>U.d.A.</a:t>
            </a:r>
            <a:r>
              <a:rPr lang="it-IT" dirty="0"/>
              <a:t> non è meccanico, lineare, ma costruttivo</a:t>
            </a:r>
            <a:r>
              <a:rPr lang="it-IT" dirty="0" smtClean="0"/>
              <a:t>.</a:t>
            </a:r>
          </a:p>
          <a:p>
            <a:endParaRPr lang="it-IT" dirty="0" smtClean="0"/>
          </a:p>
          <a:p>
            <a:r>
              <a:rPr lang="it-IT" dirty="0" smtClean="0"/>
              <a:t> </a:t>
            </a:r>
            <a:r>
              <a:rPr lang="it-IT" dirty="0"/>
              <a:t>L’azione didattica non è un processo di montaggio sequenziale, ma </a:t>
            </a:r>
            <a:r>
              <a:rPr lang="it-IT" i="1" dirty="0"/>
              <a:t>modulare</a:t>
            </a:r>
            <a:r>
              <a:rPr lang="it-IT" dirty="0"/>
              <a:t>, </a:t>
            </a:r>
            <a:endParaRPr lang="it-IT" dirty="0" smtClean="0"/>
          </a:p>
          <a:p>
            <a:r>
              <a:rPr lang="it-IT" dirty="0" smtClean="0"/>
              <a:t>teso a </a:t>
            </a:r>
            <a:r>
              <a:rPr lang="it-IT" dirty="0"/>
              <a:t>innestare in modo significativo le nuove conoscenze e abilità su quelle pregresse e a  valorizzare il contesto</a:t>
            </a:r>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83568" y="332656"/>
            <a:ext cx="7772400" cy="1470025"/>
          </a:xfrm>
        </p:spPr>
        <p:txBody>
          <a:bodyPr>
            <a:normAutofit fontScale="90000"/>
          </a:bodyPr>
          <a:lstStyle/>
          <a:p>
            <a:r>
              <a:rPr lang="it-IT" sz="3100" b="1" dirty="0" smtClean="0"/>
              <a:t>Domande chiave per la  progettazione modulare in verticale</a:t>
            </a:r>
            <a:r>
              <a:rPr lang="it-IT" dirty="0" smtClean="0"/>
              <a:t/>
            </a:r>
            <a:br>
              <a:rPr lang="it-IT" dirty="0" smtClean="0"/>
            </a:br>
            <a:endParaRPr lang="it-IT" dirty="0"/>
          </a:p>
        </p:txBody>
      </p:sp>
      <p:sp>
        <p:nvSpPr>
          <p:cNvPr id="3" name="Sottotitolo 2"/>
          <p:cNvSpPr>
            <a:spLocks noGrp="1"/>
          </p:cNvSpPr>
          <p:nvPr>
            <p:ph type="subTitle" idx="1"/>
          </p:nvPr>
        </p:nvSpPr>
        <p:spPr>
          <a:xfrm>
            <a:off x="395536" y="1196752"/>
            <a:ext cx="8496944" cy="5112568"/>
          </a:xfrm>
        </p:spPr>
        <p:txBody>
          <a:bodyPr>
            <a:normAutofit/>
          </a:bodyPr>
          <a:lstStyle/>
          <a:p>
            <a:pPr lvl="0" algn="l"/>
            <a:r>
              <a:rPr lang="it-IT" dirty="0" smtClean="0"/>
              <a:t>Quanti </a:t>
            </a:r>
            <a:r>
              <a:rPr lang="it-IT" dirty="0"/>
              <a:t>e quali  traguardi formativi (competenze articolate in abilità e conoscenze) sono stati prefigurati? </a:t>
            </a:r>
            <a:endParaRPr lang="it-IT" dirty="0" smtClean="0"/>
          </a:p>
          <a:p>
            <a:pPr lvl="0" algn="l"/>
            <a:endParaRPr lang="it-IT" dirty="0"/>
          </a:p>
          <a:p>
            <a:pPr lvl="0" algn="l"/>
            <a:r>
              <a:rPr lang="it-IT" dirty="0" smtClean="0"/>
              <a:t>L</a:t>
            </a:r>
            <a:r>
              <a:rPr lang="it-IT" dirty="0"/>
              <a:t>’ </a:t>
            </a:r>
            <a:r>
              <a:rPr lang="it-IT" dirty="0" err="1"/>
              <a:t>UdA</a:t>
            </a:r>
            <a:r>
              <a:rPr lang="it-IT" dirty="0"/>
              <a:t> comprende gli indicatori/evidenze  che testimoniano e garantiscono sul conseguimento delle competenze</a:t>
            </a:r>
            <a:r>
              <a:rPr lang="it-IT" dirty="0" smtClean="0"/>
              <a:t>?</a:t>
            </a:r>
          </a:p>
          <a:p>
            <a:pPr lvl="0" algn="l"/>
            <a:endParaRPr lang="it-IT" dirty="0" smtClean="0"/>
          </a:p>
          <a:p>
            <a:pPr lvl="0" algn="l"/>
            <a:r>
              <a:rPr lang="it-IT" dirty="0" smtClean="0"/>
              <a:t>Vengono identificati i compiti reali (o simulazioni) e le prestazioni da realizzare?</a:t>
            </a:r>
          </a:p>
          <a:p>
            <a:pPr lvl="0" algn="l"/>
            <a:endParaRPr lang="it-IT" dirty="0" smtClean="0"/>
          </a:p>
          <a:p>
            <a:pPr lvl="0" algn="l"/>
            <a:r>
              <a:rPr lang="it-IT" dirty="0" smtClean="0"/>
              <a:t>Sono definiti i possibili contesti per l’uso sociale delle competenze?</a:t>
            </a:r>
          </a:p>
          <a:p>
            <a:pPr lvl="0" algn="l"/>
            <a:endParaRPr lang="it-IT" dirty="0" smtClean="0"/>
          </a:p>
          <a:p>
            <a:pPr lvl="0" algn="l"/>
            <a:endParaRPr lang="it-IT" dirty="0" smtClean="0"/>
          </a:p>
          <a:p>
            <a:pPr lvl="0" algn="l"/>
            <a:r>
              <a:rPr lang="it-IT" dirty="0" smtClean="0"/>
              <a:t>Agli indicatori e prestazioni corrispondono congrue scale di livello, ai fini della valutazione? </a:t>
            </a:r>
            <a:endParaRPr lang="it-IT" dirty="0"/>
          </a:p>
          <a:p>
            <a:pPr algn="l"/>
            <a:r>
              <a:rPr lang="it-IT" dirty="0"/>
              <a:t> </a:t>
            </a:r>
          </a:p>
          <a:p>
            <a:endParaRPr lang="it-IT" dirty="0"/>
          </a:p>
        </p:txBody>
      </p:sp>
    </p:spTree>
  </p:cSld>
  <p:clrMapOvr>
    <a:masterClrMapping/>
  </p:clrMapOvr>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620688"/>
          </a:xfrm>
        </p:spPr>
        <p:txBody>
          <a:bodyPr>
            <a:normAutofit fontScale="90000"/>
          </a:bodyPr>
          <a:lstStyle/>
          <a:p>
            <a:r>
              <a:rPr lang="it-IT" sz="2400" b="1" dirty="0" smtClean="0"/>
              <a:t>Un metodo indicativo  per la costruzione di un’</a:t>
            </a:r>
            <a:r>
              <a:rPr lang="it-IT" sz="2400" b="1" dirty="0" err="1" smtClean="0"/>
              <a:t>U.d.A</a:t>
            </a:r>
            <a:r>
              <a:rPr lang="it-IT" sz="2400" b="1" dirty="0" smtClean="0"/>
              <a:t>..</a:t>
            </a:r>
            <a:endParaRPr lang="it-IT" sz="2400" dirty="0"/>
          </a:p>
        </p:txBody>
      </p:sp>
      <p:graphicFrame>
        <p:nvGraphicFramePr>
          <p:cNvPr id="4" name="Segnaposto contenuto 3"/>
          <p:cNvGraphicFramePr>
            <a:graphicFrameLocks noGrp="1"/>
          </p:cNvGraphicFramePr>
          <p:nvPr>
            <p:ph idx="1"/>
          </p:nvPr>
        </p:nvGraphicFramePr>
        <p:xfrm>
          <a:off x="251519" y="620688"/>
          <a:ext cx="8712969" cy="7762314"/>
        </p:xfrm>
        <a:graphic>
          <a:graphicData uri="http://schemas.openxmlformats.org/drawingml/2006/table">
            <a:tbl>
              <a:tblPr firstRow="1" bandRow="1">
                <a:tableStyleId>{5C22544A-7EE6-4342-B048-85BDC9FD1C3A}</a:tableStyleId>
              </a:tblPr>
              <a:tblGrid>
                <a:gridCol w="1524749"/>
                <a:gridCol w="1067324"/>
                <a:gridCol w="6120896"/>
              </a:tblGrid>
              <a:tr h="576064">
                <a:tc>
                  <a:txBody>
                    <a:bodyPr/>
                    <a:lstStyle/>
                    <a:p>
                      <a:r>
                        <a:rPr lang="it-IT" dirty="0" smtClean="0"/>
                        <a:t>Fasi</a:t>
                      </a:r>
                      <a:endParaRPr lang="it-IT" dirty="0"/>
                    </a:p>
                  </a:txBody>
                  <a:tcPr/>
                </a:tc>
                <a:tc>
                  <a:txBody>
                    <a:bodyPr/>
                    <a:lstStyle/>
                    <a:p>
                      <a:r>
                        <a:rPr lang="it-IT" dirty="0" smtClean="0"/>
                        <a:t>Cosa fa docente</a:t>
                      </a:r>
                      <a:endParaRPr lang="it-IT" dirty="0"/>
                    </a:p>
                  </a:txBody>
                  <a:tcPr/>
                </a:tc>
                <a:tc>
                  <a:txBody>
                    <a:bodyPr/>
                    <a:lstStyle/>
                    <a:p>
                      <a:r>
                        <a:rPr lang="it-IT" dirty="0" smtClean="0"/>
                        <a:t>Cosa fanno gli alunni</a:t>
                      </a:r>
                      <a:endParaRPr lang="it-IT" dirty="0"/>
                    </a:p>
                  </a:txBody>
                  <a:tcPr/>
                </a:tc>
              </a:tr>
              <a:tr h="629994">
                <a:tc>
                  <a:txBody>
                    <a:bodyPr/>
                    <a:lstStyle/>
                    <a:p>
                      <a:r>
                        <a:rPr lang="it-IT" sz="1400" b="1" i="1" dirty="0" err="1" smtClean="0"/>
                        <a:t>Problem</a:t>
                      </a:r>
                      <a:r>
                        <a:rPr lang="it-IT" sz="1400" b="1" i="1" dirty="0" smtClean="0"/>
                        <a:t> </a:t>
                      </a:r>
                      <a:r>
                        <a:rPr lang="it-IT" sz="1400" b="1" i="1" dirty="0" err="1" smtClean="0"/>
                        <a:t>posing</a:t>
                      </a:r>
                      <a:endParaRPr lang="it-IT" sz="1400" dirty="0"/>
                    </a:p>
                  </a:txBody>
                  <a:tcPr/>
                </a:tc>
                <a:tc>
                  <a:txBody>
                    <a:bodyPr/>
                    <a:lstStyle/>
                    <a:p>
                      <a:endParaRPr lang="it-IT" sz="1400"/>
                    </a:p>
                  </a:txBody>
                  <a:tcPr/>
                </a:tc>
                <a:tc>
                  <a:txBody>
                    <a:bodyPr/>
                    <a:lstStyle/>
                    <a:p>
                      <a:r>
                        <a:rPr lang="it-IT" sz="1400" dirty="0" smtClean="0"/>
                        <a:t>Gli allievi iniziano il percorso di apprendimento  sempre da una domanda/bisogno/problema.</a:t>
                      </a:r>
                      <a:endParaRPr lang="it-IT" sz="1400" dirty="0"/>
                    </a:p>
                  </a:txBody>
                  <a:tcPr/>
                </a:tc>
              </a:tr>
              <a:tr h="594142">
                <a:tc>
                  <a:txBody>
                    <a:bodyPr/>
                    <a:lstStyle/>
                    <a:p>
                      <a:r>
                        <a:rPr lang="it-IT" sz="1400" b="1" i="1" dirty="0" smtClean="0"/>
                        <a:t>Investigazione</a:t>
                      </a:r>
                      <a:endParaRPr lang="it-IT" sz="1400" dirty="0"/>
                    </a:p>
                  </a:txBody>
                  <a:tcPr/>
                </a:tc>
                <a:tc>
                  <a:txBody>
                    <a:bodyPr/>
                    <a:lstStyle/>
                    <a:p>
                      <a:endParaRPr lang="it-IT"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dirty="0" smtClean="0"/>
                        <a:t>Gli allievi formulano ipotesi per progettare e avviare l’investigazione e la ricerca di materiali e strumenti utili alla ricerca.</a:t>
                      </a:r>
                    </a:p>
                    <a:p>
                      <a:endParaRPr lang="it-IT" sz="1400" dirty="0"/>
                    </a:p>
                  </a:txBody>
                  <a:tcPr/>
                </a:tc>
              </a:tr>
              <a:tr h="629994">
                <a:tc>
                  <a:txBody>
                    <a:bodyPr/>
                    <a:lstStyle/>
                    <a:p>
                      <a:r>
                        <a:rPr lang="it-IT" sz="1400" b="1" i="1" dirty="0" smtClean="0"/>
                        <a:t>Spiegazione</a:t>
                      </a:r>
                      <a:endParaRPr lang="it-IT" sz="1400" dirty="0"/>
                    </a:p>
                  </a:txBody>
                  <a:tcPr/>
                </a:tc>
                <a:tc>
                  <a:txBody>
                    <a:bodyPr/>
                    <a:lstStyle/>
                    <a:p>
                      <a:endParaRPr lang="it-IT"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400" dirty="0" smtClean="0"/>
                        <a:t>Gli allievi forniscono spiegazioni </a:t>
                      </a:r>
                      <a:r>
                        <a:rPr lang="it-IT" sz="1400" i="1" dirty="0" smtClean="0"/>
                        <a:t>  qualitative orali e</a:t>
                      </a:r>
                      <a:r>
                        <a:rPr lang="it-IT" sz="1400" dirty="0" smtClean="0"/>
                        <a:t>, successivamente, scritte su quanto  investigato. Anche il docente può intervenire con domande che  favoriscano la connessione dei concetti, dei processi, delle  abilità.</a:t>
                      </a:r>
                    </a:p>
                    <a:p>
                      <a:endParaRPr lang="it-IT" sz="1400" dirty="0"/>
                    </a:p>
                  </a:txBody>
                  <a:tcPr/>
                </a:tc>
              </a:tr>
              <a:tr h="797942">
                <a:tc>
                  <a:txBody>
                    <a:bodyPr/>
                    <a:lstStyle/>
                    <a:p>
                      <a:r>
                        <a:rPr lang="it-IT" sz="1800" b="1" i="1" dirty="0" smtClean="0"/>
                        <a:t>Interazione</a:t>
                      </a:r>
                      <a:endParaRPr lang="it-IT" dirty="0"/>
                    </a:p>
                  </a:txBody>
                  <a:tcPr/>
                </a:tc>
                <a:tc>
                  <a:txBody>
                    <a:bodyPr/>
                    <a:lstStyle/>
                    <a:p>
                      <a:endParaRPr lang="it-IT"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Gli allievi confrontano il proprio pensiero con quello degli altri allievi del gruppo.</a:t>
                      </a:r>
                    </a:p>
                    <a:p>
                      <a:endParaRPr lang="it-IT" dirty="0"/>
                    </a:p>
                  </a:txBody>
                  <a:tcPr/>
                </a:tc>
              </a:tr>
              <a:tr h="1318374">
                <a:tc>
                  <a:txBody>
                    <a:bodyPr/>
                    <a:lstStyle/>
                    <a:p>
                      <a:r>
                        <a:rPr lang="it-IT" sz="1800" b="1" i="1" dirty="0" smtClean="0"/>
                        <a:t>Elaborazione</a:t>
                      </a:r>
                      <a:endParaRPr lang="it-IT" dirty="0"/>
                    </a:p>
                  </a:txBody>
                  <a:tcPr/>
                </a:tc>
                <a:tc>
                  <a:txBody>
                    <a:bodyPr/>
                    <a:lstStyle/>
                    <a:p>
                      <a:endParaRPr lang="it-IT"/>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Gli studenti confrontano le informazioni, ricavate dall’investigazione e discusse coi colleghi, con quanto già  conoscono per sviluppare, per </a:t>
                      </a:r>
                      <a:r>
                        <a:rPr lang="it-IT" sz="1800" i="1" dirty="0" smtClean="0"/>
                        <a:t>connettere </a:t>
                      </a:r>
                      <a:r>
                        <a:rPr lang="it-IT" sz="1800" dirty="0" smtClean="0"/>
                        <a:t>e consolidare i concetti e le proprie abilità.</a:t>
                      </a:r>
                    </a:p>
                  </a:txBody>
                  <a:tcPr/>
                </a:tc>
              </a:tr>
              <a:tr h="629994">
                <a:tc>
                  <a:txBody>
                    <a:bodyPr/>
                    <a:lstStyle/>
                    <a:p>
                      <a:r>
                        <a:rPr lang="it-IT" sz="1800" b="1" i="1" dirty="0" smtClean="0"/>
                        <a:t>Riflessione per l’</a:t>
                      </a:r>
                      <a:r>
                        <a:rPr lang="it-IT" sz="1800" b="1" i="1" dirty="0" err="1" smtClean="0"/>
                        <a:t>autocorrez</a:t>
                      </a:r>
                      <a:r>
                        <a:rPr lang="it-IT" sz="1800" b="1" i="1" dirty="0" smtClean="0"/>
                        <a:t>.</a:t>
                      </a:r>
                      <a:endParaRPr lang="it-IT" dirty="0"/>
                    </a:p>
                  </a:txBody>
                  <a:tcPr/>
                </a:tc>
                <a:tc>
                  <a:txBody>
                    <a:bodyPr/>
                    <a:lstStyle/>
                    <a:p>
                      <a:endParaRPr lang="it-IT"/>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sz="1800" dirty="0" smtClean="0"/>
                        <a:t>Gli studenti ricostruiscono il processo di costruzione dell’apprendimento. Individuano le difficoltà incontrate, rivisitano i loro comportamenti e atteggiamenti di fronte alle difficoltà</a:t>
                      </a:r>
                    </a:p>
                    <a:p>
                      <a:endParaRPr lang="it-IT"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468313" y="0"/>
            <a:ext cx="8229600" cy="1384300"/>
          </a:xfrm>
        </p:spPr>
        <p:txBody>
          <a:bodyPr>
            <a:normAutofit/>
          </a:bodyPr>
          <a:lstStyle/>
          <a:p>
            <a:pPr algn="ctr"/>
            <a:r>
              <a:rPr lang="it-IT" sz="2400" b="1" dirty="0">
                <a:solidFill>
                  <a:schemeClr val="hlink"/>
                </a:solidFill>
              </a:rPr>
              <a:t>La costruzione di un curricolo come sistema di coerenze interne</a:t>
            </a:r>
          </a:p>
        </p:txBody>
      </p:sp>
      <p:sp>
        <p:nvSpPr>
          <p:cNvPr id="131075" name="Rectangle 3"/>
          <p:cNvSpPr>
            <a:spLocks noGrp="1" noChangeArrowheads="1"/>
          </p:cNvSpPr>
          <p:nvPr>
            <p:ph type="body" idx="1"/>
          </p:nvPr>
        </p:nvSpPr>
        <p:spPr>
          <a:xfrm>
            <a:off x="0" y="1357298"/>
            <a:ext cx="9144000" cy="5732462"/>
          </a:xfrm>
        </p:spPr>
        <p:txBody>
          <a:bodyPr/>
          <a:lstStyle/>
          <a:p>
            <a:r>
              <a:rPr lang="it-IT" dirty="0"/>
              <a:t>1</a:t>
            </a:r>
            <a:r>
              <a:rPr lang="it-IT" sz="2400" dirty="0"/>
              <a:t>) Coerenza </a:t>
            </a:r>
            <a:r>
              <a:rPr lang="it-IT" sz="2400" dirty="0" smtClean="0"/>
              <a:t>tra curricolo e modello d’ apprendimento</a:t>
            </a:r>
          </a:p>
          <a:p>
            <a:r>
              <a:rPr lang="it-IT" sz="2400" dirty="0" smtClean="0"/>
              <a:t>costruttivista</a:t>
            </a:r>
          </a:p>
          <a:p>
            <a:endParaRPr lang="it-IT" sz="2400" dirty="0"/>
          </a:p>
          <a:p>
            <a:r>
              <a:rPr lang="it-IT" sz="2400" dirty="0"/>
              <a:t>2) Coerenza tra complessità e didattica per le competenze</a:t>
            </a:r>
            <a:r>
              <a:rPr lang="it-IT" sz="2400" dirty="0" smtClean="0"/>
              <a:t>.</a:t>
            </a:r>
          </a:p>
          <a:p>
            <a:endParaRPr lang="it-IT" sz="2400" dirty="0" smtClean="0"/>
          </a:p>
          <a:p>
            <a:r>
              <a:rPr lang="it-IT" sz="2400" dirty="0" smtClean="0"/>
              <a:t>4) Coerenza tra competenze cognitive/</a:t>
            </a:r>
            <a:r>
              <a:rPr lang="it-IT" sz="2400" dirty="0" err="1" smtClean="0"/>
              <a:t>metacognitive</a:t>
            </a:r>
            <a:r>
              <a:rPr lang="it-IT" sz="2400" dirty="0" smtClean="0"/>
              <a:t> </a:t>
            </a:r>
          </a:p>
          <a:p>
            <a:r>
              <a:rPr lang="it-IT" sz="2400" dirty="0" smtClean="0"/>
              <a:t> e di cittadinanza</a:t>
            </a:r>
          </a:p>
          <a:p>
            <a:endParaRPr lang="it-IT" sz="2400" dirty="0"/>
          </a:p>
          <a:p>
            <a:r>
              <a:rPr lang="it-IT" sz="2400" dirty="0"/>
              <a:t>5) Coerenza tra progettazione, realizzazione, valutazione</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2074"/>
          </a:xfrm>
        </p:spPr>
        <p:txBody>
          <a:bodyPr>
            <a:normAutofit fontScale="90000"/>
          </a:bodyPr>
          <a:lstStyle/>
          <a:p>
            <a:r>
              <a:rPr lang="it-IT" dirty="0" smtClean="0"/>
              <a:t>Fare emergere</a:t>
            </a:r>
            <a:endParaRPr lang="it-IT" dirty="0"/>
          </a:p>
        </p:txBody>
      </p:sp>
      <p:sp>
        <p:nvSpPr>
          <p:cNvPr id="3" name="Segnaposto contenuto 2"/>
          <p:cNvSpPr>
            <a:spLocks noGrp="1"/>
          </p:cNvSpPr>
          <p:nvPr>
            <p:ph idx="1"/>
          </p:nvPr>
        </p:nvSpPr>
        <p:spPr>
          <a:xfrm>
            <a:off x="395536" y="908720"/>
            <a:ext cx="8373616" cy="5544616"/>
          </a:xfrm>
        </p:spPr>
        <p:txBody>
          <a:bodyPr>
            <a:normAutofit fontScale="92500" lnSpcReduction="20000"/>
          </a:bodyPr>
          <a:lstStyle/>
          <a:p>
            <a:pPr lvl="0"/>
            <a:r>
              <a:rPr lang="it-IT" b="1" dirty="0" smtClean="0"/>
              <a:t>Le </a:t>
            </a:r>
            <a:r>
              <a:rPr lang="it-IT" b="1" dirty="0"/>
              <a:t>risorse</a:t>
            </a:r>
            <a:r>
              <a:rPr lang="it-IT" dirty="0"/>
              <a:t> (le conoscenze e le capacità di base dell’allievo). </a:t>
            </a:r>
          </a:p>
          <a:p>
            <a:pPr lvl="0"/>
            <a:r>
              <a:rPr lang="it-IT" b="1" dirty="0"/>
              <a:t>I costrutti  di interpretazione</a:t>
            </a:r>
            <a:r>
              <a:rPr lang="it-IT" dirty="0"/>
              <a:t> (come l’allievo acquisisce e interpreta  le situazioni).</a:t>
            </a:r>
          </a:p>
          <a:p>
            <a:pPr lvl="0"/>
            <a:r>
              <a:rPr lang="it-IT" b="1" dirty="0"/>
              <a:t>I costrutti  di azione</a:t>
            </a:r>
            <a:r>
              <a:rPr lang="it-IT" dirty="0"/>
              <a:t> (come l’allievo mobilita le sue conoscenze, progetta e agisce in risposta ad un problema).</a:t>
            </a:r>
          </a:p>
          <a:p>
            <a:pPr lvl="0"/>
            <a:r>
              <a:rPr lang="it-IT" b="1" dirty="0"/>
              <a:t>I costrutti di collaborazione </a:t>
            </a:r>
            <a:r>
              <a:rPr lang="it-IT" dirty="0"/>
              <a:t>(come gli allievi concorrono autonomamente ad un lavoro collettivo, sanno assumersi responsabilità e portano a termine i compiti)</a:t>
            </a:r>
          </a:p>
          <a:p>
            <a:pPr lvl="0"/>
            <a:r>
              <a:rPr lang="it-IT" b="1" dirty="0"/>
              <a:t>I costrutti  di autoregolazione</a:t>
            </a:r>
            <a:r>
              <a:rPr lang="it-IT" dirty="0"/>
              <a:t> (come l’allievo apprende dall'esperienza, modifica i propri atteggiamenti e punti di vista, sa </a:t>
            </a:r>
            <a:r>
              <a:rPr lang="it-IT" dirty="0" err="1"/>
              <a:t>autovalutare</a:t>
            </a:r>
            <a:r>
              <a:rPr lang="it-IT" dirty="0"/>
              <a:t> le proprie prestazioni)</a:t>
            </a:r>
          </a:p>
          <a:p>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it-IT"/>
          </a:p>
        </p:txBody>
      </p:sp>
      <p:sp>
        <p:nvSpPr>
          <p:cNvPr id="3" name="Segnaposto contenuto 2"/>
          <p:cNvSpPr>
            <a:spLocks noGrp="1"/>
          </p:cNvSpPr>
          <p:nvPr>
            <p:ph idx="1"/>
          </p:nvPr>
        </p:nvSpPr>
        <p:spPr/>
        <p:txBody>
          <a:bodyPr>
            <a:normAutofit/>
          </a:bodyPr>
          <a:lstStyle/>
          <a:p>
            <a:pPr algn="ctr"/>
            <a:r>
              <a:rPr lang="it-IT" sz="3600" dirty="0" smtClean="0"/>
              <a:t>Coerenza tra costruttivismo </a:t>
            </a:r>
          </a:p>
          <a:p>
            <a:pPr algn="ctr"/>
            <a:r>
              <a:rPr lang="it-IT" sz="3600" dirty="0" smtClean="0"/>
              <a:t>e</a:t>
            </a:r>
          </a:p>
          <a:p>
            <a:pPr algn="ctr"/>
            <a:r>
              <a:rPr lang="it-IT" sz="3600" dirty="0" smtClean="0"/>
              <a:t>didattica </a:t>
            </a:r>
            <a:r>
              <a:rPr lang="it-IT" sz="3600" dirty="0" err="1" smtClean="0"/>
              <a:t>laboratoriale</a:t>
            </a:r>
            <a:endParaRPr lang="it-IT" sz="36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ChangeArrowheads="1"/>
          </p:cNvSpPr>
          <p:nvPr/>
        </p:nvSpPr>
        <p:spPr bwMode="auto">
          <a:xfrm>
            <a:off x="457200" y="73025"/>
            <a:ext cx="8229600" cy="331788"/>
          </a:xfrm>
          <a:prstGeom prst="rect">
            <a:avLst/>
          </a:prstGeom>
          <a:noFill/>
          <a:ln w="9525">
            <a:noFill/>
            <a:miter lim="800000"/>
            <a:headEnd/>
            <a:tailEnd/>
          </a:ln>
          <a:effectLst/>
        </p:spPr>
        <p:txBody>
          <a:bodyPr anchor="ctr"/>
          <a:lstStyle/>
          <a:p>
            <a:pPr algn="ctr"/>
            <a:r>
              <a:rPr lang="it-IT" sz="1400" b="1">
                <a:solidFill>
                  <a:srgbClr val="000000"/>
                </a:solidFill>
                <a:effectLst>
                  <a:outerShdw blurRad="38100" dist="38100" dir="2700000" algn="tl">
                    <a:srgbClr val="FFFFFF"/>
                  </a:outerShdw>
                </a:effectLst>
                <a:latin typeface="Verdana" pitchFamily="34" charset="0"/>
              </a:rPr>
              <a:t>Costruttivismo e didattica laboratoriale</a:t>
            </a:r>
          </a:p>
        </p:txBody>
      </p:sp>
      <p:sp>
        <p:nvSpPr>
          <p:cNvPr id="165891" name="Line 3"/>
          <p:cNvSpPr>
            <a:spLocks noChangeShapeType="1"/>
          </p:cNvSpPr>
          <p:nvPr/>
        </p:nvSpPr>
        <p:spPr bwMode="auto">
          <a:xfrm>
            <a:off x="971550" y="2420938"/>
            <a:ext cx="0" cy="215900"/>
          </a:xfrm>
          <a:prstGeom prst="line">
            <a:avLst/>
          </a:prstGeom>
          <a:noFill/>
          <a:ln w="21600">
            <a:solidFill>
              <a:srgbClr val="000000"/>
            </a:solidFill>
            <a:round/>
            <a:headEnd/>
            <a:tailEnd/>
          </a:ln>
        </p:spPr>
        <p:txBody>
          <a:bodyPr/>
          <a:lstStyle/>
          <a:p>
            <a:endParaRPr lang="it-IT"/>
          </a:p>
        </p:txBody>
      </p:sp>
      <p:sp>
        <p:nvSpPr>
          <p:cNvPr id="165892" name="Rectangle 4"/>
          <p:cNvSpPr>
            <a:spLocks noChangeArrowheads="1"/>
          </p:cNvSpPr>
          <p:nvPr/>
        </p:nvSpPr>
        <p:spPr bwMode="auto">
          <a:xfrm>
            <a:off x="395288" y="2636838"/>
            <a:ext cx="1254125" cy="1084262"/>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elaborazione </a:t>
            </a:r>
          </a:p>
          <a:p>
            <a:pPr algn="ctr" eaLnBrk="0" hangingPunct="0"/>
            <a:r>
              <a:rPr lang="it-IT" sz="1200">
                <a:solidFill>
                  <a:srgbClr val="000000"/>
                </a:solidFill>
                <a:latin typeface="Verdana" pitchFamily="34" charset="0"/>
                <a:ea typeface="Arial Unicode MS" pitchFamily="34" charset="-128"/>
                <a:cs typeface="Times New Roman" pitchFamily="18" charset="0"/>
              </a:rPr>
              <a:t>di informazione</a:t>
            </a:r>
          </a:p>
          <a:p>
            <a:pPr algn="ctr" eaLnBrk="0" hangingPunct="0"/>
            <a:r>
              <a:rPr lang="it-IT" sz="1200">
                <a:solidFill>
                  <a:srgbClr val="000000"/>
                </a:solidFill>
                <a:latin typeface="Verdana" pitchFamily="34" charset="0"/>
                <a:ea typeface="Arial Unicode MS" pitchFamily="34" charset="-128"/>
                <a:cs typeface="Times New Roman" pitchFamily="18" charset="0"/>
              </a:rPr>
              <a:t> e integrazione</a:t>
            </a:r>
          </a:p>
          <a:p>
            <a:pPr algn="ctr" eaLnBrk="0" hangingPunct="0"/>
            <a:r>
              <a:rPr lang="it-IT" sz="1200">
                <a:solidFill>
                  <a:srgbClr val="000000"/>
                </a:solidFill>
                <a:latin typeface="Verdana" pitchFamily="34" charset="0"/>
                <a:ea typeface="Arial Unicode MS" pitchFamily="34" charset="-128"/>
                <a:cs typeface="Times New Roman" pitchFamily="18" charset="0"/>
              </a:rPr>
              <a:t> di particolare</a:t>
            </a:r>
          </a:p>
          <a:p>
            <a:pPr algn="ctr" eaLnBrk="0" hangingPunct="0"/>
            <a:r>
              <a:rPr lang="it-IT" sz="1200">
                <a:solidFill>
                  <a:srgbClr val="000000"/>
                </a:solidFill>
                <a:latin typeface="Verdana" pitchFamily="34" charset="0"/>
                <a:ea typeface="Arial Unicode MS" pitchFamily="34" charset="-128"/>
                <a:cs typeface="Times New Roman" pitchFamily="18" charset="0"/>
              </a:rPr>
              <a:t> e generale</a:t>
            </a:r>
          </a:p>
        </p:txBody>
      </p:sp>
      <p:sp>
        <p:nvSpPr>
          <p:cNvPr id="165893" name="Rectangle 5"/>
          <p:cNvSpPr>
            <a:spLocks noChangeArrowheads="1"/>
          </p:cNvSpPr>
          <p:nvPr/>
        </p:nvSpPr>
        <p:spPr bwMode="auto">
          <a:xfrm>
            <a:off x="1835150" y="2636838"/>
            <a:ext cx="1254125" cy="1084262"/>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sviluppo di una</a:t>
            </a:r>
          </a:p>
          <a:p>
            <a:pPr algn="ctr" eaLnBrk="0" hangingPunct="0"/>
            <a:r>
              <a:rPr lang="it-IT" sz="1200">
                <a:solidFill>
                  <a:srgbClr val="000000"/>
                </a:solidFill>
                <a:latin typeface="Verdana" pitchFamily="34" charset="0"/>
                <a:ea typeface="Arial Unicode MS" pitchFamily="34" charset="-128"/>
                <a:cs typeface="Times New Roman" pitchFamily="18" charset="0"/>
              </a:rPr>
              <a:t> conoscenza da</a:t>
            </a:r>
          </a:p>
          <a:p>
            <a:pPr algn="ctr" eaLnBrk="0" hangingPunct="0"/>
            <a:r>
              <a:rPr lang="it-IT" sz="1200">
                <a:solidFill>
                  <a:srgbClr val="000000"/>
                </a:solidFill>
                <a:latin typeface="Verdana" pitchFamily="34" charset="0"/>
                <a:ea typeface="Arial Unicode MS" pitchFamily="34" charset="-128"/>
                <a:cs typeface="Times New Roman" pitchFamily="18" charset="0"/>
              </a:rPr>
              <a:t> conoscenze</a:t>
            </a:r>
          </a:p>
          <a:p>
            <a:pPr algn="ctr" eaLnBrk="0" hangingPunct="0"/>
            <a:r>
              <a:rPr lang="it-IT" sz="1200">
                <a:solidFill>
                  <a:srgbClr val="000000"/>
                </a:solidFill>
                <a:latin typeface="Verdana" pitchFamily="34" charset="0"/>
                <a:ea typeface="Arial Unicode MS" pitchFamily="34" charset="-128"/>
                <a:cs typeface="Times New Roman" pitchFamily="18" charset="0"/>
              </a:rPr>
              <a:t> pregresse</a:t>
            </a:r>
          </a:p>
        </p:txBody>
      </p:sp>
      <p:sp>
        <p:nvSpPr>
          <p:cNvPr id="165894" name="Line 6"/>
          <p:cNvSpPr>
            <a:spLocks noChangeShapeType="1"/>
          </p:cNvSpPr>
          <p:nvPr/>
        </p:nvSpPr>
        <p:spPr bwMode="auto">
          <a:xfrm>
            <a:off x="971550" y="4149725"/>
            <a:ext cx="3313113" cy="0"/>
          </a:xfrm>
          <a:prstGeom prst="line">
            <a:avLst/>
          </a:prstGeom>
          <a:noFill/>
          <a:ln w="21600">
            <a:solidFill>
              <a:srgbClr val="000000"/>
            </a:solidFill>
            <a:round/>
            <a:headEnd/>
            <a:tailEnd/>
          </a:ln>
        </p:spPr>
        <p:txBody>
          <a:bodyPr/>
          <a:lstStyle/>
          <a:p>
            <a:endParaRPr lang="it-IT"/>
          </a:p>
        </p:txBody>
      </p:sp>
      <p:sp>
        <p:nvSpPr>
          <p:cNvPr id="165895" name="Line 7"/>
          <p:cNvSpPr>
            <a:spLocks noChangeShapeType="1"/>
          </p:cNvSpPr>
          <p:nvPr/>
        </p:nvSpPr>
        <p:spPr bwMode="auto">
          <a:xfrm>
            <a:off x="4284663" y="4005263"/>
            <a:ext cx="0" cy="144462"/>
          </a:xfrm>
          <a:prstGeom prst="line">
            <a:avLst/>
          </a:prstGeom>
          <a:noFill/>
          <a:ln w="21600">
            <a:solidFill>
              <a:srgbClr val="000000"/>
            </a:solidFill>
            <a:round/>
            <a:headEnd/>
            <a:tailEnd/>
          </a:ln>
        </p:spPr>
        <p:txBody>
          <a:bodyPr/>
          <a:lstStyle/>
          <a:p>
            <a:endParaRPr lang="it-IT"/>
          </a:p>
        </p:txBody>
      </p:sp>
      <p:sp>
        <p:nvSpPr>
          <p:cNvPr id="165896" name="Rectangle 8"/>
          <p:cNvSpPr>
            <a:spLocks noChangeArrowheads="1"/>
          </p:cNvSpPr>
          <p:nvPr/>
        </p:nvSpPr>
        <p:spPr bwMode="auto">
          <a:xfrm>
            <a:off x="1403350" y="4652963"/>
            <a:ext cx="2160588" cy="215900"/>
          </a:xfrm>
          <a:prstGeom prst="rect">
            <a:avLst/>
          </a:prstGeom>
          <a:noFill/>
          <a:ln w="3175">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la conoscenza deve essere</a:t>
            </a:r>
            <a:endParaRPr lang="it-IT" sz="2400">
              <a:solidFill>
                <a:srgbClr val="000000"/>
              </a:solidFill>
              <a:latin typeface="Verdana" pitchFamily="34" charset="0"/>
              <a:ea typeface="Arial Unicode MS" pitchFamily="34" charset="-128"/>
              <a:cs typeface="Times New Roman" pitchFamily="18" charset="0"/>
            </a:endParaRPr>
          </a:p>
        </p:txBody>
      </p:sp>
      <p:sp>
        <p:nvSpPr>
          <p:cNvPr id="165897" name="Rectangle 9"/>
          <p:cNvSpPr>
            <a:spLocks noChangeArrowheads="1"/>
          </p:cNvSpPr>
          <p:nvPr/>
        </p:nvSpPr>
        <p:spPr bwMode="auto">
          <a:xfrm>
            <a:off x="85725" y="-1293813"/>
            <a:ext cx="9144000" cy="0"/>
          </a:xfrm>
          <a:prstGeom prst="rect">
            <a:avLst/>
          </a:prstGeom>
          <a:noFill/>
          <a:ln w="9525" algn="ctr">
            <a:noFill/>
            <a:miter lim="800000"/>
            <a:headEnd/>
            <a:tailEnd/>
          </a:ln>
          <a:effectLst/>
        </p:spPr>
        <p:txBody>
          <a:bodyPr wrap="none" anchor="ctr">
            <a:spAutoFit/>
          </a:bodyPr>
          <a:lstStyle/>
          <a:p>
            <a:endParaRPr lang="it-IT"/>
          </a:p>
        </p:txBody>
      </p:sp>
      <p:sp>
        <p:nvSpPr>
          <p:cNvPr id="165898" name="Rectangle 10"/>
          <p:cNvSpPr>
            <a:spLocks noChangeArrowheads="1"/>
          </p:cNvSpPr>
          <p:nvPr/>
        </p:nvSpPr>
        <p:spPr bwMode="auto">
          <a:xfrm>
            <a:off x="3635375" y="692150"/>
            <a:ext cx="1768475" cy="625475"/>
          </a:xfrm>
          <a:prstGeom prst="rect">
            <a:avLst/>
          </a:prstGeom>
          <a:noFill/>
          <a:ln w="9525" algn="ctr">
            <a:noFill/>
            <a:miter lim="800000"/>
            <a:headEnd/>
            <a:tailEnd/>
          </a:ln>
          <a:effectLst/>
        </p:spPr>
        <p:txBody>
          <a:bodyPr wrap="none" anchor="ctr">
            <a:spAutoFit/>
          </a:bodyPr>
          <a:lstStyle/>
          <a:p>
            <a:endParaRPr lang="it-IT" sz="1100" i="1">
              <a:latin typeface="Verdana" pitchFamily="34" charset="0"/>
            </a:endParaRPr>
          </a:p>
          <a:p>
            <a:pPr eaLnBrk="0" hangingPunct="0"/>
            <a:r>
              <a:rPr lang="it-IT" sz="1200" i="1">
                <a:solidFill>
                  <a:srgbClr val="000000"/>
                </a:solidFill>
                <a:effectLst>
                  <a:outerShdw blurRad="38100" dist="38100" dir="2700000" algn="tl">
                    <a:srgbClr val="FFFFFF"/>
                  </a:outerShdw>
                </a:effectLst>
                <a:latin typeface="Verdana" pitchFamily="34" charset="0"/>
              </a:rPr>
              <a:t>E’ una prospettiva di</a:t>
            </a:r>
          </a:p>
          <a:p>
            <a:pPr eaLnBrk="0" hangingPunct="0"/>
            <a:endParaRPr lang="it-IT" sz="1200">
              <a:solidFill>
                <a:srgbClr val="000000"/>
              </a:solidFill>
              <a:latin typeface="Verdana" pitchFamily="34" charset="0"/>
            </a:endParaRPr>
          </a:p>
        </p:txBody>
      </p:sp>
      <p:sp>
        <p:nvSpPr>
          <p:cNvPr id="165899" name="Rectangle 11"/>
          <p:cNvSpPr>
            <a:spLocks noChangeArrowheads="1"/>
          </p:cNvSpPr>
          <p:nvPr/>
        </p:nvSpPr>
        <p:spPr bwMode="auto">
          <a:xfrm>
            <a:off x="4565650" y="-303213"/>
            <a:ext cx="184150" cy="1187451"/>
          </a:xfrm>
          <a:prstGeom prst="rect">
            <a:avLst/>
          </a:prstGeom>
          <a:noFill/>
          <a:ln w="9525" algn="ctr">
            <a:noFill/>
            <a:miter lim="800000"/>
            <a:headEnd/>
            <a:tailEnd/>
          </a:ln>
          <a:effectLst/>
        </p:spPr>
        <p:txBody>
          <a:bodyPr wrap="none" anchor="ctr">
            <a:spAutoFit/>
          </a:bodyPr>
          <a:lstStyle/>
          <a:p>
            <a:r>
              <a:rPr lang="it-IT" sz="2400">
                <a:latin typeface="Arial" charset="0"/>
              </a:rPr>
              <a:t/>
            </a:r>
            <a:br>
              <a:rPr lang="it-IT" sz="2400">
                <a:latin typeface="Arial" charset="0"/>
              </a:rPr>
            </a:br>
            <a:endParaRPr lang="it-IT" sz="2400">
              <a:latin typeface="Arial" charset="0"/>
            </a:endParaRPr>
          </a:p>
          <a:p>
            <a:pPr eaLnBrk="0" hangingPunct="0"/>
            <a:endParaRPr lang="it-IT" sz="2400">
              <a:latin typeface="Arial" charset="0"/>
            </a:endParaRPr>
          </a:p>
        </p:txBody>
      </p:sp>
      <p:sp>
        <p:nvSpPr>
          <p:cNvPr id="165900" name="Rectangle 12"/>
          <p:cNvSpPr>
            <a:spLocks noChangeArrowheads="1"/>
          </p:cNvSpPr>
          <p:nvPr/>
        </p:nvSpPr>
        <p:spPr bwMode="auto">
          <a:xfrm>
            <a:off x="395288" y="1700213"/>
            <a:ext cx="1254125" cy="261937"/>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attivo</a:t>
            </a:r>
          </a:p>
        </p:txBody>
      </p:sp>
      <p:sp>
        <p:nvSpPr>
          <p:cNvPr id="165901" name="Rectangle 13"/>
          <p:cNvSpPr>
            <a:spLocks noChangeArrowheads="1"/>
          </p:cNvSpPr>
          <p:nvPr/>
        </p:nvSpPr>
        <p:spPr bwMode="auto">
          <a:xfrm>
            <a:off x="1835150" y="1700213"/>
            <a:ext cx="1254125" cy="261937"/>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cumulativo</a:t>
            </a:r>
          </a:p>
        </p:txBody>
      </p:sp>
      <p:sp>
        <p:nvSpPr>
          <p:cNvPr id="165902" name="Rectangle 14"/>
          <p:cNvSpPr>
            <a:spLocks noChangeArrowheads="1"/>
          </p:cNvSpPr>
          <p:nvPr/>
        </p:nvSpPr>
        <p:spPr bwMode="auto">
          <a:xfrm>
            <a:off x="3276600" y="1700213"/>
            <a:ext cx="2087563" cy="2889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orientato a un obiettivo</a:t>
            </a:r>
          </a:p>
        </p:txBody>
      </p:sp>
      <p:sp>
        <p:nvSpPr>
          <p:cNvPr id="165903" name="Rectangle 15"/>
          <p:cNvSpPr>
            <a:spLocks noChangeArrowheads="1"/>
          </p:cNvSpPr>
          <p:nvPr/>
        </p:nvSpPr>
        <p:spPr bwMode="auto">
          <a:xfrm>
            <a:off x="6659563" y="2144713"/>
            <a:ext cx="1728787" cy="5810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Offrire stimoli </a:t>
            </a:r>
          </a:p>
          <a:p>
            <a:pPr algn="ctr" eaLnBrk="0" hangingPunct="0"/>
            <a:r>
              <a:rPr lang="it-IT" sz="1200">
                <a:solidFill>
                  <a:srgbClr val="000000"/>
                </a:solidFill>
                <a:latin typeface="Verdana" pitchFamily="34" charset="0"/>
                <a:ea typeface="Arial Unicode MS" pitchFamily="34" charset="-128"/>
                <a:cs typeface="Times New Roman" pitchFamily="18" charset="0"/>
              </a:rPr>
              <a:t>di insegnamento</a:t>
            </a:r>
          </a:p>
        </p:txBody>
      </p:sp>
      <p:sp>
        <p:nvSpPr>
          <p:cNvPr id="165904" name="Rectangle 16"/>
          <p:cNvSpPr>
            <a:spLocks noChangeArrowheads="1"/>
          </p:cNvSpPr>
          <p:nvPr/>
        </p:nvSpPr>
        <p:spPr bwMode="auto">
          <a:xfrm>
            <a:off x="323850" y="2257425"/>
            <a:ext cx="1327150" cy="163513"/>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basato su</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5905" name="Rectangle 17"/>
          <p:cNvSpPr>
            <a:spLocks noChangeArrowheads="1"/>
          </p:cNvSpPr>
          <p:nvPr/>
        </p:nvSpPr>
        <p:spPr bwMode="auto">
          <a:xfrm>
            <a:off x="1763713" y="2257425"/>
            <a:ext cx="1327150" cy="163513"/>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traduce in</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5906" name="Rectangle 18"/>
          <p:cNvSpPr>
            <a:spLocks noChangeArrowheads="1"/>
          </p:cNvSpPr>
          <p:nvPr/>
        </p:nvSpPr>
        <p:spPr bwMode="auto">
          <a:xfrm>
            <a:off x="3563938" y="2257425"/>
            <a:ext cx="1327150" cy="163513"/>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è mosso da</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5907" name="Line 19"/>
          <p:cNvSpPr>
            <a:spLocks noChangeShapeType="1"/>
          </p:cNvSpPr>
          <p:nvPr/>
        </p:nvSpPr>
        <p:spPr bwMode="auto">
          <a:xfrm>
            <a:off x="4284663" y="2422525"/>
            <a:ext cx="0" cy="214313"/>
          </a:xfrm>
          <a:prstGeom prst="line">
            <a:avLst/>
          </a:prstGeom>
          <a:noFill/>
          <a:ln w="21600">
            <a:solidFill>
              <a:srgbClr val="000000"/>
            </a:solidFill>
            <a:round/>
            <a:headEnd/>
            <a:tailEnd/>
          </a:ln>
        </p:spPr>
        <p:txBody>
          <a:bodyPr/>
          <a:lstStyle/>
          <a:p>
            <a:endParaRPr lang="it-IT"/>
          </a:p>
        </p:txBody>
      </p:sp>
      <p:sp>
        <p:nvSpPr>
          <p:cNvPr id="165908" name="Rectangle 20"/>
          <p:cNvSpPr>
            <a:spLocks noChangeArrowheads="1"/>
          </p:cNvSpPr>
          <p:nvPr/>
        </p:nvSpPr>
        <p:spPr bwMode="auto">
          <a:xfrm>
            <a:off x="3348038" y="2636838"/>
            <a:ext cx="2016125" cy="13684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uno scopo perseguito</a:t>
            </a:r>
          </a:p>
          <a:p>
            <a:pPr algn="ctr" eaLnBrk="0" hangingPunct="0"/>
            <a:r>
              <a:rPr lang="it-IT" sz="1200">
                <a:solidFill>
                  <a:srgbClr val="000000"/>
                </a:solidFill>
                <a:latin typeface="Verdana" pitchFamily="34" charset="0"/>
                <a:ea typeface="Arial Unicode MS" pitchFamily="34" charset="-128"/>
                <a:cs typeface="Times New Roman" pitchFamily="18" charset="0"/>
              </a:rPr>
              <a:t> in modo intenzionale</a:t>
            </a:r>
          </a:p>
          <a:p>
            <a:pPr algn="ctr" eaLnBrk="0" hangingPunct="0"/>
            <a:r>
              <a:rPr lang="it-IT" sz="1200">
                <a:solidFill>
                  <a:srgbClr val="000000"/>
                </a:solidFill>
                <a:latin typeface="Verdana" pitchFamily="34" charset="0"/>
                <a:ea typeface="Arial Unicode MS" pitchFamily="34" charset="-128"/>
                <a:cs typeface="Times New Roman" pitchFamily="18" charset="0"/>
              </a:rPr>
              <a:t> e dal bisogno </a:t>
            </a:r>
          </a:p>
          <a:p>
            <a:pPr algn="ctr" eaLnBrk="0" hangingPunct="0"/>
            <a:r>
              <a:rPr lang="it-IT" sz="1200">
                <a:solidFill>
                  <a:srgbClr val="000000"/>
                </a:solidFill>
                <a:latin typeface="Verdana" pitchFamily="34" charset="0"/>
                <a:ea typeface="Arial Unicode MS" pitchFamily="34" charset="-128"/>
                <a:cs typeface="Times New Roman" pitchFamily="18" charset="0"/>
              </a:rPr>
              <a:t>di sistematizzare</a:t>
            </a:r>
          </a:p>
          <a:p>
            <a:pPr algn="ctr" eaLnBrk="0" hangingPunct="0"/>
            <a:r>
              <a:rPr lang="it-IT" sz="1200">
                <a:solidFill>
                  <a:srgbClr val="000000"/>
                </a:solidFill>
                <a:latin typeface="Verdana" pitchFamily="34" charset="0"/>
                <a:ea typeface="Arial Unicode MS" pitchFamily="34" charset="-128"/>
                <a:cs typeface="Times New Roman" pitchFamily="18" charset="0"/>
              </a:rPr>
              <a:t> oggetti e contesti</a:t>
            </a:r>
          </a:p>
          <a:p>
            <a:pPr algn="ctr" eaLnBrk="0" hangingPunct="0"/>
            <a:r>
              <a:rPr lang="it-IT" sz="1200">
                <a:solidFill>
                  <a:srgbClr val="000000"/>
                </a:solidFill>
                <a:latin typeface="Verdana" pitchFamily="34" charset="0"/>
                <a:ea typeface="Arial Unicode MS" pitchFamily="34" charset="-128"/>
                <a:cs typeface="Times New Roman" pitchFamily="18" charset="0"/>
              </a:rPr>
              <a:t> di apprendimento</a:t>
            </a:r>
          </a:p>
        </p:txBody>
      </p:sp>
      <p:sp>
        <p:nvSpPr>
          <p:cNvPr id="165909" name="Rectangle 21"/>
          <p:cNvSpPr>
            <a:spLocks noChangeArrowheads="1"/>
          </p:cNvSpPr>
          <p:nvPr/>
        </p:nvSpPr>
        <p:spPr bwMode="auto">
          <a:xfrm>
            <a:off x="1331913" y="4221163"/>
            <a:ext cx="2232025" cy="144462"/>
          </a:xfrm>
          <a:prstGeom prst="rect">
            <a:avLst/>
          </a:prstGeom>
          <a:noFill/>
          <a:ln w="3175">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didattica laboratoriale</a:t>
            </a:r>
          </a:p>
        </p:txBody>
      </p:sp>
      <p:sp>
        <p:nvSpPr>
          <p:cNvPr id="165910" name="Rectangle 22"/>
          <p:cNvSpPr>
            <a:spLocks noChangeArrowheads="1"/>
          </p:cNvSpPr>
          <p:nvPr/>
        </p:nvSpPr>
        <p:spPr bwMode="auto">
          <a:xfrm>
            <a:off x="1331913" y="4437063"/>
            <a:ext cx="2303462" cy="144462"/>
          </a:xfrm>
          <a:prstGeom prst="rect">
            <a:avLst/>
          </a:prstGeom>
          <a:noFill/>
          <a:ln w="21600">
            <a:noFill/>
            <a:round/>
            <a:headEnd/>
            <a:tailEnd/>
          </a:ln>
        </p:spPr>
        <p:txBody>
          <a:bodyPr lIns="10800" tIns="10800" rIns="10800" bIns="10800" anchor="ctr"/>
          <a:lstStyle/>
          <a:p>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fonda sul presupposto che</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5911" name="Rectangle 23"/>
          <p:cNvSpPr>
            <a:spLocks noChangeArrowheads="1"/>
          </p:cNvSpPr>
          <p:nvPr/>
        </p:nvSpPr>
        <p:spPr bwMode="auto">
          <a:xfrm>
            <a:off x="71438" y="5084763"/>
            <a:ext cx="1620837" cy="1512887"/>
          </a:xfrm>
          <a:prstGeom prst="rect">
            <a:avLst/>
          </a:prstGeom>
          <a:noFill/>
          <a:ln w="3175">
            <a:solidFill>
              <a:srgbClr val="000000"/>
            </a:solidFill>
            <a:round/>
            <a:headEnd/>
            <a:tailEnd/>
          </a:ln>
        </p:spPr>
        <p:txBody>
          <a:bodyPr lIns="10800" tIns="10800" rIns="10800" bIns="10800" anchor="ctr"/>
          <a:lstStyle/>
          <a:p>
            <a:pPr algn="ctr"/>
            <a:r>
              <a:rPr lang="it-IT" sz="1200" u="sng">
                <a:solidFill>
                  <a:srgbClr val="000000"/>
                </a:solidFill>
                <a:latin typeface="Verdana" pitchFamily="34" charset="0"/>
                <a:ea typeface="Arial Unicode MS" pitchFamily="34" charset="-128"/>
                <a:cs typeface="Times New Roman" pitchFamily="18" charset="0"/>
              </a:rPr>
              <a:t>situata:</a:t>
            </a:r>
          </a:p>
          <a:p>
            <a:pPr algn="ct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it-IT" sz="1200">
                <a:solidFill>
                  <a:srgbClr val="000000"/>
                </a:solidFill>
                <a:latin typeface="Verdana" pitchFamily="34" charset="0"/>
                <a:ea typeface="Arial Unicode MS" pitchFamily="34" charset="-128"/>
                <a:cs typeface="Times New Roman" pitchFamily="18" charset="0"/>
              </a:rPr>
              <a:t>- i problemi nascono</a:t>
            </a:r>
          </a:p>
          <a:p>
            <a:pPr algn="ctr" eaLnBrk="0" hangingPunct="0"/>
            <a:r>
              <a:rPr lang="it-IT" sz="1200">
                <a:solidFill>
                  <a:srgbClr val="000000"/>
                </a:solidFill>
                <a:latin typeface="Verdana" pitchFamily="34" charset="0"/>
                <a:ea typeface="Arial Unicode MS" pitchFamily="34" charset="-128"/>
                <a:cs typeface="Times New Roman" pitchFamily="18" charset="0"/>
              </a:rPr>
              <a:t>da situazioni  autentiche</a:t>
            </a:r>
          </a:p>
          <a:p>
            <a:pPr algn="ctr" eaLnBrk="0" hangingPunct="0"/>
            <a:r>
              <a:rPr lang="it-IT" sz="1200">
                <a:solidFill>
                  <a:srgbClr val="000000"/>
                </a:solidFill>
                <a:latin typeface="Verdana" pitchFamily="34" charset="0"/>
                <a:ea typeface="Arial Unicode MS" pitchFamily="34" charset="-128"/>
                <a:cs typeface="Times New Roman" pitchFamily="18" charset="0"/>
              </a:rPr>
              <a:t>significative, attinenti </a:t>
            </a:r>
          </a:p>
          <a:p>
            <a:pPr algn="ctr" eaLnBrk="0" hangingPunct="0"/>
            <a:r>
              <a:rPr lang="it-IT" sz="1200">
                <a:solidFill>
                  <a:srgbClr val="000000"/>
                </a:solidFill>
                <a:latin typeface="Verdana" pitchFamily="34" charset="0"/>
                <a:ea typeface="Arial Unicode MS" pitchFamily="34" charset="-128"/>
                <a:cs typeface="Times New Roman" pitchFamily="18" charset="0"/>
              </a:rPr>
              <a:t>alla vita reale</a:t>
            </a:r>
          </a:p>
        </p:txBody>
      </p:sp>
      <p:sp>
        <p:nvSpPr>
          <p:cNvPr id="165912" name="Rectangle 24"/>
          <p:cNvSpPr>
            <a:spLocks noChangeArrowheads="1"/>
          </p:cNvSpPr>
          <p:nvPr/>
        </p:nvSpPr>
        <p:spPr bwMode="auto">
          <a:xfrm>
            <a:off x="1835150" y="5084763"/>
            <a:ext cx="1584325" cy="1296987"/>
          </a:xfrm>
          <a:prstGeom prst="rect">
            <a:avLst/>
          </a:prstGeom>
          <a:noFill/>
          <a:ln w="3175">
            <a:solidFill>
              <a:srgbClr val="000000"/>
            </a:solidFill>
            <a:round/>
            <a:headEnd/>
            <a:tailEnd/>
          </a:ln>
        </p:spPr>
        <p:txBody>
          <a:bodyPr lIns="10800" tIns="10800" rIns="10800" bIns="10800" anchor="ctr"/>
          <a:lstStyle/>
          <a:p>
            <a:pPr algn="ctr"/>
            <a:r>
              <a:rPr lang="it-IT" sz="1200" u="sng">
                <a:solidFill>
                  <a:srgbClr val="000000"/>
                </a:solidFill>
                <a:latin typeface="Verdana" pitchFamily="34" charset="0"/>
                <a:ea typeface="Arial Unicode MS" pitchFamily="34" charset="-128"/>
                <a:cs typeface="Times New Roman" pitchFamily="18" charset="0"/>
              </a:rPr>
              <a:t>distribuita:</a:t>
            </a:r>
          </a:p>
          <a:p>
            <a:pPr algn="ct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it-IT" sz="1200">
                <a:solidFill>
                  <a:srgbClr val="000000"/>
                </a:solidFill>
                <a:latin typeface="Verdana" pitchFamily="34" charset="0"/>
                <a:ea typeface="Arial Unicode MS" pitchFamily="34" charset="-128"/>
                <a:cs typeface="Times New Roman" pitchFamily="18" charset="0"/>
              </a:rPr>
              <a:t>- le competenze vanno</a:t>
            </a:r>
          </a:p>
          <a:p>
            <a:pPr algn="ctr" eaLnBrk="0" hangingPunct="0"/>
            <a:r>
              <a:rPr lang="it-IT" sz="1200">
                <a:solidFill>
                  <a:srgbClr val="000000"/>
                </a:solidFill>
                <a:latin typeface="Verdana" pitchFamily="34" charset="0"/>
                <a:ea typeface="Arial Unicode MS" pitchFamily="34" charset="-128"/>
                <a:cs typeface="Times New Roman" pitchFamily="18" charset="0"/>
              </a:rPr>
              <a:t>dislocate in forma </a:t>
            </a:r>
          </a:p>
          <a:p>
            <a:pPr algn="ctr" eaLnBrk="0" hangingPunct="0"/>
            <a:r>
              <a:rPr lang="it-IT" sz="1200">
                <a:solidFill>
                  <a:srgbClr val="000000"/>
                </a:solidFill>
                <a:latin typeface="Verdana" pitchFamily="34" charset="0"/>
                <a:ea typeface="Arial Unicode MS" pitchFamily="34" charset="-128"/>
                <a:cs typeface="Times New Roman" pitchFamily="18" charset="0"/>
              </a:rPr>
              <a:t>differenziata tra gli allievi</a:t>
            </a:r>
          </a:p>
        </p:txBody>
      </p:sp>
      <p:sp>
        <p:nvSpPr>
          <p:cNvPr id="165913" name="Rectangle 25"/>
          <p:cNvSpPr>
            <a:spLocks noChangeArrowheads="1"/>
          </p:cNvSpPr>
          <p:nvPr/>
        </p:nvSpPr>
        <p:spPr bwMode="auto">
          <a:xfrm>
            <a:off x="3563938" y="5084763"/>
            <a:ext cx="1798637" cy="1560512"/>
          </a:xfrm>
          <a:prstGeom prst="rect">
            <a:avLst/>
          </a:prstGeom>
          <a:noFill/>
          <a:ln w="3175">
            <a:solidFill>
              <a:srgbClr val="000000"/>
            </a:solidFill>
            <a:round/>
            <a:headEnd/>
            <a:tailEnd/>
          </a:ln>
        </p:spPr>
        <p:txBody>
          <a:bodyPr lIns="10800" tIns="10800" rIns="10800" bIns="10800" anchor="ctr"/>
          <a:lstStyle/>
          <a:p>
            <a:pPr algn="ctr"/>
            <a:r>
              <a:rPr lang="it-IT" sz="1200" u="sng">
                <a:solidFill>
                  <a:srgbClr val="000000"/>
                </a:solidFill>
                <a:latin typeface="Verdana" pitchFamily="34" charset="0"/>
                <a:ea typeface="Arial Unicode MS" pitchFamily="34" charset="-128"/>
                <a:cs typeface="Times New Roman" pitchFamily="18" charset="0"/>
              </a:rPr>
              <a:t>rappresentativa </a:t>
            </a: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it-IT" sz="1200" u="sng">
                <a:solidFill>
                  <a:srgbClr val="000000"/>
                </a:solidFill>
                <a:latin typeface="Verdana" pitchFamily="34" charset="0"/>
                <a:ea typeface="Arial Unicode MS" pitchFamily="34" charset="-128"/>
                <a:cs typeface="Times New Roman" pitchFamily="18" charset="0"/>
              </a:rPr>
              <a:t>della complessità </a:t>
            </a: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it-IT" sz="1200" u="sng">
                <a:solidFill>
                  <a:srgbClr val="000000"/>
                </a:solidFill>
                <a:latin typeface="Verdana" pitchFamily="34" charset="0"/>
                <a:ea typeface="Arial Unicode MS" pitchFamily="34" charset="-128"/>
                <a:cs typeface="Times New Roman" pitchFamily="18" charset="0"/>
              </a:rPr>
              <a:t>del mondo reale:</a:t>
            </a:r>
          </a:p>
          <a:p>
            <a:pPr algn="ctr" eaLnBrk="0" hangingPunct="0"/>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it-IT" sz="1200">
                <a:solidFill>
                  <a:srgbClr val="000000"/>
                </a:solidFill>
                <a:latin typeface="Verdana" pitchFamily="34" charset="0"/>
                <a:ea typeface="Arial Unicode MS" pitchFamily="34" charset="-128"/>
                <a:cs typeface="Times New Roman" pitchFamily="18" charset="0"/>
              </a:rPr>
              <a:t>- bisogna favorire </a:t>
            </a:r>
          </a:p>
          <a:p>
            <a:pPr algn="ctr" eaLnBrk="0" hangingPunct="0"/>
            <a:r>
              <a:rPr lang="it-IT" sz="1200">
                <a:solidFill>
                  <a:srgbClr val="000000"/>
                </a:solidFill>
                <a:latin typeface="Verdana" pitchFamily="34" charset="0"/>
                <a:ea typeface="Arial Unicode MS" pitchFamily="34" charset="-128"/>
                <a:cs typeface="Times New Roman" pitchFamily="18" charset="0"/>
              </a:rPr>
              <a:t>una rappresentazione </a:t>
            </a:r>
          </a:p>
          <a:p>
            <a:pPr algn="ctr" eaLnBrk="0" hangingPunct="0"/>
            <a:r>
              <a:rPr lang="it-IT" sz="1200">
                <a:solidFill>
                  <a:srgbClr val="000000"/>
                </a:solidFill>
                <a:latin typeface="Verdana" pitchFamily="34" charset="0"/>
                <a:ea typeface="Arial Unicode MS" pitchFamily="34" charset="-128"/>
                <a:cs typeface="Times New Roman" pitchFamily="18" charset="0"/>
              </a:rPr>
              <a:t>multipla della</a:t>
            </a:r>
          </a:p>
          <a:p>
            <a:pPr algn="ctr" eaLnBrk="0" hangingPunct="0"/>
            <a:r>
              <a:rPr lang="it-IT" sz="1200">
                <a:solidFill>
                  <a:srgbClr val="000000"/>
                </a:solidFill>
                <a:latin typeface="Verdana" pitchFamily="34" charset="0"/>
                <a:ea typeface="Arial Unicode MS" pitchFamily="34" charset="-128"/>
                <a:cs typeface="Times New Roman" pitchFamily="18" charset="0"/>
              </a:rPr>
              <a:t> conoscenza</a:t>
            </a:r>
          </a:p>
        </p:txBody>
      </p:sp>
      <p:sp>
        <p:nvSpPr>
          <p:cNvPr id="165914" name="Line 26"/>
          <p:cNvSpPr>
            <a:spLocks noChangeShapeType="1"/>
          </p:cNvSpPr>
          <p:nvPr/>
        </p:nvSpPr>
        <p:spPr bwMode="auto">
          <a:xfrm>
            <a:off x="6443663" y="2433638"/>
            <a:ext cx="215900" cy="0"/>
          </a:xfrm>
          <a:prstGeom prst="line">
            <a:avLst/>
          </a:prstGeom>
          <a:noFill/>
          <a:ln w="21600">
            <a:solidFill>
              <a:srgbClr val="000000"/>
            </a:solidFill>
            <a:round/>
            <a:headEnd/>
            <a:tailEnd/>
          </a:ln>
        </p:spPr>
        <p:txBody>
          <a:bodyPr/>
          <a:lstStyle/>
          <a:p>
            <a:endParaRPr lang="it-IT"/>
          </a:p>
        </p:txBody>
      </p:sp>
      <p:sp>
        <p:nvSpPr>
          <p:cNvPr id="165915" name="Rectangle 27"/>
          <p:cNvSpPr>
            <a:spLocks noChangeArrowheads="1"/>
          </p:cNvSpPr>
          <p:nvPr/>
        </p:nvSpPr>
        <p:spPr bwMode="auto">
          <a:xfrm>
            <a:off x="6659563" y="2936875"/>
            <a:ext cx="1728787" cy="5810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Sollecitare la </a:t>
            </a:r>
          </a:p>
          <a:p>
            <a:pPr algn="ctr" eaLnBrk="0" hangingPunct="0"/>
            <a:r>
              <a:rPr lang="it-IT" sz="1200">
                <a:solidFill>
                  <a:srgbClr val="000000"/>
                </a:solidFill>
                <a:latin typeface="Verdana" pitchFamily="34" charset="0"/>
                <a:ea typeface="Arial Unicode MS" pitchFamily="34" charset="-128"/>
                <a:cs typeface="Times New Roman" pitchFamily="18" charset="0"/>
              </a:rPr>
              <a:t>riflessione</a:t>
            </a:r>
          </a:p>
        </p:txBody>
      </p:sp>
      <p:sp>
        <p:nvSpPr>
          <p:cNvPr id="165916" name="Rectangle 28"/>
          <p:cNvSpPr>
            <a:spLocks noChangeArrowheads="1"/>
          </p:cNvSpPr>
          <p:nvPr/>
        </p:nvSpPr>
        <p:spPr bwMode="auto">
          <a:xfrm>
            <a:off x="6659563" y="3657600"/>
            <a:ext cx="1728787" cy="781050"/>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Progettare ambienti</a:t>
            </a:r>
          </a:p>
          <a:p>
            <a:pPr algn="ctr" eaLnBrk="0" hangingPunct="0"/>
            <a:r>
              <a:rPr lang="it-IT" sz="1200">
                <a:solidFill>
                  <a:srgbClr val="000000"/>
                </a:solidFill>
                <a:latin typeface="Verdana" pitchFamily="34" charset="0"/>
                <a:ea typeface="Arial Unicode MS" pitchFamily="34" charset="-128"/>
                <a:cs typeface="Times New Roman" pitchFamily="18" charset="0"/>
              </a:rPr>
              <a:t>d'apprendimento</a:t>
            </a:r>
          </a:p>
          <a:p>
            <a:pPr algn="ctr" eaLnBrk="0" hangingPunct="0"/>
            <a:r>
              <a:rPr lang="it-IT" sz="1200">
                <a:solidFill>
                  <a:srgbClr val="000000"/>
                </a:solidFill>
                <a:latin typeface="Verdana" pitchFamily="34" charset="0"/>
                <a:ea typeface="Arial Unicode MS" pitchFamily="34" charset="-128"/>
                <a:cs typeface="Times New Roman" pitchFamily="18" charset="0"/>
              </a:rPr>
              <a:t>legati a esperienze</a:t>
            </a:r>
          </a:p>
          <a:p>
            <a:pPr algn="ctr" eaLnBrk="0" hangingPunct="0"/>
            <a:r>
              <a:rPr lang="it-IT" sz="1200">
                <a:solidFill>
                  <a:srgbClr val="000000"/>
                </a:solidFill>
                <a:latin typeface="Verdana" pitchFamily="34" charset="0"/>
                <a:ea typeface="Arial Unicode MS" pitchFamily="34" charset="-128"/>
                <a:cs typeface="Times New Roman" pitchFamily="18" charset="0"/>
              </a:rPr>
              <a:t>reali</a:t>
            </a:r>
          </a:p>
        </p:txBody>
      </p:sp>
      <p:sp>
        <p:nvSpPr>
          <p:cNvPr id="165917" name="Rectangle 29"/>
          <p:cNvSpPr>
            <a:spLocks noChangeArrowheads="1"/>
          </p:cNvSpPr>
          <p:nvPr/>
        </p:nvSpPr>
        <p:spPr bwMode="auto">
          <a:xfrm>
            <a:off x="6659563" y="4594225"/>
            <a:ext cx="1728787" cy="1066800"/>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Favorire interazione</a:t>
            </a:r>
          </a:p>
          <a:p>
            <a:pPr algn="ctr" eaLnBrk="0" hangingPunct="0"/>
            <a:r>
              <a:rPr lang="it-IT" sz="1200">
                <a:solidFill>
                  <a:srgbClr val="000000"/>
                </a:solidFill>
                <a:latin typeface="Verdana" pitchFamily="34" charset="0"/>
                <a:ea typeface="Arial Unicode MS" pitchFamily="34" charset="-128"/>
                <a:cs typeface="Times New Roman" pitchFamily="18" charset="0"/>
              </a:rPr>
              <a:t>scambio</a:t>
            </a:r>
          </a:p>
          <a:p>
            <a:pPr algn="ctr" eaLnBrk="0" hangingPunct="0"/>
            <a:r>
              <a:rPr lang="it-IT" sz="1200">
                <a:solidFill>
                  <a:srgbClr val="000000"/>
                </a:solidFill>
                <a:latin typeface="Verdana" pitchFamily="34" charset="0"/>
                <a:ea typeface="Arial Unicode MS" pitchFamily="34" charset="-128"/>
                <a:cs typeface="Times New Roman" pitchFamily="18" charset="0"/>
              </a:rPr>
              <a:t>riflessione:</a:t>
            </a:r>
          </a:p>
          <a:p>
            <a:pPr algn="ctr" eaLnBrk="0" hangingPunct="0"/>
            <a:r>
              <a:rPr lang="it-IT" sz="1200">
                <a:solidFill>
                  <a:srgbClr val="000000"/>
                </a:solidFill>
                <a:latin typeface="Verdana" pitchFamily="34" charset="0"/>
                <a:ea typeface="Arial Unicode MS" pitchFamily="34" charset="-128"/>
                <a:cs typeface="Times New Roman" pitchFamily="18" charset="0"/>
              </a:rPr>
              <a:t>metacognitiva</a:t>
            </a:r>
          </a:p>
          <a:p>
            <a:pPr algn="ctr" eaLnBrk="0" hangingPunct="0"/>
            <a:r>
              <a:rPr lang="it-IT" sz="1200">
                <a:solidFill>
                  <a:srgbClr val="000000"/>
                </a:solidFill>
                <a:latin typeface="Verdana" pitchFamily="34" charset="0"/>
                <a:ea typeface="Arial Unicode MS" pitchFamily="34" charset="-128"/>
                <a:cs typeface="Times New Roman" pitchFamily="18" charset="0"/>
              </a:rPr>
              <a:t>collettiva</a:t>
            </a:r>
          </a:p>
        </p:txBody>
      </p:sp>
      <p:sp>
        <p:nvSpPr>
          <p:cNvPr id="165918" name="Line 30"/>
          <p:cNvSpPr>
            <a:spLocks noChangeShapeType="1"/>
          </p:cNvSpPr>
          <p:nvPr/>
        </p:nvSpPr>
        <p:spPr bwMode="auto">
          <a:xfrm>
            <a:off x="6443663" y="3225800"/>
            <a:ext cx="215900" cy="0"/>
          </a:xfrm>
          <a:prstGeom prst="line">
            <a:avLst/>
          </a:prstGeom>
          <a:noFill/>
          <a:ln w="21600">
            <a:solidFill>
              <a:srgbClr val="000000"/>
            </a:solidFill>
            <a:round/>
            <a:headEnd/>
            <a:tailEnd/>
          </a:ln>
        </p:spPr>
        <p:txBody>
          <a:bodyPr/>
          <a:lstStyle/>
          <a:p>
            <a:endParaRPr lang="it-IT"/>
          </a:p>
        </p:txBody>
      </p:sp>
      <p:sp>
        <p:nvSpPr>
          <p:cNvPr id="165919" name="Line 31"/>
          <p:cNvSpPr>
            <a:spLocks noChangeShapeType="1"/>
          </p:cNvSpPr>
          <p:nvPr/>
        </p:nvSpPr>
        <p:spPr bwMode="auto">
          <a:xfrm>
            <a:off x="6443663" y="4017963"/>
            <a:ext cx="215900" cy="0"/>
          </a:xfrm>
          <a:prstGeom prst="line">
            <a:avLst/>
          </a:prstGeom>
          <a:noFill/>
          <a:ln w="21600">
            <a:solidFill>
              <a:srgbClr val="000000"/>
            </a:solidFill>
            <a:round/>
            <a:headEnd/>
            <a:tailEnd/>
          </a:ln>
        </p:spPr>
        <p:txBody>
          <a:bodyPr/>
          <a:lstStyle/>
          <a:p>
            <a:endParaRPr lang="it-IT"/>
          </a:p>
        </p:txBody>
      </p:sp>
      <p:sp>
        <p:nvSpPr>
          <p:cNvPr id="165920" name="Line 32"/>
          <p:cNvSpPr>
            <a:spLocks noChangeShapeType="1"/>
          </p:cNvSpPr>
          <p:nvPr/>
        </p:nvSpPr>
        <p:spPr bwMode="auto">
          <a:xfrm>
            <a:off x="6443663" y="5097463"/>
            <a:ext cx="215900" cy="0"/>
          </a:xfrm>
          <a:prstGeom prst="line">
            <a:avLst/>
          </a:prstGeom>
          <a:noFill/>
          <a:ln w="21600">
            <a:solidFill>
              <a:srgbClr val="000000"/>
            </a:solidFill>
            <a:round/>
            <a:headEnd/>
            <a:tailEnd/>
          </a:ln>
        </p:spPr>
        <p:txBody>
          <a:bodyPr/>
          <a:lstStyle/>
          <a:p>
            <a:endParaRPr lang="it-IT"/>
          </a:p>
        </p:txBody>
      </p:sp>
      <p:sp>
        <p:nvSpPr>
          <p:cNvPr id="165921" name="Line 33"/>
          <p:cNvSpPr>
            <a:spLocks noChangeShapeType="1"/>
          </p:cNvSpPr>
          <p:nvPr/>
        </p:nvSpPr>
        <p:spPr bwMode="auto">
          <a:xfrm>
            <a:off x="1057275" y="1484313"/>
            <a:ext cx="2938463" cy="0"/>
          </a:xfrm>
          <a:prstGeom prst="line">
            <a:avLst/>
          </a:prstGeom>
          <a:noFill/>
          <a:ln w="21600">
            <a:solidFill>
              <a:srgbClr val="000000"/>
            </a:solidFill>
            <a:round/>
            <a:headEnd/>
            <a:tailEnd/>
          </a:ln>
        </p:spPr>
        <p:txBody>
          <a:bodyPr/>
          <a:lstStyle/>
          <a:p>
            <a:endParaRPr lang="it-IT"/>
          </a:p>
        </p:txBody>
      </p:sp>
      <p:sp>
        <p:nvSpPr>
          <p:cNvPr id="165922" name="Rectangle 34"/>
          <p:cNvSpPr>
            <a:spLocks noChangeArrowheads="1"/>
          </p:cNvSpPr>
          <p:nvPr/>
        </p:nvSpPr>
        <p:spPr bwMode="auto">
          <a:xfrm>
            <a:off x="85725" y="-1293813"/>
            <a:ext cx="9144000" cy="0"/>
          </a:xfrm>
          <a:prstGeom prst="rect">
            <a:avLst/>
          </a:prstGeom>
          <a:noFill/>
          <a:ln w="9525" algn="ctr">
            <a:noFill/>
            <a:miter lim="800000"/>
            <a:headEnd/>
            <a:tailEnd/>
          </a:ln>
          <a:effectLst/>
        </p:spPr>
        <p:txBody>
          <a:bodyPr wrap="none" anchor="ctr">
            <a:spAutoFit/>
          </a:bodyPr>
          <a:lstStyle/>
          <a:p>
            <a:endParaRPr lang="it-IT"/>
          </a:p>
        </p:txBody>
      </p:sp>
      <p:sp>
        <p:nvSpPr>
          <p:cNvPr id="165923" name="Rectangle 35"/>
          <p:cNvSpPr>
            <a:spLocks noChangeArrowheads="1"/>
          </p:cNvSpPr>
          <p:nvPr/>
        </p:nvSpPr>
        <p:spPr bwMode="auto">
          <a:xfrm>
            <a:off x="5724525" y="908050"/>
            <a:ext cx="1531938" cy="261938"/>
          </a:xfrm>
          <a:prstGeom prst="rect">
            <a:avLst/>
          </a:prstGeom>
          <a:noFill/>
          <a:ln w="3175">
            <a:solidFill>
              <a:srgbClr val="000000"/>
            </a:solidFill>
            <a:round/>
            <a:headEnd/>
            <a:tailEnd/>
          </a:ln>
          <a:effectLst/>
        </p:spPr>
        <p:txBody>
          <a:bodyPr lIns="10800" tIns="10800" rIns="10800" bIns="10800" anchor="ctr"/>
          <a:lstStyle/>
          <a:p>
            <a:pPr algn="ctr"/>
            <a:r>
              <a:rPr lang="it-IT" sz="1200">
                <a:solidFill>
                  <a:srgbClr val="000000"/>
                </a:solidFill>
                <a:latin typeface="Verdana" pitchFamily="34" charset="0"/>
              </a:rPr>
              <a:t>apprendimento</a:t>
            </a:r>
          </a:p>
        </p:txBody>
      </p:sp>
      <p:sp>
        <p:nvSpPr>
          <p:cNvPr id="165924" name="Rectangle 36"/>
          <p:cNvSpPr>
            <a:spLocks noChangeArrowheads="1"/>
          </p:cNvSpPr>
          <p:nvPr/>
        </p:nvSpPr>
        <p:spPr bwMode="auto">
          <a:xfrm>
            <a:off x="1763713" y="908050"/>
            <a:ext cx="1531937" cy="261938"/>
          </a:xfrm>
          <a:prstGeom prst="rect">
            <a:avLst/>
          </a:prstGeom>
          <a:noFill/>
          <a:ln w="3175">
            <a:solidFill>
              <a:srgbClr val="000000"/>
            </a:solidFill>
            <a:round/>
            <a:headEnd/>
            <a:tailEnd/>
          </a:ln>
          <a:effectLst/>
        </p:spPr>
        <p:txBody>
          <a:bodyPr lIns="10800" tIns="10800" rIns="10800" bIns="10800" anchor="ctr"/>
          <a:lstStyle/>
          <a:p>
            <a:pPr algn="ctr"/>
            <a:r>
              <a:rPr lang="it-IT" sz="1200">
                <a:solidFill>
                  <a:srgbClr val="000000"/>
                </a:solidFill>
                <a:latin typeface="Verdana" pitchFamily="34" charset="0"/>
              </a:rPr>
              <a:t>apprendimento</a:t>
            </a:r>
          </a:p>
        </p:txBody>
      </p:sp>
      <p:sp>
        <p:nvSpPr>
          <p:cNvPr id="165925" name="Line 37"/>
          <p:cNvSpPr>
            <a:spLocks noChangeShapeType="1"/>
          </p:cNvSpPr>
          <p:nvPr/>
        </p:nvSpPr>
        <p:spPr bwMode="auto">
          <a:xfrm flipV="1">
            <a:off x="6443663" y="1857375"/>
            <a:ext cx="0" cy="3240088"/>
          </a:xfrm>
          <a:prstGeom prst="line">
            <a:avLst/>
          </a:prstGeom>
          <a:noFill/>
          <a:ln w="21600">
            <a:solidFill>
              <a:srgbClr val="000000"/>
            </a:solidFill>
            <a:round/>
            <a:headEnd/>
            <a:tailEnd/>
          </a:ln>
        </p:spPr>
        <p:txBody>
          <a:bodyPr/>
          <a:lstStyle/>
          <a:p>
            <a:endParaRPr lang="it-IT"/>
          </a:p>
        </p:txBody>
      </p:sp>
      <p:sp>
        <p:nvSpPr>
          <p:cNvPr id="165926" name="Rectangle 38"/>
          <p:cNvSpPr>
            <a:spLocks noChangeArrowheads="1"/>
          </p:cNvSpPr>
          <p:nvPr/>
        </p:nvSpPr>
        <p:spPr bwMode="auto">
          <a:xfrm>
            <a:off x="5940425" y="1484313"/>
            <a:ext cx="1223963" cy="274637"/>
          </a:xfrm>
          <a:prstGeom prst="rect">
            <a:avLst/>
          </a:prstGeom>
          <a:noFill/>
          <a:ln w="9525" algn="ctr">
            <a:noFill/>
            <a:miter lim="800000"/>
            <a:headEnd/>
            <a:tailEnd/>
          </a:ln>
          <a:effectLst/>
        </p:spPr>
        <p:txBody>
          <a:bodyPr anchor="ctr">
            <a:spAutoFit/>
          </a:bodyPr>
          <a:lstStyle/>
          <a:p>
            <a:r>
              <a:rPr lang="it-IT" sz="1200">
                <a:solidFill>
                  <a:srgbClr val="000000"/>
                </a:solidFill>
                <a:latin typeface="Verdana" pitchFamily="34" charset="0"/>
              </a:rPr>
              <a:t>orientato a	</a:t>
            </a:r>
            <a:r>
              <a:rPr lang="it-IT" sz="1200">
                <a:latin typeface="Verdana" pitchFamily="34" charset="0"/>
              </a:rPr>
              <a:t>                                                                        </a:t>
            </a:r>
          </a:p>
        </p:txBody>
      </p:sp>
      <p:sp>
        <p:nvSpPr>
          <p:cNvPr id="165927" name="Line 39"/>
          <p:cNvSpPr>
            <a:spLocks noChangeShapeType="1"/>
          </p:cNvSpPr>
          <p:nvPr/>
        </p:nvSpPr>
        <p:spPr bwMode="auto">
          <a:xfrm>
            <a:off x="6443663" y="1268413"/>
            <a:ext cx="0" cy="215900"/>
          </a:xfrm>
          <a:prstGeom prst="line">
            <a:avLst/>
          </a:prstGeom>
          <a:noFill/>
          <a:ln w="21600">
            <a:solidFill>
              <a:srgbClr val="000000"/>
            </a:solidFill>
            <a:round/>
            <a:headEnd/>
            <a:tailEnd/>
          </a:ln>
        </p:spPr>
        <p:txBody>
          <a:bodyPr/>
          <a:lstStyle/>
          <a:p>
            <a:endParaRPr lang="it-IT"/>
          </a:p>
        </p:txBody>
      </p:sp>
      <p:sp>
        <p:nvSpPr>
          <p:cNvPr id="165928" name="Line 40"/>
          <p:cNvSpPr>
            <a:spLocks noChangeShapeType="1"/>
          </p:cNvSpPr>
          <p:nvPr/>
        </p:nvSpPr>
        <p:spPr bwMode="auto">
          <a:xfrm>
            <a:off x="2484438" y="1268413"/>
            <a:ext cx="0" cy="215900"/>
          </a:xfrm>
          <a:prstGeom prst="line">
            <a:avLst/>
          </a:prstGeom>
          <a:noFill/>
          <a:ln w="21600">
            <a:solidFill>
              <a:srgbClr val="000000"/>
            </a:solidFill>
            <a:round/>
            <a:headEnd/>
            <a:tailEnd/>
          </a:ln>
        </p:spPr>
        <p:txBody>
          <a:bodyPr/>
          <a:lstStyle/>
          <a:p>
            <a:endParaRPr lang="it-IT"/>
          </a:p>
        </p:txBody>
      </p:sp>
      <p:sp>
        <p:nvSpPr>
          <p:cNvPr id="165929" name="Line 41"/>
          <p:cNvSpPr>
            <a:spLocks noChangeShapeType="1"/>
          </p:cNvSpPr>
          <p:nvPr/>
        </p:nvSpPr>
        <p:spPr bwMode="auto">
          <a:xfrm>
            <a:off x="2411413" y="2420938"/>
            <a:ext cx="0" cy="215900"/>
          </a:xfrm>
          <a:prstGeom prst="line">
            <a:avLst/>
          </a:prstGeom>
          <a:noFill/>
          <a:ln w="21600">
            <a:solidFill>
              <a:srgbClr val="000000"/>
            </a:solidFill>
            <a:round/>
            <a:headEnd/>
            <a:tailEnd/>
          </a:ln>
        </p:spPr>
        <p:txBody>
          <a:bodyPr/>
          <a:lstStyle/>
          <a:p>
            <a:endParaRPr lang="it-IT"/>
          </a:p>
        </p:txBody>
      </p:sp>
      <p:sp>
        <p:nvSpPr>
          <p:cNvPr id="165930" name="Line 42"/>
          <p:cNvSpPr>
            <a:spLocks noChangeShapeType="1"/>
          </p:cNvSpPr>
          <p:nvPr/>
        </p:nvSpPr>
        <p:spPr bwMode="auto">
          <a:xfrm>
            <a:off x="971550" y="3716338"/>
            <a:ext cx="0" cy="433387"/>
          </a:xfrm>
          <a:prstGeom prst="line">
            <a:avLst/>
          </a:prstGeom>
          <a:noFill/>
          <a:ln w="21600">
            <a:solidFill>
              <a:srgbClr val="000000"/>
            </a:solidFill>
            <a:round/>
            <a:headEnd/>
            <a:tailEnd/>
          </a:ln>
        </p:spPr>
        <p:txBody>
          <a:bodyPr/>
          <a:lstStyle/>
          <a:p>
            <a:endParaRPr lang="it-IT"/>
          </a:p>
        </p:txBody>
      </p:sp>
      <p:sp>
        <p:nvSpPr>
          <p:cNvPr id="165931" name="Line 43"/>
          <p:cNvSpPr>
            <a:spLocks noChangeShapeType="1"/>
          </p:cNvSpPr>
          <p:nvPr/>
        </p:nvSpPr>
        <p:spPr bwMode="auto">
          <a:xfrm>
            <a:off x="2411413" y="3716338"/>
            <a:ext cx="0" cy="433387"/>
          </a:xfrm>
          <a:prstGeom prst="line">
            <a:avLst/>
          </a:prstGeom>
          <a:noFill/>
          <a:ln w="21600">
            <a:solidFill>
              <a:srgbClr val="000000"/>
            </a:solidFill>
            <a:round/>
            <a:headEnd/>
            <a:tailEnd/>
          </a:ln>
        </p:spPr>
        <p:txBody>
          <a:bodyPr/>
          <a:lstStyle/>
          <a:p>
            <a:endParaRPr lang="it-IT"/>
          </a:p>
        </p:txBody>
      </p:sp>
      <p:sp>
        <p:nvSpPr>
          <p:cNvPr id="165932" name="Line 44"/>
          <p:cNvSpPr>
            <a:spLocks noChangeShapeType="1"/>
          </p:cNvSpPr>
          <p:nvPr/>
        </p:nvSpPr>
        <p:spPr bwMode="auto">
          <a:xfrm>
            <a:off x="971550" y="4868863"/>
            <a:ext cx="3313113" cy="0"/>
          </a:xfrm>
          <a:prstGeom prst="line">
            <a:avLst/>
          </a:prstGeom>
          <a:noFill/>
          <a:ln w="21600">
            <a:solidFill>
              <a:srgbClr val="000000"/>
            </a:solidFill>
            <a:round/>
            <a:headEnd/>
            <a:tailEnd/>
          </a:ln>
        </p:spPr>
        <p:txBody>
          <a:bodyPr/>
          <a:lstStyle/>
          <a:p>
            <a:endParaRPr lang="it-IT"/>
          </a:p>
        </p:txBody>
      </p:sp>
      <p:sp>
        <p:nvSpPr>
          <p:cNvPr id="165933" name="Line 45"/>
          <p:cNvSpPr>
            <a:spLocks noChangeShapeType="1"/>
          </p:cNvSpPr>
          <p:nvPr/>
        </p:nvSpPr>
        <p:spPr bwMode="auto">
          <a:xfrm>
            <a:off x="2411413" y="4868863"/>
            <a:ext cx="0" cy="215900"/>
          </a:xfrm>
          <a:prstGeom prst="line">
            <a:avLst/>
          </a:prstGeom>
          <a:noFill/>
          <a:ln w="21600">
            <a:solidFill>
              <a:srgbClr val="000000"/>
            </a:solidFill>
            <a:round/>
            <a:headEnd/>
            <a:tailEnd/>
          </a:ln>
        </p:spPr>
        <p:txBody>
          <a:bodyPr/>
          <a:lstStyle/>
          <a:p>
            <a:endParaRPr lang="it-IT"/>
          </a:p>
        </p:txBody>
      </p:sp>
      <p:sp>
        <p:nvSpPr>
          <p:cNvPr id="165934" name="Line 46"/>
          <p:cNvSpPr>
            <a:spLocks noChangeShapeType="1"/>
          </p:cNvSpPr>
          <p:nvPr/>
        </p:nvSpPr>
        <p:spPr bwMode="auto">
          <a:xfrm>
            <a:off x="4284663" y="4868863"/>
            <a:ext cx="0" cy="215900"/>
          </a:xfrm>
          <a:prstGeom prst="line">
            <a:avLst/>
          </a:prstGeom>
          <a:noFill/>
          <a:ln w="21600">
            <a:solidFill>
              <a:srgbClr val="000000"/>
            </a:solidFill>
            <a:round/>
            <a:headEnd/>
            <a:tailEnd/>
          </a:ln>
        </p:spPr>
        <p:txBody>
          <a:bodyPr/>
          <a:lstStyle/>
          <a:p>
            <a:endParaRPr lang="it-IT"/>
          </a:p>
        </p:txBody>
      </p:sp>
      <p:sp>
        <p:nvSpPr>
          <p:cNvPr id="165935" name="Line 47"/>
          <p:cNvSpPr>
            <a:spLocks noChangeShapeType="1"/>
          </p:cNvSpPr>
          <p:nvPr/>
        </p:nvSpPr>
        <p:spPr bwMode="auto">
          <a:xfrm>
            <a:off x="971550" y="4868863"/>
            <a:ext cx="0" cy="215900"/>
          </a:xfrm>
          <a:prstGeom prst="line">
            <a:avLst/>
          </a:prstGeom>
          <a:noFill/>
          <a:ln w="21600">
            <a:solidFill>
              <a:srgbClr val="000000"/>
            </a:solidFill>
            <a:round/>
            <a:headEnd/>
            <a:tailEnd/>
          </a:ln>
        </p:spPr>
        <p:txBody>
          <a:bodyPr/>
          <a:lstStyle/>
          <a:p>
            <a:endParaRPr lang="it-IT"/>
          </a:p>
        </p:txBody>
      </p:sp>
      <p:sp>
        <p:nvSpPr>
          <p:cNvPr id="165936" name="Line 48"/>
          <p:cNvSpPr>
            <a:spLocks noChangeShapeType="1"/>
          </p:cNvSpPr>
          <p:nvPr/>
        </p:nvSpPr>
        <p:spPr bwMode="auto">
          <a:xfrm>
            <a:off x="2411413" y="4365625"/>
            <a:ext cx="0" cy="71438"/>
          </a:xfrm>
          <a:prstGeom prst="line">
            <a:avLst/>
          </a:prstGeom>
          <a:noFill/>
          <a:ln w="21600">
            <a:solidFill>
              <a:srgbClr val="000000"/>
            </a:solidFill>
            <a:round/>
            <a:headEnd/>
            <a:tailEnd/>
          </a:ln>
        </p:spPr>
        <p:txBody>
          <a:bodyPr/>
          <a:lstStyle/>
          <a:p>
            <a:endParaRPr lang="it-IT"/>
          </a:p>
        </p:txBody>
      </p:sp>
      <p:sp>
        <p:nvSpPr>
          <p:cNvPr id="165937" name="Line 49"/>
          <p:cNvSpPr>
            <a:spLocks noChangeShapeType="1"/>
          </p:cNvSpPr>
          <p:nvPr/>
        </p:nvSpPr>
        <p:spPr bwMode="auto">
          <a:xfrm>
            <a:off x="2411413" y="4581525"/>
            <a:ext cx="0" cy="71438"/>
          </a:xfrm>
          <a:prstGeom prst="line">
            <a:avLst/>
          </a:prstGeom>
          <a:noFill/>
          <a:ln w="21600">
            <a:solidFill>
              <a:srgbClr val="000000"/>
            </a:solidFill>
            <a:round/>
            <a:headEnd/>
            <a:tailEnd/>
          </a:ln>
        </p:spPr>
        <p:txBody>
          <a:bodyPr/>
          <a:lstStyle/>
          <a:p>
            <a:endParaRPr lang="it-IT"/>
          </a:p>
        </p:txBody>
      </p:sp>
      <p:sp>
        <p:nvSpPr>
          <p:cNvPr id="165938" name="Line 50"/>
          <p:cNvSpPr>
            <a:spLocks noChangeShapeType="1"/>
          </p:cNvSpPr>
          <p:nvPr/>
        </p:nvSpPr>
        <p:spPr bwMode="auto">
          <a:xfrm>
            <a:off x="5364163" y="1052513"/>
            <a:ext cx="360362" cy="0"/>
          </a:xfrm>
          <a:prstGeom prst="line">
            <a:avLst/>
          </a:prstGeom>
          <a:noFill/>
          <a:ln w="21600">
            <a:solidFill>
              <a:srgbClr val="000000"/>
            </a:solidFill>
            <a:round/>
            <a:headEnd/>
            <a:tailEnd/>
          </a:ln>
        </p:spPr>
        <p:txBody>
          <a:bodyPr/>
          <a:lstStyle/>
          <a:p>
            <a:endParaRPr lang="it-IT"/>
          </a:p>
        </p:txBody>
      </p:sp>
      <p:sp>
        <p:nvSpPr>
          <p:cNvPr id="165939" name="Line 51"/>
          <p:cNvSpPr>
            <a:spLocks noChangeShapeType="1"/>
          </p:cNvSpPr>
          <p:nvPr/>
        </p:nvSpPr>
        <p:spPr bwMode="auto">
          <a:xfrm>
            <a:off x="3276600" y="1052513"/>
            <a:ext cx="360363" cy="0"/>
          </a:xfrm>
          <a:prstGeom prst="line">
            <a:avLst/>
          </a:prstGeom>
          <a:noFill/>
          <a:ln w="21600">
            <a:solidFill>
              <a:srgbClr val="000000"/>
            </a:solidFill>
            <a:round/>
            <a:headEnd/>
            <a:tailEnd/>
          </a:ln>
        </p:spPr>
        <p:txBody>
          <a:bodyPr/>
          <a:lstStyle/>
          <a:p>
            <a:endParaRPr lang="it-IT"/>
          </a:p>
        </p:txBody>
      </p:sp>
      <p:sp>
        <p:nvSpPr>
          <p:cNvPr id="165940" name="Line 52"/>
          <p:cNvSpPr>
            <a:spLocks noChangeShapeType="1"/>
          </p:cNvSpPr>
          <p:nvPr/>
        </p:nvSpPr>
        <p:spPr bwMode="auto">
          <a:xfrm>
            <a:off x="2484438" y="1484313"/>
            <a:ext cx="0" cy="215900"/>
          </a:xfrm>
          <a:prstGeom prst="line">
            <a:avLst/>
          </a:prstGeom>
          <a:noFill/>
          <a:ln w="9525">
            <a:solidFill>
              <a:schemeClr val="tx1"/>
            </a:solidFill>
            <a:round/>
            <a:headEnd/>
            <a:tailEnd/>
          </a:ln>
          <a:effectLst/>
        </p:spPr>
        <p:txBody>
          <a:bodyPr/>
          <a:lstStyle/>
          <a:p>
            <a:endParaRPr lang="it-IT"/>
          </a:p>
        </p:txBody>
      </p:sp>
      <p:sp>
        <p:nvSpPr>
          <p:cNvPr id="165941" name="Line 53"/>
          <p:cNvSpPr>
            <a:spLocks noChangeShapeType="1"/>
          </p:cNvSpPr>
          <p:nvPr/>
        </p:nvSpPr>
        <p:spPr bwMode="auto">
          <a:xfrm>
            <a:off x="3995738" y="1484313"/>
            <a:ext cx="0" cy="215900"/>
          </a:xfrm>
          <a:prstGeom prst="line">
            <a:avLst/>
          </a:prstGeom>
          <a:noFill/>
          <a:ln w="9525">
            <a:solidFill>
              <a:schemeClr val="tx1"/>
            </a:solidFill>
            <a:round/>
            <a:headEnd/>
            <a:tailEnd/>
          </a:ln>
          <a:effectLst/>
        </p:spPr>
        <p:txBody>
          <a:bodyPr/>
          <a:lstStyle/>
          <a:p>
            <a:endParaRPr lang="it-IT"/>
          </a:p>
        </p:txBody>
      </p:sp>
      <p:sp>
        <p:nvSpPr>
          <p:cNvPr id="165942" name="Line 54"/>
          <p:cNvSpPr>
            <a:spLocks noChangeShapeType="1"/>
          </p:cNvSpPr>
          <p:nvPr/>
        </p:nvSpPr>
        <p:spPr bwMode="auto">
          <a:xfrm>
            <a:off x="1042988" y="1484313"/>
            <a:ext cx="0" cy="215900"/>
          </a:xfrm>
          <a:prstGeom prst="line">
            <a:avLst/>
          </a:prstGeom>
          <a:noFill/>
          <a:ln w="9525">
            <a:solidFill>
              <a:schemeClr val="tx1"/>
            </a:solidFill>
            <a:round/>
            <a:headEnd/>
            <a:tailEnd/>
          </a:ln>
          <a:effectLst/>
        </p:spPr>
        <p:txBody>
          <a:bodyPr/>
          <a:lstStyle/>
          <a:p>
            <a:endParaRPr lang="it-IT"/>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2"/>
          <p:cNvSpPr>
            <a:spLocks noChangeArrowheads="1"/>
          </p:cNvSpPr>
          <p:nvPr/>
        </p:nvSpPr>
        <p:spPr bwMode="auto">
          <a:xfrm>
            <a:off x="457200" y="73025"/>
            <a:ext cx="8229600" cy="331788"/>
          </a:xfrm>
          <a:prstGeom prst="rect">
            <a:avLst/>
          </a:prstGeom>
          <a:noFill/>
          <a:ln w="9525">
            <a:noFill/>
            <a:miter lim="800000"/>
            <a:headEnd/>
            <a:tailEnd/>
          </a:ln>
          <a:effectLst/>
        </p:spPr>
        <p:txBody>
          <a:bodyPr anchor="ctr"/>
          <a:lstStyle/>
          <a:p>
            <a:pPr algn="ctr"/>
            <a:r>
              <a:rPr lang="it-IT" sz="1400" b="1">
                <a:solidFill>
                  <a:srgbClr val="000000"/>
                </a:solidFill>
                <a:effectLst>
                  <a:outerShdw blurRad="38100" dist="38100" dir="2700000" algn="tl">
                    <a:srgbClr val="FFFFFF"/>
                  </a:outerShdw>
                </a:effectLst>
                <a:latin typeface="Verdana" pitchFamily="34" charset="0"/>
              </a:rPr>
              <a:t>Costruttivismo sociale e nuovi ambienti d’apprendimento 1/2</a:t>
            </a:r>
          </a:p>
        </p:txBody>
      </p:sp>
      <p:sp>
        <p:nvSpPr>
          <p:cNvPr id="166915" name="Rectangle 3"/>
          <p:cNvSpPr>
            <a:spLocks noChangeArrowheads="1"/>
          </p:cNvSpPr>
          <p:nvPr/>
        </p:nvSpPr>
        <p:spPr bwMode="auto">
          <a:xfrm>
            <a:off x="323850" y="1484313"/>
            <a:ext cx="3024188" cy="11525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Contestualizzazione:</a:t>
            </a:r>
          </a:p>
          <a:p>
            <a:pPr algn="ctr"/>
            <a:endParaRPr lang="it-IT" sz="1200">
              <a:solidFill>
                <a:srgbClr val="000000"/>
              </a:solidFill>
              <a:latin typeface="Verdana" pitchFamily="34" charset="0"/>
              <a:ea typeface="Arial Unicode MS" pitchFamily="34" charset="-128"/>
              <a:cs typeface="Times New Roman" pitchFamily="18" charset="0"/>
            </a:endParaRPr>
          </a:p>
          <a:p>
            <a:pPr algn="ctr"/>
            <a:r>
              <a:rPr lang="it-IT" sz="1200">
                <a:solidFill>
                  <a:srgbClr val="000000"/>
                </a:solidFill>
                <a:latin typeface="Verdana" pitchFamily="34" charset="0"/>
                <a:ea typeface="Arial Unicode MS" pitchFamily="34" charset="-128"/>
                <a:cs typeface="Times New Roman" pitchFamily="18" charset="0"/>
              </a:rPr>
              <a:t>apprendimento in contesti significativi</a:t>
            </a:r>
          </a:p>
          <a:p>
            <a:pPr algn="ctr" eaLnBrk="0" hangingPunct="0"/>
            <a:r>
              <a:rPr lang="it-IT" sz="1200">
                <a:solidFill>
                  <a:srgbClr val="000000"/>
                </a:solidFill>
                <a:latin typeface="Verdana" pitchFamily="34" charset="0"/>
                <a:ea typeface="Arial Unicode MS" pitchFamily="34" charset="-128"/>
                <a:cs typeface="Times New Roman" pitchFamily="18" charset="0"/>
              </a:rPr>
              <a:t>ancoraggio e problemi autentici e</a:t>
            </a:r>
          </a:p>
          <a:p>
            <a:pPr algn="ctr" eaLnBrk="0" hangingPunct="0"/>
            <a:r>
              <a:rPr lang="it-IT" sz="1200">
                <a:solidFill>
                  <a:srgbClr val="000000"/>
                </a:solidFill>
                <a:latin typeface="Verdana" pitchFamily="34" charset="0"/>
                <a:ea typeface="Arial Unicode MS" pitchFamily="34" charset="-128"/>
                <a:cs typeface="Times New Roman" pitchFamily="18" charset="0"/>
              </a:rPr>
              <a:t>reali</a:t>
            </a:r>
          </a:p>
        </p:txBody>
      </p:sp>
      <p:sp>
        <p:nvSpPr>
          <p:cNvPr id="166916" name="Line 4"/>
          <p:cNvSpPr>
            <a:spLocks noChangeShapeType="1"/>
          </p:cNvSpPr>
          <p:nvPr/>
        </p:nvSpPr>
        <p:spPr bwMode="auto">
          <a:xfrm>
            <a:off x="1835150" y="2636838"/>
            <a:ext cx="0" cy="173037"/>
          </a:xfrm>
          <a:prstGeom prst="line">
            <a:avLst/>
          </a:prstGeom>
          <a:noFill/>
          <a:ln w="21600">
            <a:solidFill>
              <a:srgbClr val="000000"/>
            </a:solidFill>
            <a:round/>
            <a:headEnd/>
            <a:tailEnd/>
          </a:ln>
        </p:spPr>
        <p:txBody>
          <a:bodyPr/>
          <a:lstStyle/>
          <a:p>
            <a:endParaRPr lang="it-IT"/>
          </a:p>
        </p:txBody>
      </p:sp>
      <p:sp>
        <p:nvSpPr>
          <p:cNvPr id="166917" name="Rectangle 5"/>
          <p:cNvSpPr>
            <a:spLocks noChangeArrowheads="1"/>
          </p:cNvSpPr>
          <p:nvPr/>
        </p:nvSpPr>
        <p:spPr bwMode="auto">
          <a:xfrm>
            <a:off x="755650" y="3500438"/>
            <a:ext cx="2192338"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apprendistato cognitivo</a:t>
            </a:r>
          </a:p>
        </p:txBody>
      </p:sp>
      <p:sp>
        <p:nvSpPr>
          <p:cNvPr id="166918" name="AutoShape 6"/>
          <p:cNvSpPr>
            <a:spLocks noChangeArrowheads="1"/>
          </p:cNvSpPr>
          <p:nvPr/>
        </p:nvSpPr>
        <p:spPr bwMode="auto">
          <a:xfrm>
            <a:off x="1763713" y="3716338"/>
            <a:ext cx="176212"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6919" name="Rectangle 7"/>
          <p:cNvSpPr>
            <a:spLocks noChangeArrowheads="1"/>
          </p:cNvSpPr>
          <p:nvPr/>
        </p:nvSpPr>
        <p:spPr bwMode="auto">
          <a:xfrm>
            <a:off x="971550" y="4076700"/>
            <a:ext cx="1800225" cy="1347788"/>
          </a:xfrm>
          <a:prstGeom prst="rect">
            <a:avLst/>
          </a:prstGeom>
          <a:noFill/>
          <a:ln w="3175">
            <a:solidFill>
              <a:srgbClr val="000000"/>
            </a:solidFill>
            <a:round/>
            <a:headEnd/>
            <a:tailEnd/>
          </a:ln>
        </p:spPr>
        <p:txBody>
          <a:bodyPr lIns="10800" tIns="10800" rIns="10800" bIns="10800" anchor="ctr"/>
          <a:lstStyle/>
          <a:p>
            <a:pPr algn="ctr"/>
            <a:r>
              <a:rPr lang="en-GB" sz="1200">
                <a:solidFill>
                  <a:srgbClr val="000000"/>
                </a:solidFill>
                <a:latin typeface="Verdana" pitchFamily="34" charset="0"/>
                <a:ea typeface="Arial Unicode MS" pitchFamily="34" charset="-128"/>
                <a:cs typeface="Times New Roman" pitchFamily="18" charset="0"/>
              </a:rPr>
              <a:t>- modelling</a:t>
            </a: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en-GB" sz="1200">
                <a:solidFill>
                  <a:srgbClr val="000000"/>
                </a:solidFill>
                <a:latin typeface="Verdana" pitchFamily="34" charset="0"/>
                <a:ea typeface="Arial Unicode MS" pitchFamily="34" charset="-128"/>
                <a:cs typeface="Times New Roman" pitchFamily="18" charset="0"/>
              </a:rPr>
              <a:t>- coaching</a:t>
            </a: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en-GB" sz="1200">
                <a:solidFill>
                  <a:srgbClr val="000000"/>
                </a:solidFill>
                <a:latin typeface="Verdana" pitchFamily="34" charset="0"/>
                <a:ea typeface="Arial Unicode MS" pitchFamily="34" charset="-128"/>
                <a:cs typeface="Times New Roman" pitchFamily="18" charset="0"/>
              </a:rPr>
              <a:t>- scaffolding</a:t>
            </a:r>
            <a:endParaRPr lang="it-IT" sz="1200">
              <a:solidFill>
                <a:srgbClr val="000000"/>
              </a:solidFill>
              <a:latin typeface="Verdana" pitchFamily="34" charset="0"/>
              <a:ea typeface="Arial Unicode MS" pitchFamily="34" charset="-128"/>
              <a:cs typeface="Times New Roman" pitchFamily="18" charset="0"/>
            </a:endParaRPr>
          </a:p>
          <a:p>
            <a:pPr algn="ctr" eaLnBrk="0" hangingPunct="0"/>
            <a:r>
              <a:rPr lang="en-GB" sz="1200">
                <a:solidFill>
                  <a:srgbClr val="000000"/>
                </a:solidFill>
                <a:latin typeface="Verdana" pitchFamily="34" charset="0"/>
                <a:ea typeface="Arial Unicode MS" pitchFamily="34" charset="-128"/>
                <a:cs typeface="Times New Roman" pitchFamily="18" charset="0"/>
              </a:rPr>
              <a:t>- fading</a:t>
            </a:r>
          </a:p>
        </p:txBody>
      </p:sp>
      <p:sp>
        <p:nvSpPr>
          <p:cNvPr id="166920" name="Rectangle 8"/>
          <p:cNvSpPr>
            <a:spLocks noChangeArrowheads="1"/>
          </p:cNvSpPr>
          <p:nvPr/>
        </p:nvSpPr>
        <p:spPr bwMode="auto">
          <a:xfrm>
            <a:off x="3419475" y="1484313"/>
            <a:ext cx="2305050" cy="11525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Progettazione partecipata:</a:t>
            </a:r>
          </a:p>
          <a:p>
            <a:pPr algn="ctr"/>
            <a:endParaRPr lang="it-IT" sz="1200">
              <a:solidFill>
                <a:srgbClr val="000000"/>
              </a:solidFill>
              <a:latin typeface="Verdana" pitchFamily="34" charset="0"/>
              <a:ea typeface="Arial Unicode MS" pitchFamily="34" charset="-128"/>
              <a:cs typeface="Times New Roman" pitchFamily="18" charset="0"/>
            </a:endParaRPr>
          </a:p>
          <a:p>
            <a:pPr algn="ctr"/>
            <a:r>
              <a:rPr lang="it-IT" sz="1200">
                <a:solidFill>
                  <a:srgbClr val="000000"/>
                </a:solidFill>
                <a:latin typeface="Verdana" pitchFamily="34" charset="0"/>
                <a:ea typeface="Arial Unicode MS" pitchFamily="34" charset="-128"/>
                <a:cs typeface="Times New Roman" pitchFamily="18" charset="0"/>
              </a:rPr>
              <a:t>coinvolgimento e coprotagonismo</a:t>
            </a:r>
          </a:p>
          <a:p>
            <a:pPr algn="ctr" eaLnBrk="0" hangingPunct="0"/>
            <a:r>
              <a:rPr lang="it-IT" sz="1200">
                <a:solidFill>
                  <a:srgbClr val="000000"/>
                </a:solidFill>
                <a:latin typeface="Verdana" pitchFamily="34" charset="0"/>
                <a:ea typeface="Arial Unicode MS" pitchFamily="34" charset="-128"/>
                <a:cs typeface="Times New Roman" pitchFamily="18" charset="0"/>
              </a:rPr>
              <a:t>nella scelta e progettazione</a:t>
            </a:r>
          </a:p>
          <a:p>
            <a:pPr algn="ctr" eaLnBrk="0" hangingPunct="0"/>
            <a:r>
              <a:rPr lang="it-IT" sz="1200">
                <a:solidFill>
                  <a:srgbClr val="000000"/>
                </a:solidFill>
                <a:latin typeface="Verdana" pitchFamily="34" charset="0"/>
                <a:ea typeface="Arial Unicode MS" pitchFamily="34" charset="-128"/>
                <a:cs typeface="Times New Roman" pitchFamily="18" charset="0"/>
              </a:rPr>
              <a:t>della attività</a:t>
            </a:r>
          </a:p>
        </p:txBody>
      </p:sp>
      <p:sp>
        <p:nvSpPr>
          <p:cNvPr id="166921" name="Rectangle 9"/>
          <p:cNvSpPr>
            <a:spLocks noChangeArrowheads="1"/>
          </p:cNvSpPr>
          <p:nvPr/>
        </p:nvSpPr>
        <p:spPr bwMode="auto">
          <a:xfrm>
            <a:off x="5795963" y="1484313"/>
            <a:ext cx="2592387" cy="1152525"/>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Progettazione emergente:</a:t>
            </a:r>
          </a:p>
          <a:p>
            <a:pPr algn="ctr"/>
            <a:endParaRPr lang="it-IT" sz="1200">
              <a:solidFill>
                <a:srgbClr val="000000"/>
              </a:solidFill>
              <a:latin typeface="Verdana" pitchFamily="34" charset="0"/>
              <a:ea typeface="Arial Unicode MS" pitchFamily="34" charset="-128"/>
              <a:cs typeface="Times New Roman" pitchFamily="18" charset="0"/>
            </a:endParaRPr>
          </a:p>
          <a:p>
            <a:pPr algn="ctr"/>
            <a:r>
              <a:rPr lang="it-IT" sz="1200">
                <a:solidFill>
                  <a:srgbClr val="000000"/>
                </a:solidFill>
                <a:latin typeface="Verdana" pitchFamily="34" charset="0"/>
                <a:ea typeface="Arial Unicode MS" pitchFamily="34" charset="-128"/>
                <a:cs typeface="Times New Roman" pitchFamily="18" charset="0"/>
              </a:rPr>
              <a:t>gli obiettivi emergono</a:t>
            </a:r>
          </a:p>
          <a:p>
            <a:pPr algn="ctr" eaLnBrk="0" hangingPunct="0"/>
            <a:r>
              <a:rPr lang="it-IT" sz="1200">
                <a:solidFill>
                  <a:srgbClr val="000000"/>
                </a:solidFill>
                <a:latin typeface="Verdana" pitchFamily="34" charset="0"/>
                <a:ea typeface="Arial Unicode MS" pitchFamily="34" charset="-128"/>
                <a:cs typeface="Times New Roman" pitchFamily="18" charset="0"/>
              </a:rPr>
              <a:t>dallo sviluppo dei processi</a:t>
            </a:r>
          </a:p>
          <a:p>
            <a:pPr algn="ctr" eaLnBrk="0" hangingPunct="0"/>
            <a:r>
              <a:rPr lang="it-IT" sz="1200">
                <a:solidFill>
                  <a:srgbClr val="000000"/>
                </a:solidFill>
                <a:latin typeface="Verdana" pitchFamily="34" charset="0"/>
                <a:ea typeface="Arial Unicode MS" pitchFamily="34" charset="-128"/>
                <a:cs typeface="Times New Roman" pitchFamily="18" charset="0"/>
              </a:rPr>
              <a:t> d'apprendimento</a:t>
            </a:r>
          </a:p>
        </p:txBody>
      </p:sp>
      <p:sp>
        <p:nvSpPr>
          <p:cNvPr id="166922" name="Rectangle 10"/>
          <p:cNvSpPr>
            <a:spLocks noChangeArrowheads="1"/>
          </p:cNvSpPr>
          <p:nvPr/>
        </p:nvSpPr>
        <p:spPr bwMode="auto">
          <a:xfrm>
            <a:off x="5795963" y="2924175"/>
            <a:ext cx="2192337" cy="212725"/>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realizza attraverso</a:t>
            </a:r>
          </a:p>
        </p:txBody>
      </p:sp>
      <p:sp>
        <p:nvSpPr>
          <p:cNvPr id="166923" name="AutoShape 11"/>
          <p:cNvSpPr>
            <a:spLocks noChangeArrowheads="1"/>
          </p:cNvSpPr>
          <p:nvPr/>
        </p:nvSpPr>
        <p:spPr bwMode="auto">
          <a:xfrm>
            <a:off x="1763713" y="3141663"/>
            <a:ext cx="176212" cy="276225"/>
          </a:xfrm>
          <a:prstGeom prst="downArrow">
            <a:avLst>
              <a:gd name="adj1" fmla="val 7917"/>
              <a:gd name="adj2" fmla="val 54219"/>
            </a:avLst>
          </a:prstGeom>
          <a:solidFill>
            <a:srgbClr val="000000"/>
          </a:solidFill>
          <a:ln w="9525">
            <a:solidFill>
              <a:srgbClr val="000000"/>
            </a:solidFill>
            <a:round/>
            <a:headEnd/>
            <a:tailEnd/>
          </a:ln>
        </p:spPr>
        <p:txBody>
          <a:bodyPr anchor="ctr"/>
          <a:lstStyle/>
          <a:p>
            <a:endParaRPr lang="it-IT"/>
          </a:p>
        </p:txBody>
      </p:sp>
      <p:sp>
        <p:nvSpPr>
          <p:cNvPr id="166924" name="Line 12"/>
          <p:cNvSpPr>
            <a:spLocks noChangeShapeType="1"/>
          </p:cNvSpPr>
          <p:nvPr/>
        </p:nvSpPr>
        <p:spPr bwMode="auto">
          <a:xfrm>
            <a:off x="4643438" y="2636838"/>
            <a:ext cx="0" cy="174625"/>
          </a:xfrm>
          <a:prstGeom prst="line">
            <a:avLst/>
          </a:prstGeom>
          <a:noFill/>
          <a:ln w="21600">
            <a:solidFill>
              <a:srgbClr val="000000"/>
            </a:solidFill>
            <a:round/>
            <a:headEnd/>
            <a:tailEnd/>
          </a:ln>
        </p:spPr>
        <p:txBody>
          <a:bodyPr/>
          <a:lstStyle/>
          <a:p>
            <a:endParaRPr lang="it-IT"/>
          </a:p>
        </p:txBody>
      </p:sp>
      <p:sp>
        <p:nvSpPr>
          <p:cNvPr id="166925" name="AutoShape 13"/>
          <p:cNvSpPr>
            <a:spLocks noChangeArrowheads="1"/>
          </p:cNvSpPr>
          <p:nvPr/>
        </p:nvSpPr>
        <p:spPr bwMode="auto">
          <a:xfrm>
            <a:off x="4572000" y="3141663"/>
            <a:ext cx="176213" cy="276225"/>
          </a:xfrm>
          <a:prstGeom prst="downArrow">
            <a:avLst>
              <a:gd name="adj1" fmla="val 7917"/>
              <a:gd name="adj2" fmla="val 54219"/>
            </a:avLst>
          </a:prstGeom>
          <a:solidFill>
            <a:srgbClr val="000000"/>
          </a:solidFill>
          <a:ln w="9525">
            <a:solidFill>
              <a:srgbClr val="000000"/>
            </a:solidFill>
            <a:round/>
            <a:headEnd/>
            <a:tailEnd/>
          </a:ln>
        </p:spPr>
        <p:txBody>
          <a:bodyPr anchor="ctr"/>
          <a:lstStyle/>
          <a:p>
            <a:endParaRPr lang="it-IT"/>
          </a:p>
        </p:txBody>
      </p:sp>
      <p:sp>
        <p:nvSpPr>
          <p:cNvPr id="166926" name="Line 14"/>
          <p:cNvSpPr>
            <a:spLocks noChangeShapeType="1"/>
          </p:cNvSpPr>
          <p:nvPr/>
        </p:nvSpPr>
        <p:spPr bwMode="auto">
          <a:xfrm>
            <a:off x="6948488" y="2636838"/>
            <a:ext cx="0" cy="173037"/>
          </a:xfrm>
          <a:prstGeom prst="line">
            <a:avLst/>
          </a:prstGeom>
          <a:noFill/>
          <a:ln w="21600">
            <a:solidFill>
              <a:srgbClr val="000000"/>
            </a:solidFill>
            <a:round/>
            <a:headEnd/>
            <a:tailEnd/>
          </a:ln>
        </p:spPr>
        <p:txBody>
          <a:bodyPr/>
          <a:lstStyle/>
          <a:p>
            <a:endParaRPr lang="it-IT"/>
          </a:p>
        </p:txBody>
      </p:sp>
      <p:sp>
        <p:nvSpPr>
          <p:cNvPr id="166927" name="AutoShape 15"/>
          <p:cNvSpPr>
            <a:spLocks noChangeArrowheads="1"/>
          </p:cNvSpPr>
          <p:nvPr/>
        </p:nvSpPr>
        <p:spPr bwMode="auto">
          <a:xfrm>
            <a:off x="6877050" y="3141663"/>
            <a:ext cx="176213" cy="276225"/>
          </a:xfrm>
          <a:prstGeom prst="downArrow">
            <a:avLst>
              <a:gd name="adj1" fmla="val 7917"/>
              <a:gd name="adj2" fmla="val 54219"/>
            </a:avLst>
          </a:prstGeom>
          <a:solidFill>
            <a:srgbClr val="000000"/>
          </a:solidFill>
          <a:ln w="9525">
            <a:solidFill>
              <a:srgbClr val="000000"/>
            </a:solidFill>
            <a:round/>
            <a:headEnd/>
            <a:tailEnd/>
          </a:ln>
        </p:spPr>
        <p:txBody>
          <a:bodyPr anchor="ctr"/>
          <a:lstStyle/>
          <a:p>
            <a:endParaRPr lang="it-IT"/>
          </a:p>
        </p:txBody>
      </p:sp>
      <p:sp>
        <p:nvSpPr>
          <p:cNvPr id="166928" name="Rectangle 16"/>
          <p:cNvSpPr>
            <a:spLocks noChangeArrowheads="1"/>
          </p:cNvSpPr>
          <p:nvPr/>
        </p:nvSpPr>
        <p:spPr bwMode="auto">
          <a:xfrm>
            <a:off x="3492500" y="3500438"/>
            <a:ext cx="2192338" cy="212725"/>
          </a:xfrm>
          <a:prstGeom prst="rect">
            <a:avLst/>
          </a:prstGeom>
          <a:noFill/>
          <a:ln w="2159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cooperative learning</a:t>
            </a:r>
            <a:endParaRPr lang="it-IT" sz="2400">
              <a:solidFill>
                <a:srgbClr val="000000"/>
              </a:solidFill>
              <a:latin typeface="Verdana" pitchFamily="34" charset="0"/>
              <a:ea typeface="Arial Unicode MS" pitchFamily="34" charset="-128"/>
              <a:cs typeface="Times New Roman" pitchFamily="18" charset="0"/>
            </a:endParaRPr>
          </a:p>
        </p:txBody>
      </p:sp>
      <p:sp>
        <p:nvSpPr>
          <p:cNvPr id="166929" name="Rectangle 17"/>
          <p:cNvSpPr>
            <a:spLocks noChangeArrowheads="1"/>
          </p:cNvSpPr>
          <p:nvPr/>
        </p:nvSpPr>
        <p:spPr bwMode="auto">
          <a:xfrm>
            <a:off x="5867400" y="3500438"/>
            <a:ext cx="2192338"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uso di mediatori plurimi</a:t>
            </a:r>
          </a:p>
        </p:txBody>
      </p:sp>
      <p:sp>
        <p:nvSpPr>
          <p:cNvPr id="166930" name="Rectangle 18"/>
          <p:cNvSpPr>
            <a:spLocks noChangeArrowheads="1"/>
          </p:cNvSpPr>
          <p:nvPr/>
        </p:nvSpPr>
        <p:spPr bwMode="auto">
          <a:xfrm>
            <a:off x="3779838" y="4076700"/>
            <a:ext cx="1782762" cy="1312863"/>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 scambio circolare</a:t>
            </a:r>
          </a:p>
          <a:p>
            <a:pPr algn="ctr" eaLnBrk="0" hangingPunct="0"/>
            <a:r>
              <a:rPr lang="it-IT" sz="1200">
                <a:solidFill>
                  <a:srgbClr val="000000"/>
                </a:solidFill>
                <a:latin typeface="Verdana" pitchFamily="34" charset="0"/>
                <a:ea typeface="Arial Unicode MS" pitchFamily="34" charset="-128"/>
                <a:cs typeface="Times New Roman" pitchFamily="18" charset="0"/>
              </a:rPr>
              <a:t>- interazione dialogica</a:t>
            </a:r>
          </a:p>
          <a:p>
            <a:pPr algn="ctr" eaLnBrk="0" hangingPunct="0"/>
            <a:r>
              <a:rPr lang="it-IT" sz="1200">
                <a:solidFill>
                  <a:srgbClr val="000000"/>
                </a:solidFill>
                <a:latin typeface="Verdana" pitchFamily="34" charset="0"/>
                <a:ea typeface="Arial Unicode MS" pitchFamily="34" charset="-128"/>
                <a:cs typeface="Times New Roman" pitchFamily="18" charset="0"/>
              </a:rPr>
              <a:t>- interdipendenza positiva</a:t>
            </a:r>
          </a:p>
          <a:p>
            <a:pPr algn="ctr" eaLnBrk="0" hangingPunct="0"/>
            <a:r>
              <a:rPr lang="it-IT" sz="1200">
                <a:solidFill>
                  <a:srgbClr val="000000"/>
                </a:solidFill>
                <a:latin typeface="Verdana" pitchFamily="34" charset="0"/>
                <a:ea typeface="Arial Unicode MS" pitchFamily="34" charset="-128"/>
                <a:cs typeface="Times New Roman" pitchFamily="18" charset="0"/>
              </a:rPr>
              <a:t>- riflessione collettiva</a:t>
            </a:r>
          </a:p>
        </p:txBody>
      </p:sp>
      <p:sp>
        <p:nvSpPr>
          <p:cNvPr id="166931" name="AutoShape 19"/>
          <p:cNvSpPr>
            <a:spLocks noChangeArrowheads="1"/>
          </p:cNvSpPr>
          <p:nvPr/>
        </p:nvSpPr>
        <p:spPr bwMode="auto">
          <a:xfrm>
            <a:off x="4572000" y="3716338"/>
            <a:ext cx="176213"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6932" name="AutoShape 20"/>
          <p:cNvSpPr>
            <a:spLocks noChangeArrowheads="1"/>
          </p:cNvSpPr>
          <p:nvPr/>
        </p:nvSpPr>
        <p:spPr bwMode="auto">
          <a:xfrm>
            <a:off x="6877050" y="3716338"/>
            <a:ext cx="176213"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6933" name="Line 21"/>
          <p:cNvSpPr>
            <a:spLocks noChangeShapeType="1"/>
          </p:cNvSpPr>
          <p:nvPr/>
        </p:nvSpPr>
        <p:spPr bwMode="auto">
          <a:xfrm>
            <a:off x="1835150" y="5661025"/>
            <a:ext cx="5184775" cy="0"/>
          </a:xfrm>
          <a:prstGeom prst="line">
            <a:avLst/>
          </a:prstGeom>
          <a:noFill/>
          <a:ln w="21600">
            <a:solidFill>
              <a:srgbClr val="000000"/>
            </a:solidFill>
            <a:round/>
            <a:headEnd/>
            <a:tailEnd/>
          </a:ln>
        </p:spPr>
        <p:txBody>
          <a:bodyPr/>
          <a:lstStyle/>
          <a:p>
            <a:endParaRPr lang="it-IT"/>
          </a:p>
        </p:txBody>
      </p:sp>
      <p:sp>
        <p:nvSpPr>
          <p:cNvPr id="166934" name="Line 22"/>
          <p:cNvSpPr>
            <a:spLocks noChangeShapeType="1"/>
          </p:cNvSpPr>
          <p:nvPr/>
        </p:nvSpPr>
        <p:spPr bwMode="auto">
          <a:xfrm>
            <a:off x="7019925" y="5445125"/>
            <a:ext cx="0" cy="215900"/>
          </a:xfrm>
          <a:prstGeom prst="line">
            <a:avLst/>
          </a:prstGeom>
          <a:noFill/>
          <a:ln w="21600">
            <a:solidFill>
              <a:srgbClr val="000000"/>
            </a:solidFill>
            <a:round/>
            <a:headEnd/>
            <a:tailEnd/>
          </a:ln>
        </p:spPr>
        <p:txBody>
          <a:bodyPr/>
          <a:lstStyle/>
          <a:p>
            <a:endParaRPr lang="it-IT"/>
          </a:p>
        </p:txBody>
      </p:sp>
      <p:sp>
        <p:nvSpPr>
          <p:cNvPr id="166935" name="Line 23"/>
          <p:cNvSpPr>
            <a:spLocks noChangeShapeType="1"/>
          </p:cNvSpPr>
          <p:nvPr/>
        </p:nvSpPr>
        <p:spPr bwMode="auto">
          <a:xfrm>
            <a:off x="4716463" y="5445125"/>
            <a:ext cx="0" cy="504825"/>
          </a:xfrm>
          <a:prstGeom prst="line">
            <a:avLst/>
          </a:prstGeom>
          <a:noFill/>
          <a:ln w="21600">
            <a:solidFill>
              <a:srgbClr val="000000"/>
            </a:solidFill>
            <a:round/>
            <a:headEnd/>
            <a:tailEnd/>
          </a:ln>
        </p:spPr>
        <p:txBody>
          <a:bodyPr/>
          <a:lstStyle/>
          <a:p>
            <a:endParaRPr lang="it-IT"/>
          </a:p>
        </p:txBody>
      </p:sp>
      <p:sp>
        <p:nvSpPr>
          <p:cNvPr id="166936" name="AutoShape 24"/>
          <p:cNvSpPr>
            <a:spLocks noChangeArrowheads="1"/>
          </p:cNvSpPr>
          <p:nvPr/>
        </p:nvSpPr>
        <p:spPr bwMode="auto">
          <a:xfrm>
            <a:off x="4643438" y="6237288"/>
            <a:ext cx="176212"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6937" name="Rectangle 25"/>
          <p:cNvSpPr>
            <a:spLocks noChangeArrowheads="1"/>
          </p:cNvSpPr>
          <p:nvPr/>
        </p:nvSpPr>
        <p:spPr bwMode="auto">
          <a:xfrm>
            <a:off x="3635375" y="6092825"/>
            <a:ext cx="2192338" cy="212725"/>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implicano</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a:p>
            <a:pPr eaLnBrk="0" hangingPunct="0"/>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6938" name="Rectangle 26"/>
          <p:cNvSpPr>
            <a:spLocks noChangeArrowheads="1"/>
          </p:cNvSpPr>
          <p:nvPr/>
        </p:nvSpPr>
        <p:spPr bwMode="auto">
          <a:xfrm>
            <a:off x="6084888" y="4076700"/>
            <a:ext cx="1743075" cy="1289050"/>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Times New Roman" pitchFamily="18" charset="0"/>
                <a:ea typeface="Arial Unicode MS" pitchFamily="34" charset="-128"/>
                <a:cs typeface="Times New Roman" pitchFamily="18" charset="0"/>
              </a:rPr>
              <a:t>- </a:t>
            </a:r>
            <a:r>
              <a:rPr lang="it-IT" sz="1200">
                <a:solidFill>
                  <a:srgbClr val="000000"/>
                </a:solidFill>
                <a:latin typeface="Verdana" pitchFamily="34" charset="0"/>
                <a:ea typeface="Arial Unicode MS" pitchFamily="34" charset="-128"/>
                <a:cs typeface="Times New Roman" pitchFamily="18" charset="0"/>
              </a:rPr>
              <a:t>mediatori attivi</a:t>
            </a:r>
          </a:p>
          <a:p>
            <a:pPr algn="ctr" eaLnBrk="0" hangingPunct="0"/>
            <a:r>
              <a:rPr lang="it-IT" sz="1200">
                <a:solidFill>
                  <a:srgbClr val="000000"/>
                </a:solidFill>
                <a:latin typeface="Verdana" pitchFamily="34" charset="0"/>
                <a:ea typeface="Arial Unicode MS" pitchFamily="34" charset="-128"/>
                <a:cs typeface="Times New Roman" pitchFamily="18" charset="0"/>
              </a:rPr>
              <a:t>- mediatori linguistici</a:t>
            </a:r>
          </a:p>
          <a:p>
            <a:pPr algn="ctr" eaLnBrk="0" hangingPunct="0"/>
            <a:r>
              <a:rPr lang="it-IT" sz="1200">
                <a:solidFill>
                  <a:srgbClr val="000000"/>
                </a:solidFill>
                <a:latin typeface="Verdana" pitchFamily="34" charset="0"/>
                <a:ea typeface="Arial Unicode MS" pitchFamily="34" charset="-128"/>
                <a:cs typeface="Times New Roman" pitchFamily="18" charset="0"/>
              </a:rPr>
              <a:t>- mediatori iconici</a:t>
            </a:r>
          </a:p>
          <a:p>
            <a:pPr algn="ctr" eaLnBrk="0" hangingPunct="0"/>
            <a:r>
              <a:rPr lang="it-IT" sz="1200">
                <a:solidFill>
                  <a:srgbClr val="000000"/>
                </a:solidFill>
                <a:latin typeface="Verdana" pitchFamily="34" charset="0"/>
                <a:ea typeface="Arial Unicode MS" pitchFamily="34" charset="-128"/>
                <a:cs typeface="Times New Roman" pitchFamily="18" charset="0"/>
              </a:rPr>
              <a:t>- mediatori simbolici</a:t>
            </a:r>
          </a:p>
          <a:p>
            <a:pPr algn="ctr" eaLnBrk="0" hangingPunct="0"/>
            <a:r>
              <a:rPr lang="it-IT" sz="1200">
                <a:solidFill>
                  <a:srgbClr val="000000"/>
                </a:solidFill>
                <a:latin typeface="Verdana" pitchFamily="34" charset="0"/>
                <a:ea typeface="Arial Unicode MS" pitchFamily="34" charset="-128"/>
                <a:cs typeface="Times New Roman" pitchFamily="18" charset="0"/>
              </a:rPr>
              <a:t>- mediatori analogici</a:t>
            </a:r>
          </a:p>
        </p:txBody>
      </p:sp>
      <p:sp>
        <p:nvSpPr>
          <p:cNvPr id="166939" name="Rectangle 27"/>
          <p:cNvSpPr>
            <a:spLocks noChangeArrowheads="1"/>
          </p:cNvSpPr>
          <p:nvPr/>
        </p:nvSpPr>
        <p:spPr bwMode="auto">
          <a:xfrm>
            <a:off x="3652838" y="557213"/>
            <a:ext cx="1998662" cy="639762"/>
          </a:xfrm>
          <a:prstGeom prst="rect">
            <a:avLst/>
          </a:prstGeom>
          <a:noFill/>
          <a:ln w="9525" algn="ctr">
            <a:noFill/>
            <a:miter lim="800000"/>
            <a:headEnd/>
            <a:tailEnd/>
          </a:ln>
          <a:effectLst/>
        </p:spPr>
        <p:txBody>
          <a:bodyPr wrap="none" anchor="ctr">
            <a:spAutoFit/>
          </a:bodyPr>
          <a:lstStyle/>
          <a:p>
            <a:pPr algn="ctr"/>
            <a:r>
              <a:rPr lang="it-IT" sz="1200">
                <a:solidFill>
                  <a:srgbClr val="000000"/>
                </a:solidFill>
                <a:latin typeface="Verdana" pitchFamily="34" charset="0"/>
                <a:ea typeface="Arial Unicode MS" pitchFamily="34" charset="-128"/>
                <a:cs typeface="Times New Roman" pitchFamily="18" charset="0"/>
              </a:rPr>
              <a:t>Il costruttivismo sociale</a:t>
            </a:r>
          </a:p>
          <a:p>
            <a:pPr algn="ctr" eaLnBrk="0" hangingPunct="0"/>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fonda sui principi di</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a:p>
            <a:pPr algn="ctr" eaLnBrk="0" hangingPunct="0"/>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6940" name="Line 28"/>
          <p:cNvSpPr>
            <a:spLocks noChangeShapeType="1"/>
          </p:cNvSpPr>
          <p:nvPr/>
        </p:nvSpPr>
        <p:spPr bwMode="auto">
          <a:xfrm>
            <a:off x="2195513" y="1052513"/>
            <a:ext cx="4697412" cy="0"/>
          </a:xfrm>
          <a:prstGeom prst="line">
            <a:avLst/>
          </a:prstGeom>
          <a:noFill/>
          <a:ln w="21600">
            <a:solidFill>
              <a:srgbClr val="000000"/>
            </a:solidFill>
            <a:round/>
            <a:headEnd/>
            <a:tailEnd/>
          </a:ln>
          <a:effectLst/>
        </p:spPr>
        <p:txBody>
          <a:bodyPr/>
          <a:lstStyle/>
          <a:p>
            <a:endParaRPr lang="it-IT"/>
          </a:p>
        </p:txBody>
      </p:sp>
      <p:sp>
        <p:nvSpPr>
          <p:cNvPr id="166941" name="AutoShape 29"/>
          <p:cNvSpPr>
            <a:spLocks noChangeArrowheads="1"/>
          </p:cNvSpPr>
          <p:nvPr/>
        </p:nvSpPr>
        <p:spPr bwMode="auto">
          <a:xfrm>
            <a:off x="2116138" y="1062038"/>
            <a:ext cx="174625" cy="336550"/>
          </a:xfrm>
          <a:prstGeom prst="downArrow">
            <a:avLst>
              <a:gd name="adj1" fmla="val 7917"/>
              <a:gd name="adj2" fmla="val 66660"/>
            </a:avLst>
          </a:prstGeom>
          <a:solidFill>
            <a:srgbClr val="000000"/>
          </a:solidFill>
          <a:ln w="9525">
            <a:solidFill>
              <a:srgbClr val="000000"/>
            </a:solidFill>
            <a:round/>
            <a:headEnd/>
            <a:tailEnd/>
          </a:ln>
          <a:effectLst/>
        </p:spPr>
        <p:txBody>
          <a:bodyPr anchor="ctr"/>
          <a:lstStyle/>
          <a:p>
            <a:endParaRPr lang="it-IT"/>
          </a:p>
        </p:txBody>
      </p:sp>
      <p:sp>
        <p:nvSpPr>
          <p:cNvPr id="166942" name="AutoShape 30"/>
          <p:cNvSpPr>
            <a:spLocks noChangeArrowheads="1"/>
          </p:cNvSpPr>
          <p:nvPr/>
        </p:nvSpPr>
        <p:spPr bwMode="auto">
          <a:xfrm>
            <a:off x="6796088" y="1062038"/>
            <a:ext cx="176212" cy="338137"/>
          </a:xfrm>
          <a:prstGeom prst="downArrow">
            <a:avLst>
              <a:gd name="adj1" fmla="val 7917"/>
              <a:gd name="adj2" fmla="val 66372"/>
            </a:avLst>
          </a:prstGeom>
          <a:solidFill>
            <a:srgbClr val="000000"/>
          </a:solidFill>
          <a:ln w="9525">
            <a:solidFill>
              <a:srgbClr val="000000"/>
            </a:solidFill>
            <a:round/>
            <a:headEnd/>
            <a:tailEnd/>
          </a:ln>
          <a:effectLst/>
        </p:spPr>
        <p:txBody>
          <a:bodyPr anchor="ctr"/>
          <a:lstStyle/>
          <a:p>
            <a:endParaRPr lang="it-IT"/>
          </a:p>
        </p:txBody>
      </p:sp>
      <p:sp>
        <p:nvSpPr>
          <p:cNvPr id="166943" name="AutoShape 31"/>
          <p:cNvSpPr>
            <a:spLocks noChangeArrowheads="1"/>
          </p:cNvSpPr>
          <p:nvPr/>
        </p:nvSpPr>
        <p:spPr bwMode="auto">
          <a:xfrm>
            <a:off x="4525963" y="1071563"/>
            <a:ext cx="176212" cy="336550"/>
          </a:xfrm>
          <a:prstGeom prst="downArrow">
            <a:avLst>
              <a:gd name="adj1" fmla="val 7917"/>
              <a:gd name="adj2" fmla="val 66060"/>
            </a:avLst>
          </a:prstGeom>
          <a:solidFill>
            <a:srgbClr val="000000"/>
          </a:solidFill>
          <a:ln w="9525">
            <a:solidFill>
              <a:srgbClr val="000000"/>
            </a:solidFill>
            <a:round/>
            <a:headEnd/>
            <a:tailEnd/>
          </a:ln>
          <a:effectLst/>
        </p:spPr>
        <p:txBody>
          <a:bodyPr anchor="ctr"/>
          <a:lstStyle/>
          <a:p>
            <a:endParaRPr lang="it-IT"/>
          </a:p>
        </p:txBody>
      </p:sp>
      <p:sp>
        <p:nvSpPr>
          <p:cNvPr id="166944" name="Rectangle 32"/>
          <p:cNvSpPr>
            <a:spLocks noChangeArrowheads="1"/>
          </p:cNvSpPr>
          <p:nvPr/>
        </p:nvSpPr>
        <p:spPr bwMode="auto">
          <a:xfrm>
            <a:off x="3563938" y="2924175"/>
            <a:ext cx="2192337" cy="212725"/>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realizza attraverso</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6945" name="Rectangle 33"/>
          <p:cNvSpPr>
            <a:spLocks noChangeArrowheads="1"/>
          </p:cNvSpPr>
          <p:nvPr/>
        </p:nvSpPr>
        <p:spPr bwMode="auto">
          <a:xfrm>
            <a:off x="755650" y="2924175"/>
            <a:ext cx="2192338" cy="212725"/>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si realizza attraverso</a:t>
            </a:r>
          </a:p>
        </p:txBody>
      </p:sp>
      <p:sp>
        <p:nvSpPr>
          <p:cNvPr id="166946" name="Line 34"/>
          <p:cNvSpPr>
            <a:spLocks noChangeShapeType="1"/>
          </p:cNvSpPr>
          <p:nvPr/>
        </p:nvSpPr>
        <p:spPr bwMode="auto">
          <a:xfrm>
            <a:off x="1835150" y="5445125"/>
            <a:ext cx="0" cy="215900"/>
          </a:xfrm>
          <a:prstGeom prst="line">
            <a:avLst/>
          </a:prstGeom>
          <a:noFill/>
          <a:ln w="21600">
            <a:solidFill>
              <a:srgbClr val="000000"/>
            </a:solidFill>
            <a:round/>
            <a:headEnd/>
            <a:tailEnd/>
          </a:ln>
        </p:spPr>
        <p:txBody>
          <a:bodyPr/>
          <a:lstStyle/>
          <a:p>
            <a:endParaRPr lang="it-IT"/>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ChangeArrowheads="1"/>
          </p:cNvSpPr>
          <p:nvPr/>
        </p:nvSpPr>
        <p:spPr bwMode="auto">
          <a:xfrm>
            <a:off x="457200" y="73025"/>
            <a:ext cx="8229600" cy="331788"/>
          </a:xfrm>
          <a:prstGeom prst="rect">
            <a:avLst/>
          </a:prstGeom>
          <a:noFill/>
          <a:ln w="9525">
            <a:noFill/>
            <a:miter lim="800000"/>
            <a:headEnd/>
            <a:tailEnd/>
          </a:ln>
          <a:effectLst/>
        </p:spPr>
        <p:txBody>
          <a:bodyPr anchor="ctr"/>
          <a:lstStyle/>
          <a:p>
            <a:pPr algn="ctr"/>
            <a:r>
              <a:rPr lang="it-IT" sz="1400" b="1">
                <a:solidFill>
                  <a:srgbClr val="000000"/>
                </a:solidFill>
                <a:effectLst>
                  <a:outerShdw blurRad="38100" dist="38100" dir="2700000" algn="tl">
                    <a:srgbClr val="FFFFFF"/>
                  </a:outerShdw>
                </a:effectLst>
                <a:latin typeface="Verdana" pitchFamily="34" charset="0"/>
              </a:rPr>
              <a:t>Costruttivismo sociale e nuovi ambienti d’apprendimento 2/2</a:t>
            </a:r>
          </a:p>
        </p:txBody>
      </p:sp>
      <p:sp>
        <p:nvSpPr>
          <p:cNvPr id="167939" name="Line 3"/>
          <p:cNvSpPr>
            <a:spLocks noChangeShapeType="1"/>
          </p:cNvSpPr>
          <p:nvPr/>
        </p:nvSpPr>
        <p:spPr bwMode="auto">
          <a:xfrm>
            <a:off x="3348038" y="2133600"/>
            <a:ext cx="2952750" cy="0"/>
          </a:xfrm>
          <a:prstGeom prst="line">
            <a:avLst/>
          </a:prstGeom>
          <a:noFill/>
          <a:ln w="21600">
            <a:solidFill>
              <a:srgbClr val="000000"/>
            </a:solidFill>
            <a:round/>
            <a:headEnd/>
            <a:tailEnd/>
          </a:ln>
        </p:spPr>
        <p:txBody>
          <a:bodyPr/>
          <a:lstStyle/>
          <a:p>
            <a:endParaRPr lang="it-IT"/>
          </a:p>
        </p:txBody>
      </p:sp>
      <p:sp>
        <p:nvSpPr>
          <p:cNvPr id="167940" name="Line 4"/>
          <p:cNvSpPr>
            <a:spLocks noChangeShapeType="1"/>
          </p:cNvSpPr>
          <p:nvPr/>
        </p:nvSpPr>
        <p:spPr bwMode="auto">
          <a:xfrm>
            <a:off x="4643438" y="1412875"/>
            <a:ext cx="0" cy="214313"/>
          </a:xfrm>
          <a:prstGeom prst="line">
            <a:avLst/>
          </a:prstGeom>
          <a:noFill/>
          <a:ln w="21600">
            <a:solidFill>
              <a:srgbClr val="000000"/>
            </a:solidFill>
            <a:round/>
            <a:headEnd/>
            <a:tailEnd/>
          </a:ln>
        </p:spPr>
        <p:txBody>
          <a:bodyPr/>
          <a:lstStyle/>
          <a:p>
            <a:endParaRPr lang="it-IT"/>
          </a:p>
        </p:txBody>
      </p:sp>
      <p:sp>
        <p:nvSpPr>
          <p:cNvPr id="167941" name="Rectangle 5"/>
          <p:cNvSpPr>
            <a:spLocks noChangeArrowheads="1"/>
          </p:cNvSpPr>
          <p:nvPr/>
        </p:nvSpPr>
        <p:spPr bwMode="auto">
          <a:xfrm>
            <a:off x="5219700" y="2352675"/>
            <a:ext cx="2192338"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esperienza tecnologica</a:t>
            </a:r>
          </a:p>
        </p:txBody>
      </p:sp>
      <p:sp>
        <p:nvSpPr>
          <p:cNvPr id="167942" name="Rectangle 6"/>
          <p:cNvSpPr>
            <a:spLocks noChangeArrowheads="1"/>
          </p:cNvSpPr>
          <p:nvPr/>
        </p:nvSpPr>
        <p:spPr bwMode="auto">
          <a:xfrm>
            <a:off x="3492500" y="1700213"/>
            <a:ext cx="2192338" cy="163512"/>
          </a:xfrm>
          <a:prstGeom prst="rect">
            <a:avLst/>
          </a:prstGeom>
          <a:noFill/>
          <a:ln w="21600">
            <a:noFill/>
            <a:round/>
            <a:headEnd/>
            <a:tailEnd/>
          </a:ln>
        </p:spPr>
        <p:txBody>
          <a:bodyPr lIns="10800" tIns="10800" rIns="10800" bIns="10800" anchor="ctr"/>
          <a:lstStyle/>
          <a:p>
            <a:pPr algn="ctr"/>
            <a:r>
              <a:rPr lang="it-IT" sz="1200" i="1">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rPr>
              <a:t>che si traducono in</a:t>
            </a:r>
            <a:endParaRPr lang="it-IT" sz="1200">
              <a:solidFill>
                <a:srgbClr val="000000"/>
              </a:solidFill>
              <a:effectLst>
                <a:outerShdw blurRad="38100" dist="38100" dir="2700000" algn="tl">
                  <a:srgbClr val="FFFFFF"/>
                </a:outerShdw>
              </a:effectLst>
              <a:latin typeface="Verdana" pitchFamily="34" charset="0"/>
              <a:ea typeface="Arial Unicode MS" pitchFamily="34" charset="-128"/>
              <a:cs typeface="Times New Roman" pitchFamily="18" charset="0"/>
            </a:endParaRPr>
          </a:p>
        </p:txBody>
      </p:sp>
      <p:sp>
        <p:nvSpPr>
          <p:cNvPr id="167943" name="Rectangle 7"/>
          <p:cNvSpPr>
            <a:spLocks noChangeArrowheads="1"/>
          </p:cNvSpPr>
          <p:nvPr/>
        </p:nvSpPr>
        <p:spPr bwMode="auto">
          <a:xfrm>
            <a:off x="1403350" y="2349500"/>
            <a:ext cx="2592388" cy="215900"/>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esperienza estetica- espressiva</a:t>
            </a:r>
          </a:p>
        </p:txBody>
      </p:sp>
      <p:sp>
        <p:nvSpPr>
          <p:cNvPr id="167944" name="Rectangle 8"/>
          <p:cNvSpPr>
            <a:spLocks noChangeArrowheads="1"/>
          </p:cNvSpPr>
          <p:nvPr/>
        </p:nvSpPr>
        <p:spPr bwMode="auto">
          <a:xfrm>
            <a:off x="107950" y="3068638"/>
            <a:ext cx="1531938"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spazi funzionali</a:t>
            </a:r>
          </a:p>
        </p:txBody>
      </p:sp>
      <p:sp>
        <p:nvSpPr>
          <p:cNvPr id="167945" name="Rectangle 9"/>
          <p:cNvSpPr>
            <a:spLocks noChangeArrowheads="1"/>
          </p:cNvSpPr>
          <p:nvPr/>
        </p:nvSpPr>
        <p:spPr bwMode="auto">
          <a:xfrm>
            <a:off x="179388" y="4076700"/>
            <a:ext cx="1871662" cy="1439863"/>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 risorse strutturali</a:t>
            </a:r>
          </a:p>
          <a:p>
            <a:pPr algn="ctr" eaLnBrk="0" hangingPunct="0"/>
            <a:r>
              <a:rPr lang="it-IT" sz="1200">
                <a:solidFill>
                  <a:srgbClr val="000000"/>
                </a:solidFill>
                <a:latin typeface="Verdana" pitchFamily="34" charset="0"/>
                <a:ea typeface="Arial Unicode MS" pitchFamily="34" charset="-128"/>
                <a:cs typeface="Times New Roman" pitchFamily="18" charset="0"/>
              </a:rPr>
              <a:t>- risorse strumentali</a:t>
            </a:r>
          </a:p>
          <a:p>
            <a:pPr algn="ctr" eaLnBrk="0" hangingPunct="0"/>
            <a:r>
              <a:rPr lang="it-IT" sz="1200">
                <a:solidFill>
                  <a:srgbClr val="000000"/>
                </a:solidFill>
                <a:latin typeface="Verdana" pitchFamily="34" charset="0"/>
                <a:ea typeface="Arial Unicode MS" pitchFamily="34" charset="-128"/>
                <a:cs typeface="Times New Roman" pitchFamily="18" charset="0"/>
              </a:rPr>
              <a:t>- luogo della flessibilità</a:t>
            </a:r>
          </a:p>
          <a:p>
            <a:pPr algn="ctr" eaLnBrk="0" hangingPunct="0"/>
            <a:r>
              <a:rPr lang="it-IT" sz="1200">
                <a:solidFill>
                  <a:srgbClr val="000000"/>
                </a:solidFill>
                <a:latin typeface="Verdana" pitchFamily="34" charset="0"/>
                <a:ea typeface="Arial Unicode MS" pitchFamily="34" charset="-128"/>
                <a:cs typeface="Times New Roman" pitchFamily="18" charset="0"/>
              </a:rPr>
              <a:t>- luogo della narrazione</a:t>
            </a:r>
          </a:p>
          <a:p>
            <a:pPr algn="ctr" eaLnBrk="0" hangingPunct="0"/>
            <a:r>
              <a:rPr lang="it-IT" sz="1200">
                <a:solidFill>
                  <a:srgbClr val="000000"/>
                </a:solidFill>
                <a:latin typeface="Verdana" pitchFamily="34" charset="0"/>
                <a:ea typeface="Arial Unicode MS" pitchFamily="34" charset="-128"/>
                <a:cs typeface="Times New Roman" pitchFamily="18" charset="0"/>
              </a:rPr>
              <a:t>- luogo dell'evocazione</a:t>
            </a:r>
          </a:p>
        </p:txBody>
      </p:sp>
      <p:sp>
        <p:nvSpPr>
          <p:cNvPr id="167946" name="Rectangle 10"/>
          <p:cNvSpPr>
            <a:spLocks noChangeArrowheads="1"/>
          </p:cNvSpPr>
          <p:nvPr/>
        </p:nvSpPr>
        <p:spPr bwMode="auto">
          <a:xfrm>
            <a:off x="2463800" y="3068638"/>
            <a:ext cx="1531938"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spazi simbolici</a:t>
            </a:r>
            <a:endParaRPr lang="it-IT" sz="2400">
              <a:solidFill>
                <a:srgbClr val="000000"/>
              </a:solidFill>
              <a:latin typeface="Verdana" pitchFamily="34" charset="0"/>
              <a:ea typeface="Arial Unicode MS" pitchFamily="34" charset="-128"/>
              <a:cs typeface="Times New Roman" pitchFamily="18" charset="0"/>
            </a:endParaRPr>
          </a:p>
        </p:txBody>
      </p:sp>
      <p:sp>
        <p:nvSpPr>
          <p:cNvPr id="167947" name="Rectangle 11"/>
          <p:cNvSpPr>
            <a:spLocks noChangeArrowheads="1"/>
          </p:cNvSpPr>
          <p:nvPr/>
        </p:nvSpPr>
        <p:spPr bwMode="auto">
          <a:xfrm>
            <a:off x="2555875" y="4076700"/>
            <a:ext cx="1439863" cy="1439863"/>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luoghi: </a:t>
            </a:r>
          </a:p>
          <a:p>
            <a:pPr algn="ctr" eaLnBrk="0" hangingPunct="0"/>
            <a:r>
              <a:rPr lang="it-IT" sz="1200">
                <a:solidFill>
                  <a:srgbClr val="000000"/>
                </a:solidFill>
                <a:latin typeface="Verdana" pitchFamily="34" charset="0"/>
                <a:ea typeface="Arial Unicode MS" pitchFamily="34" charset="-128"/>
                <a:cs typeface="Times New Roman" pitchFamily="18" charset="0"/>
              </a:rPr>
              <a:t>- dell'identità</a:t>
            </a:r>
          </a:p>
          <a:p>
            <a:pPr algn="ctr" eaLnBrk="0" hangingPunct="0"/>
            <a:r>
              <a:rPr lang="it-IT" sz="1200">
                <a:solidFill>
                  <a:srgbClr val="000000"/>
                </a:solidFill>
                <a:latin typeface="Verdana" pitchFamily="34" charset="0"/>
                <a:ea typeface="Arial Unicode MS" pitchFamily="34" charset="-128"/>
                <a:cs typeface="Times New Roman" pitchFamily="18" charset="0"/>
              </a:rPr>
              <a:t>- della costruzione</a:t>
            </a:r>
          </a:p>
          <a:p>
            <a:pPr algn="ctr" eaLnBrk="0" hangingPunct="0"/>
            <a:r>
              <a:rPr lang="it-IT" sz="1200">
                <a:solidFill>
                  <a:srgbClr val="000000"/>
                </a:solidFill>
                <a:latin typeface="Verdana" pitchFamily="34" charset="0"/>
                <a:ea typeface="Arial Unicode MS" pitchFamily="34" charset="-128"/>
                <a:cs typeface="Times New Roman" pitchFamily="18" charset="0"/>
              </a:rPr>
              <a:t>- di senso</a:t>
            </a:r>
          </a:p>
          <a:p>
            <a:pPr algn="ctr" eaLnBrk="0" hangingPunct="0"/>
            <a:r>
              <a:rPr lang="it-IT" sz="1200">
                <a:solidFill>
                  <a:srgbClr val="000000"/>
                </a:solidFill>
                <a:latin typeface="Verdana" pitchFamily="34" charset="0"/>
                <a:ea typeface="Arial Unicode MS" pitchFamily="34" charset="-128"/>
                <a:cs typeface="Times New Roman" pitchFamily="18" charset="0"/>
              </a:rPr>
              <a:t>- di mondi di significato</a:t>
            </a:r>
          </a:p>
        </p:txBody>
      </p:sp>
      <p:sp>
        <p:nvSpPr>
          <p:cNvPr id="167948" name="Rectangle 12"/>
          <p:cNvSpPr>
            <a:spLocks noChangeArrowheads="1"/>
          </p:cNvSpPr>
          <p:nvPr/>
        </p:nvSpPr>
        <p:spPr bwMode="auto">
          <a:xfrm>
            <a:off x="5292725" y="2781300"/>
            <a:ext cx="2017713" cy="215900"/>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ambienti multimediali</a:t>
            </a:r>
          </a:p>
        </p:txBody>
      </p:sp>
      <p:sp>
        <p:nvSpPr>
          <p:cNvPr id="167949" name="Rectangle 13"/>
          <p:cNvSpPr>
            <a:spLocks noChangeArrowheads="1"/>
          </p:cNvSpPr>
          <p:nvPr/>
        </p:nvSpPr>
        <p:spPr bwMode="auto">
          <a:xfrm>
            <a:off x="4356100" y="3500438"/>
            <a:ext cx="1800225" cy="215900"/>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ambienti minimalisti</a:t>
            </a:r>
          </a:p>
        </p:txBody>
      </p:sp>
      <p:sp>
        <p:nvSpPr>
          <p:cNvPr id="167950" name="Rectangle 14"/>
          <p:cNvSpPr>
            <a:spLocks noChangeArrowheads="1"/>
          </p:cNvSpPr>
          <p:nvPr/>
        </p:nvSpPr>
        <p:spPr bwMode="auto">
          <a:xfrm>
            <a:off x="4140200" y="4076700"/>
            <a:ext cx="2233613" cy="431800"/>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banche dati symbol pads</a:t>
            </a:r>
          </a:p>
        </p:txBody>
      </p:sp>
      <p:sp>
        <p:nvSpPr>
          <p:cNvPr id="167951" name="Rectangle 15"/>
          <p:cNvSpPr>
            <a:spLocks noChangeArrowheads="1"/>
          </p:cNvSpPr>
          <p:nvPr/>
        </p:nvSpPr>
        <p:spPr bwMode="auto">
          <a:xfrm>
            <a:off x="6948488" y="3500438"/>
            <a:ext cx="1531937" cy="212725"/>
          </a:xfrm>
          <a:prstGeom prst="rect">
            <a:avLst/>
          </a:prstGeom>
          <a:noFill/>
          <a:ln w="21600">
            <a:no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ambienti ricchi</a:t>
            </a:r>
            <a:endParaRPr lang="it-IT" sz="2400">
              <a:solidFill>
                <a:srgbClr val="000000"/>
              </a:solidFill>
              <a:latin typeface="Verdana" pitchFamily="34" charset="0"/>
              <a:ea typeface="Arial Unicode MS" pitchFamily="34" charset="-128"/>
              <a:cs typeface="Times New Roman" pitchFamily="18" charset="0"/>
            </a:endParaRPr>
          </a:p>
        </p:txBody>
      </p:sp>
      <p:sp>
        <p:nvSpPr>
          <p:cNvPr id="167952" name="Rectangle 16"/>
          <p:cNvSpPr>
            <a:spLocks noChangeArrowheads="1"/>
          </p:cNvSpPr>
          <p:nvPr/>
        </p:nvSpPr>
        <p:spPr bwMode="auto">
          <a:xfrm>
            <a:off x="6659563" y="4076700"/>
            <a:ext cx="2160587" cy="1296988"/>
          </a:xfrm>
          <a:prstGeom prst="rect">
            <a:avLst/>
          </a:prstGeom>
          <a:noFill/>
          <a:ln w="3175">
            <a:solidFill>
              <a:srgbClr val="000000"/>
            </a:solidFill>
            <a:round/>
            <a:headEnd/>
            <a:tailEnd/>
          </a:ln>
        </p:spPr>
        <p:txBody>
          <a:bodyPr lIns="10800" tIns="10800" rIns="10800" bIns="10800" anchor="ctr"/>
          <a:lstStyle/>
          <a:p>
            <a:pPr algn="ctr"/>
            <a:r>
              <a:rPr lang="it-IT" sz="1200">
                <a:solidFill>
                  <a:srgbClr val="000000"/>
                </a:solidFill>
                <a:latin typeface="Verdana" pitchFamily="34" charset="0"/>
                <a:ea typeface="Arial Unicode MS" pitchFamily="34" charset="-128"/>
                <a:cs typeface="Times New Roman" pitchFamily="18" charset="0"/>
              </a:rPr>
              <a:t>luoghi:</a:t>
            </a:r>
          </a:p>
          <a:p>
            <a:pPr algn="ctr">
              <a:buFontTx/>
              <a:buChar char="-"/>
            </a:pPr>
            <a:r>
              <a:rPr lang="it-IT" sz="1200">
                <a:solidFill>
                  <a:srgbClr val="000000"/>
                </a:solidFill>
                <a:latin typeface="Verdana" pitchFamily="34" charset="0"/>
                <a:ea typeface="Arial Unicode MS" pitchFamily="34" charset="-128"/>
                <a:cs typeface="Times New Roman" pitchFamily="18" charset="0"/>
              </a:rPr>
              <a:t> della simulazione</a:t>
            </a:r>
          </a:p>
          <a:p>
            <a:pPr algn="ctr" eaLnBrk="0" hangingPunct="0"/>
            <a:r>
              <a:rPr lang="it-IT" sz="1200">
                <a:solidFill>
                  <a:srgbClr val="000000"/>
                </a:solidFill>
                <a:latin typeface="Verdana" pitchFamily="34" charset="0"/>
                <a:ea typeface="Arial Unicode MS" pitchFamily="34" charset="-128"/>
                <a:cs typeface="Times New Roman" pitchFamily="18" charset="0"/>
              </a:rPr>
              <a:t>- costruzione di modelli</a:t>
            </a:r>
          </a:p>
          <a:p>
            <a:pPr algn="ctr" eaLnBrk="0" hangingPunct="0"/>
            <a:r>
              <a:rPr lang="it-IT" sz="1200">
                <a:solidFill>
                  <a:srgbClr val="000000"/>
                </a:solidFill>
                <a:latin typeface="Verdana" pitchFamily="34" charset="0"/>
                <a:ea typeface="Arial Unicode MS" pitchFamily="34" charset="-128"/>
                <a:cs typeface="Times New Roman" pitchFamily="18" charset="0"/>
              </a:rPr>
              <a:t>- sistemi di sviluppo grafico</a:t>
            </a:r>
          </a:p>
          <a:p>
            <a:pPr algn="ctr" eaLnBrk="0" hangingPunct="0"/>
            <a:r>
              <a:rPr lang="it-IT" sz="1200">
                <a:solidFill>
                  <a:srgbClr val="000000"/>
                </a:solidFill>
                <a:latin typeface="Verdana" pitchFamily="34" charset="0"/>
                <a:ea typeface="Arial Unicode MS" pitchFamily="34" charset="-128"/>
                <a:cs typeface="Times New Roman" pitchFamily="18" charset="0"/>
              </a:rPr>
              <a:t>- mini robotica</a:t>
            </a:r>
          </a:p>
          <a:p>
            <a:pPr algn="ctr" eaLnBrk="0" hangingPunct="0"/>
            <a:r>
              <a:rPr lang="it-IT" sz="1200">
                <a:solidFill>
                  <a:srgbClr val="000000"/>
                </a:solidFill>
                <a:latin typeface="Verdana" pitchFamily="34" charset="0"/>
                <a:ea typeface="Arial Unicode MS" pitchFamily="34" charset="-128"/>
                <a:cs typeface="Times New Roman" pitchFamily="18" charset="0"/>
              </a:rPr>
              <a:t>- authoring multimediali</a:t>
            </a:r>
          </a:p>
        </p:txBody>
      </p:sp>
      <p:sp>
        <p:nvSpPr>
          <p:cNvPr id="167953" name="Rectangle 17"/>
          <p:cNvSpPr>
            <a:spLocks noChangeArrowheads="1"/>
          </p:cNvSpPr>
          <p:nvPr/>
        </p:nvSpPr>
        <p:spPr bwMode="auto">
          <a:xfrm>
            <a:off x="3348038" y="1125538"/>
            <a:ext cx="2670175" cy="274637"/>
          </a:xfrm>
          <a:prstGeom prst="rect">
            <a:avLst/>
          </a:prstGeom>
          <a:noFill/>
          <a:ln w="9525" algn="ctr">
            <a:noFill/>
            <a:miter lim="800000"/>
            <a:headEnd/>
            <a:tailEnd/>
          </a:ln>
          <a:effectLst/>
        </p:spPr>
        <p:txBody>
          <a:bodyPr wrap="none" anchor="ctr">
            <a:spAutoFit/>
          </a:bodyPr>
          <a:lstStyle/>
          <a:p>
            <a:r>
              <a:rPr lang="it-IT" sz="1200">
                <a:solidFill>
                  <a:srgbClr val="000000"/>
                </a:solidFill>
                <a:latin typeface="Verdana" pitchFamily="34" charset="0"/>
                <a:ea typeface="Arial Unicode MS" pitchFamily="34" charset="-128"/>
                <a:cs typeface="Times New Roman" pitchFamily="18" charset="0"/>
              </a:rPr>
              <a:t>nuovi ambienti d'apprendimento</a:t>
            </a:r>
            <a:endParaRPr lang="it-IT" sz="2400">
              <a:solidFill>
                <a:srgbClr val="000000"/>
              </a:solidFill>
              <a:latin typeface="Arial" charset="0"/>
              <a:ea typeface="Arial Unicode MS" pitchFamily="34" charset="-128"/>
              <a:cs typeface="Times New Roman" pitchFamily="18" charset="0"/>
            </a:endParaRPr>
          </a:p>
        </p:txBody>
      </p:sp>
      <p:sp>
        <p:nvSpPr>
          <p:cNvPr id="167954" name="Rectangle 18"/>
          <p:cNvSpPr>
            <a:spLocks noChangeArrowheads="1"/>
          </p:cNvSpPr>
          <p:nvPr/>
        </p:nvSpPr>
        <p:spPr bwMode="auto">
          <a:xfrm>
            <a:off x="4572000" y="1412875"/>
            <a:ext cx="238125" cy="639763"/>
          </a:xfrm>
          <a:prstGeom prst="rect">
            <a:avLst/>
          </a:prstGeom>
          <a:noFill/>
          <a:ln w="9525" algn="ctr">
            <a:noFill/>
            <a:miter lim="800000"/>
            <a:headEnd/>
            <a:tailEnd/>
          </a:ln>
          <a:effectLst/>
        </p:spPr>
        <p:txBody>
          <a:bodyPr wrap="none" anchor="ctr">
            <a:spAutoFit/>
          </a:bodyPr>
          <a:lstStyle/>
          <a:p>
            <a:r>
              <a:rPr lang="it-IT" sz="1200">
                <a:latin typeface="Verdana" pitchFamily="34" charset="0"/>
                <a:ea typeface="Arial Unicode MS" pitchFamily="34" charset="-128"/>
                <a:cs typeface="Times New Roman" pitchFamily="18" charset="0"/>
              </a:rPr>
              <a:t> </a:t>
            </a:r>
            <a:endParaRPr lang="it-IT" sz="1100">
              <a:latin typeface="Verdana" pitchFamily="34" charset="0"/>
              <a:ea typeface="Arial Unicode MS" pitchFamily="34" charset="-128"/>
              <a:cs typeface="Times New Roman" pitchFamily="18" charset="0"/>
            </a:endParaRPr>
          </a:p>
          <a:p>
            <a:pPr eaLnBrk="0" hangingPunct="0"/>
            <a:endParaRPr lang="it-IT" sz="2400">
              <a:latin typeface="Arial" charset="0"/>
              <a:ea typeface="Arial Unicode MS" pitchFamily="34" charset="-128"/>
              <a:cs typeface="Times New Roman" pitchFamily="18" charset="0"/>
            </a:endParaRPr>
          </a:p>
        </p:txBody>
      </p:sp>
      <p:sp>
        <p:nvSpPr>
          <p:cNvPr id="167955" name="AutoShape 19"/>
          <p:cNvSpPr>
            <a:spLocks noChangeArrowheads="1"/>
          </p:cNvSpPr>
          <p:nvPr/>
        </p:nvSpPr>
        <p:spPr bwMode="auto">
          <a:xfrm>
            <a:off x="4572000" y="715963"/>
            <a:ext cx="176213"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7956" name="Line 20"/>
          <p:cNvSpPr>
            <a:spLocks noChangeShapeType="1"/>
          </p:cNvSpPr>
          <p:nvPr/>
        </p:nvSpPr>
        <p:spPr bwMode="auto">
          <a:xfrm>
            <a:off x="4643438" y="1916113"/>
            <a:ext cx="0" cy="214312"/>
          </a:xfrm>
          <a:prstGeom prst="line">
            <a:avLst/>
          </a:prstGeom>
          <a:noFill/>
          <a:ln w="21600">
            <a:solidFill>
              <a:srgbClr val="000000"/>
            </a:solidFill>
            <a:round/>
            <a:headEnd/>
            <a:tailEnd/>
          </a:ln>
        </p:spPr>
        <p:txBody>
          <a:bodyPr/>
          <a:lstStyle/>
          <a:p>
            <a:endParaRPr lang="it-IT"/>
          </a:p>
        </p:txBody>
      </p:sp>
      <p:sp>
        <p:nvSpPr>
          <p:cNvPr id="167957" name="Line 21"/>
          <p:cNvSpPr>
            <a:spLocks noChangeShapeType="1"/>
          </p:cNvSpPr>
          <p:nvPr/>
        </p:nvSpPr>
        <p:spPr bwMode="auto">
          <a:xfrm>
            <a:off x="3348038" y="2133600"/>
            <a:ext cx="0" cy="214313"/>
          </a:xfrm>
          <a:prstGeom prst="line">
            <a:avLst/>
          </a:prstGeom>
          <a:noFill/>
          <a:ln w="21600">
            <a:solidFill>
              <a:srgbClr val="000000"/>
            </a:solidFill>
            <a:round/>
            <a:headEnd/>
            <a:tailEnd/>
          </a:ln>
        </p:spPr>
        <p:txBody>
          <a:bodyPr/>
          <a:lstStyle/>
          <a:p>
            <a:endParaRPr lang="it-IT"/>
          </a:p>
        </p:txBody>
      </p:sp>
      <p:sp>
        <p:nvSpPr>
          <p:cNvPr id="167958" name="Line 22"/>
          <p:cNvSpPr>
            <a:spLocks noChangeShapeType="1"/>
          </p:cNvSpPr>
          <p:nvPr/>
        </p:nvSpPr>
        <p:spPr bwMode="auto">
          <a:xfrm>
            <a:off x="6300788" y="2135188"/>
            <a:ext cx="0" cy="214312"/>
          </a:xfrm>
          <a:prstGeom prst="line">
            <a:avLst/>
          </a:prstGeom>
          <a:noFill/>
          <a:ln w="21600">
            <a:solidFill>
              <a:srgbClr val="000000"/>
            </a:solidFill>
            <a:round/>
            <a:headEnd/>
            <a:tailEnd/>
          </a:ln>
        </p:spPr>
        <p:txBody>
          <a:bodyPr/>
          <a:lstStyle/>
          <a:p>
            <a:endParaRPr lang="it-IT"/>
          </a:p>
        </p:txBody>
      </p:sp>
      <p:sp>
        <p:nvSpPr>
          <p:cNvPr id="167959" name="Line 23"/>
          <p:cNvSpPr>
            <a:spLocks noChangeShapeType="1"/>
          </p:cNvSpPr>
          <p:nvPr/>
        </p:nvSpPr>
        <p:spPr bwMode="auto">
          <a:xfrm>
            <a:off x="6300788" y="2565400"/>
            <a:ext cx="0" cy="173038"/>
          </a:xfrm>
          <a:prstGeom prst="line">
            <a:avLst/>
          </a:prstGeom>
          <a:noFill/>
          <a:ln w="21600">
            <a:solidFill>
              <a:srgbClr val="000000"/>
            </a:solidFill>
            <a:round/>
            <a:headEnd/>
            <a:tailEnd/>
          </a:ln>
        </p:spPr>
        <p:txBody>
          <a:bodyPr/>
          <a:lstStyle/>
          <a:p>
            <a:endParaRPr lang="it-IT"/>
          </a:p>
        </p:txBody>
      </p:sp>
      <p:sp>
        <p:nvSpPr>
          <p:cNvPr id="167960" name="Line 24"/>
          <p:cNvSpPr>
            <a:spLocks noChangeShapeType="1"/>
          </p:cNvSpPr>
          <p:nvPr/>
        </p:nvSpPr>
        <p:spPr bwMode="auto">
          <a:xfrm>
            <a:off x="5219700" y="3213100"/>
            <a:ext cx="2520950" cy="0"/>
          </a:xfrm>
          <a:prstGeom prst="line">
            <a:avLst/>
          </a:prstGeom>
          <a:noFill/>
          <a:ln w="21600">
            <a:solidFill>
              <a:srgbClr val="000000"/>
            </a:solidFill>
            <a:round/>
            <a:headEnd/>
            <a:tailEnd/>
          </a:ln>
        </p:spPr>
        <p:txBody>
          <a:bodyPr/>
          <a:lstStyle/>
          <a:p>
            <a:endParaRPr lang="it-IT"/>
          </a:p>
        </p:txBody>
      </p:sp>
      <p:sp>
        <p:nvSpPr>
          <p:cNvPr id="167961" name="Line 25"/>
          <p:cNvSpPr>
            <a:spLocks noChangeShapeType="1"/>
          </p:cNvSpPr>
          <p:nvPr/>
        </p:nvSpPr>
        <p:spPr bwMode="auto">
          <a:xfrm>
            <a:off x="6299200" y="2995613"/>
            <a:ext cx="0" cy="214312"/>
          </a:xfrm>
          <a:prstGeom prst="line">
            <a:avLst/>
          </a:prstGeom>
          <a:noFill/>
          <a:ln w="21600">
            <a:solidFill>
              <a:srgbClr val="000000"/>
            </a:solidFill>
            <a:round/>
            <a:headEnd/>
            <a:tailEnd/>
          </a:ln>
        </p:spPr>
        <p:txBody>
          <a:bodyPr/>
          <a:lstStyle/>
          <a:p>
            <a:endParaRPr lang="it-IT"/>
          </a:p>
        </p:txBody>
      </p:sp>
      <p:sp>
        <p:nvSpPr>
          <p:cNvPr id="167962" name="Line 26"/>
          <p:cNvSpPr>
            <a:spLocks noChangeShapeType="1"/>
          </p:cNvSpPr>
          <p:nvPr/>
        </p:nvSpPr>
        <p:spPr bwMode="auto">
          <a:xfrm>
            <a:off x="5219700" y="3213100"/>
            <a:ext cx="0" cy="214313"/>
          </a:xfrm>
          <a:prstGeom prst="line">
            <a:avLst/>
          </a:prstGeom>
          <a:noFill/>
          <a:ln w="21600">
            <a:solidFill>
              <a:srgbClr val="000000"/>
            </a:solidFill>
            <a:round/>
            <a:headEnd/>
            <a:tailEnd/>
          </a:ln>
        </p:spPr>
        <p:txBody>
          <a:bodyPr/>
          <a:lstStyle/>
          <a:p>
            <a:endParaRPr lang="it-IT"/>
          </a:p>
        </p:txBody>
      </p:sp>
      <p:sp>
        <p:nvSpPr>
          <p:cNvPr id="167963" name="AutoShape 27"/>
          <p:cNvSpPr>
            <a:spLocks noChangeArrowheads="1"/>
          </p:cNvSpPr>
          <p:nvPr/>
        </p:nvSpPr>
        <p:spPr bwMode="auto">
          <a:xfrm>
            <a:off x="5187950" y="3716338"/>
            <a:ext cx="176213"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7964" name="AutoShape 28"/>
          <p:cNvSpPr>
            <a:spLocks noChangeArrowheads="1"/>
          </p:cNvSpPr>
          <p:nvPr/>
        </p:nvSpPr>
        <p:spPr bwMode="auto">
          <a:xfrm>
            <a:off x="7667625" y="3716338"/>
            <a:ext cx="176213" cy="336550"/>
          </a:xfrm>
          <a:prstGeom prst="downArrow">
            <a:avLst>
              <a:gd name="adj1" fmla="val 7917"/>
              <a:gd name="adj2" fmla="val 66060"/>
            </a:avLst>
          </a:prstGeom>
          <a:solidFill>
            <a:srgbClr val="000000"/>
          </a:solidFill>
          <a:ln w="9525">
            <a:solidFill>
              <a:srgbClr val="000000"/>
            </a:solidFill>
            <a:round/>
            <a:headEnd/>
            <a:tailEnd/>
          </a:ln>
        </p:spPr>
        <p:txBody>
          <a:bodyPr anchor="ctr"/>
          <a:lstStyle/>
          <a:p>
            <a:endParaRPr lang="it-IT"/>
          </a:p>
        </p:txBody>
      </p:sp>
      <p:sp>
        <p:nvSpPr>
          <p:cNvPr id="167965" name="Line 29"/>
          <p:cNvSpPr>
            <a:spLocks noChangeShapeType="1"/>
          </p:cNvSpPr>
          <p:nvPr/>
        </p:nvSpPr>
        <p:spPr bwMode="auto">
          <a:xfrm>
            <a:off x="7740650" y="3213100"/>
            <a:ext cx="0" cy="214313"/>
          </a:xfrm>
          <a:prstGeom prst="line">
            <a:avLst/>
          </a:prstGeom>
          <a:noFill/>
          <a:ln w="21600">
            <a:solidFill>
              <a:srgbClr val="000000"/>
            </a:solidFill>
            <a:round/>
            <a:headEnd/>
            <a:tailEnd/>
          </a:ln>
        </p:spPr>
        <p:txBody>
          <a:bodyPr/>
          <a:lstStyle/>
          <a:p>
            <a:endParaRPr lang="it-IT"/>
          </a:p>
        </p:txBody>
      </p:sp>
      <p:sp>
        <p:nvSpPr>
          <p:cNvPr id="167966" name="Line 30"/>
          <p:cNvSpPr>
            <a:spLocks noChangeShapeType="1"/>
          </p:cNvSpPr>
          <p:nvPr/>
        </p:nvSpPr>
        <p:spPr bwMode="auto">
          <a:xfrm>
            <a:off x="900113" y="2852738"/>
            <a:ext cx="2376487" cy="0"/>
          </a:xfrm>
          <a:prstGeom prst="line">
            <a:avLst/>
          </a:prstGeom>
          <a:noFill/>
          <a:ln w="21600">
            <a:solidFill>
              <a:srgbClr val="000000"/>
            </a:solidFill>
            <a:round/>
            <a:headEnd/>
            <a:tailEnd/>
          </a:ln>
        </p:spPr>
        <p:txBody>
          <a:bodyPr/>
          <a:lstStyle/>
          <a:p>
            <a:endParaRPr lang="it-IT"/>
          </a:p>
        </p:txBody>
      </p:sp>
      <p:sp>
        <p:nvSpPr>
          <p:cNvPr id="167967" name="Line 31"/>
          <p:cNvSpPr>
            <a:spLocks noChangeShapeType="1"/>
          </p:cNvSpPr>
          <p:nvPr/>
        </p:nvSpPr>
        <p:spPr bwMode="auto">
          <a:xfrm>
            <a:off x="1835150" y="2635250"/>
            <a:ext cx="0" cy="214313"/>
          </a:xfrm>
          <a:prstGeom prst="line">
            <a:avLst/>
          </a:prstGeom>
          <a:noFill/>
          <a:ln w="21600">
            <a:solidFill>
              <a:srgbClr val="000000"/>
            </a:solidFill>
            <a:round/>
            <a:headEnd/>
            <a:tailEnd/>
          </a:ln>
        </p:spPr>
        <p:txBody>
          <a:bodyPr/>
          <a:lstStyle/>
          <a:p>
            <a:endParaRPr lang="it-IT"/>
          </a:p>
        </p:txBody>
      </p:sp>
      <p:sp>
        <p:nvSpPr>
          <p:cNvPr id="167968" name="Line 32"/>
          <p:cNvSpPr>
            <a:spLocks noChangeShapeType="1"/>
          </p:cNvSpPr>
          <p:nvPr/>
        </p:nvSpPr>
        <p:spPr bwMode="auto">
          <a:xfrm>
            <a:off x="900113" y="2852738"/>
            <a:ext cx="0" cy="214312"/>
          </a:xfrm>
          <a:prstGeom prst="line">
            <a:avLst/>
          </a:prstGeom>
          <a:noFill/>
          <a:ln w="21600">
            <a:solidFill>
              <a:srgbClr val="000000"/>
            </a:solidFill>
            <a:round/>
            <a:headEnd/>
            <a:tailEnd/>
          </a:ln>
        </p:spPr>
        <p:txBody>
          <a:bodyPr/>
          <a:lstStyle/>
          <a:p>
            <a:endParaRPr lang="it-IT"/>
          </a:p>
        </p:txBody>
      </p:sp>
      <p:sp>
        <p:nvSpPr>
          <p:cNvPr id="167969" name="Line 33"/>
          <p:cNvSpPr>
            <a:spLocks noChangeShapeType="1"/>
          </p:cNvSpPr>
          <p:nvPr/>
        </p:nvSpPr>
        <p:spPr bwMode="auto">
          <a:xfrm>
            <a:off x="3276600" y="2852738"/>
            <a:ext cx="0" cy="214312"/>
          </a:xfrm>
          <a:prstGeom prst="line">
            <a:avLst/>
          </a:prstGeom>
          <a:noFill/>
          <a:ln w="21600">
            <a:solidFill>
              <a:srgbClr val="000000"/>
            </a:solidFill>
            <a:round/>
            <a:headEnd/>
            <a:tailEnd/>
          </a:ln>
        </p:spPr>
        <p:txBody>
          <a:bodyPr/>
          <a:lstStyle/>
          <a:p>
            <a:endParaRPr lang="it-IT"/>
          </a:p>
        </p:txBody>
      </p:sp>
      <p:sp>
        <p:nvSpPr>
          <p:cNvPr id="167970" name="AutoShape 34"/>
          <p:cNvSpPr>
            <a:spLocks noChangeArrowheads="1"/>
          </p:cNvSpPr>
          <p:nvPr/>
        </p:nvSpPr>
        <p:spPr bwMode="auto">
          <a:xfrm>
            <a:off x="3132138" y="3284538"/>
            <a:ext cx="215900" cy="625475"/>
          </a:xfrm>
          <a:prstGeom prst="downArrow">
            <a:avLst>
              <a:gd name="adj1" fmla="val 7917"/>
              <a:gd name="adj2" fmla="val 100203"/>
            </a:avLst>
          </a:prstGeom>
          <a:solidFill>
            <a:srgbClr val="000000"/>
          </a:solidFill>
          <a:ln w="9525">
            <a:solidFill>
              <a:srgbClr val="000000"/>
            </a:solidFill>
            <a:round/>
            <a:headEnd/>
            <a:tailEnd/>
          </a:ln>
        </p:spPr>
        <p:txBody>
          <a:bodyPr anchor="ctr"/>
          <a:lstStyle/>
          <a:p>
            <a:endParaRPr lang="it-IT"/>
          </a:p>
        </p:txBody>
      </p:sp>
      <p:sp>
        <p:nvSpPr>
          <p:cNvPr id="167971" name="AutoShape 35"/>
          <p:cNvSpPr>
            <a:spLocks noChangeArrowheads="1"/>
          </p:cNvSpPr>
          <p:nvPr/>
        </p:nvSpPr>
        <p:spPr bwMode="auto">
          <a:xfrm>
            <a:off x="827088" y="3284538"/>
            <a:ext cx="215900" cy="625475"/>
          </a:xfrm>
          <a:prstGeom prst="downArrow">
            <a:avLst>
              <a:gd name="adj1" fmla="val 7917"/>
              <a:gd name="adj2" fmla="val 100203"/>
            </a:avLst>
          </a:prstGeom>
          <a:solidFill>
            <a:srgbClr val="000000"/>
          </a:solidFill>
          <a:ln w="9525">
            <a:solidFill>
              <a:srgbClr val="000000"/>
            </a:solidFill>
            <a:round/>
            <a:headEnd/>
            <a:tailEnd/>
          </a:ln>
        </p:spPr>
        <p:txBody>
          <a:bodyPr anchor="ctr"/>
          <a:lstStyle/>
          <a:p>
            <a:endParaRPr lang="it-IT"/>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395288" y="-387350"/>
            <a:ext cx="8229600" cy="1384300"/>
          </a:xfrm>
        </p:spPr>
        <p:txBody>
          <a:bodyPr/>
          <a:lstStyle/>
          <a:p>
            <a:pPr algn="ctr"/>
            <a:r>
              <a:rPr lang="it-IT" sz="2000" b="1" dirty="0">
                <a:solidFill>
                  <a:srgbClr val="002060"/>
                </a:solidFill>
              </a:rPr>
              <a:t>COSTRUTTIVISMO E DIDATTICA (da </a:t>
            </a:r>
            <a:r>
              <a:rPr lang="it-IT" sz="2000" b="1" dirty="0" err="1">
                <a:solidFill>
                  <a:srgbClr val="002060"/>
                </a:solidFill>
              </a:rPr>
              <a:t>Calvani</a:t>
            </a:r>
            <a:r>
              <a:rPr lang="it-IT" sz="2000" b="1" dirty="0">
                <a:solidFill>
                  <a:srgbClr val="002060"/>
                </a:solidFill>
              </a:rPr>
              <a:t>)</a:t>
            </a:r>
          </a:p>
        </p:txBody>
      </p:sp>
      <p:sp>
        <p:nvSpPr>
          <p:cNvPr id="133123" name="Rectangle 3"/>
          <p:cNvSpPr>
            <a:spLocks noGrp="1" noChangeArrowheads="1"/>
          </p:cNvSpPr>
          <p:nvPr>
            <p:ph type="body" idx="1"/>
          </p:nvPr>
        </p:nvSpPr>
        <p:spPr>
          <a:xfrm>
            <a:off x="428596" y="1214422"/>
            <a:ext cx="8229600" cy="4786346"/>
          </a:xfrm>
        </p:spPr>
        <p:txBody>
          <a:bodyPr>
            <a:normAutofit fontScale="77500" lnSpcReduction="20000"/>
          </a:bodyPr>
          <a:lstStyle/>
          <a:p>
            <a:pPr>
              <a:lnSpc>
                <a:spcPct val="80000"/>
              </a:lnSpc>
            </a:pPr>
            <a:endParaRPr lang="it-IT" sz="800" dirty="0"/>
          </a:p>
          <a:p>
            <a:pPr>
              <a:lnSpc>
                <a:spcPct val="80000"/>
              </a:lnSpc>
            </a:pPr>
            <a:r>
              <a:rPr lang="it-IT" sz="2900" dirty="0"/>
              <a:t>Gli </a:t>
            </a:r>
            <a:r>
              <a:rPr lang="it-IT" sz="2900" b="1" i="1" dirty="0">
                <a:solidFill>
                  <a:srgbClr val="002060"/>
                </a:solidFill>
              </a:rPr>
              <a:t>ambienti d’apprendimento</a:t>
            </a:r>
            <a:r>
              <a:rPr lang="it-IT" sz="2900" dirty="0">
                <a:solidFill>
                  <a:srgbClr val="002060"/>
                </a:solidFill>
              </a:rPr>
              <a:t> </a:t>
            </a:r>
            <a:r>
              <a:rPr lang="it-IT" sz="2900" dirty="0"/>
              <a:t>dovrebbero:</a:t>
            </a:r>
          </a:p>
          <a:p>
            <a:pPr>
              <a:lnSpc>
                <a:spcPct val="80000"/>
              </a:lnSpc>
            </a:pPr>
            <a:endParaRPr lang="it-IT" sz="2900" dirty="0"/>
          </a:p>
          <a:p>
            <a:pPr>
              <a:lnSpc>
                <a:spcPct val="80000"/>
              </a:lnSpc>
            </a:pPr>
            <a:r>
              <a:rPr lang="it-IT" sz="2900" dirty="0"/>
              <a:t>dare enfasi alla </a:t>
            </a:r>
            <a:r>
              <a:rPr lang="it-IT" sz="2900" b="1" dirty="0"/>
              <a:t>costruzione della conoscenza </a:t>
            </a:r>
            <a:r>
              <a:rPr lang="it-IT" sz="2900" dirty="0"/>
              <a:t>e non alla sua riproduzione</a:t>
            </a:r>
          </a:p>
          <a:p>
            <a:pPr>
              <a:lnSpc>
                <a:spcPct val="80000"/>
              </a:lnSpc>
              <a:buNone/>
            </a:pPr>
            <a:endParaRPr lang="it-IT" sz="2900" dirty="0"/>
          </a:p>
          <a:p>
            <a:pPr>
              <a:lnSpc>
                <a:spcPct val="80000"/>
              </a:lnSpc>
            </a:pPr>
            <a:r>
              <a:rPr lang="it-IT" sz="2900" dirty="0"/>
              <a:t>presentare </a:t>
            </a:r>
            <a:r>
              <a:rPr lang="it-IT" sz="2900" b="1" dirty="0"/>
              <a:t>compiti autentici </a:t>
            </a:r>
            <a:r>
              <a:rPr lang="it-IT" sz="2900" dirty="0"/>
              <a:t>(contestualizzare piuttosto che astrarre)</a:t>
            </a:r>
          </a:p>
          <a:p>
            <a:pPr>
              <a:lnSpc>
                <a:spcPct val="80000"/>
              </a:lnSpc>
            </a:pPr>
            <a:endParaRPr lang="it-IT" sz="2900" dirty="0"/>
          </a:p>
          <a:p>
            <a:pPr>
              <a:lnSpc>
                <a:spcPct val="80000"/>
              </a:lnSpc>
            </a:pPr>
            <a:r>
              <a:rPr lang="it-IT" sz="2900" dirty="0"/>
              <a:t>offrire </a:t>
            </a:r>
            <a:r>
              <a:rPr lang="it-IT" sz="2900" b="1" dirty="0"/>
              <a:t>ambienti di apprendimento assunti dal mondo reale</a:t>
            </a:r>
            <a:r>
              <a:rPr lang="it-IT" sz="2900" dirty="0"/>
              <a:t>, basati su casi, piuttosto che sequenze istruttive predeterminate</a:t>
            </a:r>
          </a:p>
          <a:p>
            <a:pPr>
              <a:lnSpc>
                <a:spcPct val="80000"/>
              </a:lnSpc>
            </a:pPr>
            <a:endParaRPr lang="it-IT" sz="2900" b="1" dirty="0"/>
          </a:p>
          <a:p>
            <a:pPr>
              <a:lnSpc>
                <a:spcPct val="80000"/>
              </a:lnSpc>
            </a:pPr>
            <a:r>
              <a:rPr lang="it-IT" sz="2900" b="1" dirty="0"/>
              <a:t>offrire rappresentazioni multiple della realtà</a:t>
            </a:r>
          </a:p>
          <a:p>
            <a:pPr>
              <a:lnSpc>
                <a:spcPct val="80000"/>
              </a:lnSpc>
            </a:pPr>
            <a:endParaRPr lang="it-IT" sz="2900" dirty="0"/>
          </a:p>
          <a:p>
            <a:pPr>
              <a:lnSpc>
                <a:spcPct val="80000"/>
              </a:lnSpc>
            </a:pPr>
            <a:r>
              <a:rPr lang="it-IT" sz="2900" b="1" dirty="0"/>
              <a:t>alimentare pratiche riflessive</a:t>
            </a:r>
          </a:p>
          <a:p>
            <a:pPr>
              <a:lnSpc>
                <a:spcPct val="80000"/>
              </a:lnSpc>
            </a:pPr>
            <a:endParaRPr lang="it-IT" sz="2900" dirty="0"/>
          </a:p>
          <a:p>
            <a:pPr>
              <a:lnSpc>
                <a:spcPct val="80000"/>
              </a:lnSpc>
            </a:pPr>
            <a:r>
              <a:rPr lang="it-IT" sz="2900" dirty="0"/>
              <a:t>permettere costruzioni di conoscenze dipendenti dal contesto e dal contenuto</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81000" y="152400"/>
            <a:ext cx="8153400" cy="549275"/>
          </a:xfrm>
        </p:spPr>
        <p:txBody>
          <a:bodyPr>
            <a:normAutofit fontScale="90000"/>
          </a:bodyPr>
          <a:lstStyle/>
          <a:p>
            <a:pPr>
              <a:defRPr/>
            </a:pPr>
            <a:r>
              <a:rPr lang="it-IT" dirty="0" smtClean="0"/>
              <a:t>Il SISTEMA </a:t>
            </a:r>
            <a:r>
              <a:rPr lang="it-IT" dirty="0" err="1" smtClean="0"/>
              <a:t>DI</a:t>
            </a:r>
            <a:r>
              <a:rPr lang="it-IT" dirty="0" smtClean="0"/>
              <a:t> PROGETTAZIONE </a:t>
            </a:r>
            <a:endParaRPr lang="it-IT" dirty="0"/>
          </a:p>
        </p:txBody>
      </p:sp>
      <p:sp>
        <p:nvSpPr>
          <p:cNvPr id="7171" name="Segnaposto contenuto 2"/>
          <p:cNvSpPr>
            <a:spLocks noGrp="1"/>
          </p:cNvSpPr>
          <p:nvPr>
            <p:ph idx="1"/>
          </p:nvPr>
        </p:nvSpPr>
        <p:spPr>
          <a:xfrm>
            <a:off x="533400" y="1600200"/>
            <a:ext cx="8183563" cy="4187825"/>
          </a:xfrm>
        </p:spPr>
        <p:txBody>
          <a:bodyPr/>
          <a:lstStyle/>
          <a:p>
            <a:endParaRPr lang="it-IT" smtClean="0"/>
          </a:p>
        </p:txBody>
      </p:sp>
      <p:sp>
        <p:nvSpPr>
          <p:cNvPr id="4" name="Rettangolo 3"/>
          <p:cNvSpPr/>
          <p:nvPr/>
        </p:nvSpPr>
        <p:spPr>
          <a:xfrm>
            <a:off x="1447800" y="685800"/>
            <a:ext cx="6248400" cy="7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INDICAZIONI NAZIONALI</a:t>
            </a:r>
          </a:p>
        </p:txBody>
      </p:sp>
      <p:sp>
        <p:nvSpPr>
          <p:cNvPr id="5" name="Rettangolo 4"/>
          <p:cNvSpPr/>
          <p:nvPr/>
        </p:nvSpPr>
        <p:spPr>
          <a:xfrm>
            <a:off x="3048000" y="3733800"/>
            <a:ext cx="2590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PTOF</a:t>
            </a:r>
          </a:p>
        </p:txBody>
      </p:sp>
      <p:sp>
        <p:nvSpPr>
          <p:cNvPr id="6" name="Rettangolo 5"/>
          <p:cNvSpPr/>
          <p:nvPr/>
        </p:nvSpPr>
        <p:spPr>
          <a:xfrm>
            <a:off x="2057400" y="1752600"/>
            <a:ext cx="50292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Curricolo / PAI</a:t>
            </a:r>
          </a:p>
        </p:txBody>
      </p:sp>
      <p:sp>
        <p:nvSpPr>
          <p:cNvPr id="7" name="Rettangolo 6"/>
          <p:cNvSpPr/>
          <p:nvPr/>
        </p:nvSpPr>
        <p:spPr>
          <a:xfrm>
            <a:off x="2667000" y="2743200"/>
            <a:ext cx="35814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RAV</a:t>
            </a:r>
          </a:p>
        </p:txBody>
      </p:sp>
      <p:sp>
        <p:nvSpPr>
          <p:cNvPr id="8" name="Rettangolo 7"/>
          <p:cNvSpPr/>
          <p:nvPr/>
        </p:nvSpPr>
        <p:spPr>
          <a:xfrm>
            <a:off x="533400" y="5105400"/>
            <a:ext cx="16764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Curricolo</a:t>
            </a:r>
          </a:p>
        </p:txBody>
      </p:sp>
      <p:sp>
        <p:nvSpPr>
          <p:cNvPr id="9" name="Rettangolo 8"/>
          <p:cNvSpPr/>
          <p:nvPr/>
        </p:nvSpPr>
        <p:spPr>
          <a:xfrm>
            <a:off x="2667000" y="5105400"/>
            <a:ext cx="13716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err="1"/>
              <a:t>P.D.P</a:t>
            </a:r>
            <a:endParaRPr lang="it-IT" dirty="0"/>
          </a:p>
        </p:txBody>
      </p:sp>
      <p:sp>
        <p:nvSpPr>
          <p:cNvPr id="10" name="Rettangolo 9"/>
          <p:cNvSpPr/>
          <p:nvPr/>
        </p:nvSpPr>
        <p:spPr>
          <a:xfrm>
            <a:off x="4572000" y="5105400"/>
            <a:ext cx="1447800" cy="685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err="1"/>
              <a:t>P.E.I.</a:t>
            </a:r>
            <a:endParaRPr lang="it-IT" dirty="0"/>
          </a:p>
        </p:txBody>
      </p:sp>
      <p:sp>
        <p:nvSpPr>
          <p:cNvPr id="12" name="Rettangolo 11"/>
          <p:cNvSpPr/>
          <p:nvPr/>
        </p:nvSpPr>
        <p:spPr>
          <a:xfrm>
            <a:off x="6781800" y="5181600"/>
            <a:ext cx="14478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it-IT" dirty="0"/>
              <a:t>P.I.</a:t>
            </a:r>
          </a:p>
        </p:txBody>
      </p:sp>
      <p:sp>
        <p:nvSpPr>
          <p:cNvPr id="13" name="Freccia in giù 12"/>
          <p:cNvSpPr/>
          <p:nvPr/>
        </p:nvSpPr>
        <p:spPr>
          <a:xfrm>
            <a:off x="4419600" y="14478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4" name="Freccia in giù 13"/>
          <p:cNvSpPr/>
          <p:nvPr/>
        </p:nvSpPr>
        <p:spPr>
          <a:xfrm>
            <a:off x="4419600" y="24384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cxnSp>
        <p:nvCxnSpPr>
          <p:cNvPr id="17" name="Connettore 2 16"/>
          <p:cNvCxnSpPr/>
          <p:nvPr/>
        </p:nvCxnSpPr>
        <p:spPr>
          <a:xfrm flipH="1">
            <a:off x="1600200" y="4419600"/>
            <a:ext cx="26670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a:off x="3429000" y="4419600"/>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4343400" y="4419600"/>
            <a:ext cx="838200" cy="533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4343400" y="4419600"/>
            <a:ext cx="3048000" cy="6858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5" name="Freccia in giù 24"/>
          <p:cNvSpPr/>
          <p:nvPr/>
        </p:nvSpPr>
        <p:spPr>
          <a:xfrm>
            <a:off x="4419600" y="3276600"/>
            <a:ext cx="1524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2"/>
          <p:cNvSpPr txBox="1">
            <a:spLocks noChangeArrowheads="1"/>
          </p:cNvSpPr>
          <p:nvPr/>
        </p:nvSpPr>
        <p:spPr bwMode="auto">
          <a:xfrm>
            <a:off x="0" y="285728"/>
            <a:ext cx="9829800" cy="579438"/>
          </a:xfrm>
          <a:prstGeom prst="rect">
            <a:avLst/>
          </a:prstGeom>
          <a:noFill/>
          <a:ln w="9525">
            <a:noFill/>
            <a:miter lim="800000"/>
            <a:headEnd/>
            <a:tailEnd/>
          </a:ln>
        </p:spPr>
        <p:txBody>
          <a:bodyPr>
            <a:spAutoFit/>
          </a:bodyPr>
          <a:lstStyle/>
          <a:p>
            <a:pPr eaLnBrk="0" hangingPunct="0">
              <a:spcBef>
                <a:spcPct val="50000"/>
              </a:spcBef>
            </a:pPr>
            <a:r>
              <a:rPr lang="it-IT" sz="3200" dirty="0" smtClean="0">
                <a:solidFill>
                  <a:srgbClr val="000066"/>
                </a:solidFill>
              </a:rPr>
              <a:t>Apprendimento:un </a:t>
            </a:r>
            <a:r>
              <a:rPr lang="it-IT" sz="3200" dirty="0">
                <a:solidFill>
                  <a:srgbClr val="000066"/>
                </a:solidFill>
              </a:rPr>
              <a:t>approccio </a:t>
            </a:r>
            <a:r>
              <a:rPr lang="it-IT" sz="3200" dirty="0" err="1">
                <a:solidFill>
                  <a:srgbClr val="000066"/>
                </a:solidFill>
              </a:rPr>
              <a:t>complesso…</a:t>
            </a:r>
            <a:endParaRPr lang="it-IT" sz="3200" dirty="0">
              <a:solidFill>
                <a:srgbClr val="000066"/>
              </a:solidFill>
            </a:endParaRPr>
          </a:p>
        </p:txBody>
      </p:sp>
      <p:sp>
        <p:nvSpPr>
          <p:cNvPr id="71683" name="Text Box 3"/>
          <p:cNvSpPr txBox="1">
            <a:spLocks noChangeArrowheads="1"/>
          </p:cNvSpPr>
          <p:nvPr/>
        </p:nvSpPr>
        <p:spPr bwMode="auto">
          <a:xfrm>
            <a:off x="0" y="1981200"/>
            <a:ext cx="2133600" cy="457200"/>
          </a:xfrm>
          <a:prstGeom prst="rect">
            <a:avLst/>
          </a:prstGeom>
          <a:noFill/>
          <a:ln w="9525">
            <a:noFill/>
            <a:miter lim="800000"/>
            <a:headEnd/>
            <a:tailEnd/>
          </a:ln>
        </p:spPr>
        <p:txBody>
          <a:bodyPr>
            <a:spAutoFit/>
          </a:bodyPr>
          <a:lstStyle/>
          <a:p>
            <a:pPr eaLnBrk="0" hangingPunct="0">
              <a:spcBef>
                <a:spcPct val="50000"/>
              </a:spcBef>
            </a:pPr>
            <a:r>
              <a:rPr lang="it-IT">
                <a:solidFill>
                  <a:srgbClr val="660033"/>
                </a:solidFill>
              </a:rPr>
              <a:t>Stili cognitivi</a:t>
            </a:r>
          </a:p>
        </p:txBody>
      </p:sp>
      <p:sp>
        <p:nvSpPr>
          <p:cNvPr id="71684" name="Text Box 4"/>
          <p:cNvSpPr txBox="1">
            <a:spLocks noChangeArrowheads="1"/>
          </p:cNvSpPr>
          <p:nvPr/>
        </p:nvSpPr>
        <p:spPr bwMode="auto">
          <a:xfrm>
            <a:off x="0" y="3505200"/>
            <a:ext cx="1828800" cy="457200"/>
          </a:xfrm>
          <a:prstGeom prst="rect">
            <a:avLst/>
          </a:prstGeom>
          <a:noFill/>
          <a:ln w="9525">
            <a:noFill/>
            <a:miter lim="800000"/>
            <a:headEnd/>
            <a:tailEnd/>
          </a:ln>
        </p:spPr>
        <p:txBody>
          <a:bodyPr>
            <a:spAutoFit/>
          </a:bodyPr>
          <a:lstStyle/>
          <a:p>
            <a:pPr eaLnBrk="0" hangingPunct="0">
              <a:spcBef>
                <a:spcPct val="50000"/>
              </a:spcBef>
            </a:pPr>
            <a:r>
              <a:rPr lang="it-IT">
                <a:solidFill>
                  <a:srgbClr val="800080"/>
                </a:solidFill>
              </a:rPr>
              <a:t>Emozioni</a:t>
            </a:r>
          </a:p>
        </p:txBody>
      </p:sp>
      <p:sp>
        <p:nvSpPr>
          <p:cNvPr id="71685" name="Text Box 5"/>
          <p:cNvSpPr txBox="1">
            <a:spLocks noChangeArrowheads="1"/>
          </p:cNvSpPr>
          <p:nvPr/>
        </p:nvSpPr>
        <p:spPr bwMode="auto">
          <a:xfrm>
            <a:off x="2971800" y="6035675"/>
            <a:ext cx="1905000" cy="822325"/>
          </a:xfrm>
          <a:prstGeom prst="rect">
            <a:avLst/>
          </a:prstGeom>
          <a:noFill/>
          <a:ln w="9525">
            <a:noFill/>
            <a:miter lim="800000"/>
            <a:headEnd/>
            <a:tailEnd/>
          </a:ln>
        </p:spPr>
        <p:txBody>
          <a:bodyPr>
            <a:spAutoFit/>
          </a:bodyPr>
          <a:lstStyle/>
          <a:p>
            <a:pPr eaLnBrk="0" hangingPunct="0">
              <a:spcBef>
                <a:spcPct val="50000"/>
              </a:spcBef>
            </a:pPr>
            <a:r>
              <a:rPr lang="it-IT">
                <a:solidFill>
                  <a:srgbClr val="800080"/>
                </a:solidFill>
              </a:rPr>
              <a:t>Comunità di pratica</a:t>
            </a:r>
          </a:p>
        </p:txBody>
      </p:sp>
      <p:sp>
        <p:nvSpPr>
          <p:cNvPr id="71686" name="Text Box 6"/>
          <p:cNvSpPr txBox="1">
            <a:spLocks noChangeArrowheads="1"/>
          </p:cNvSpPr>
          <p:nvPr/>
        </p:nvSpPr>
        <p:spPr bwMode="auto">
          <a:xfrm>
            <a:off x="6172200" y="1981200"/>
            <a:ext cx="2971800" cy="457200"/>
          </a:xfrm>
          <a:prstGeom prst="rect">
            <a:avLst/>
          </a:prstGeom>
          <a:noFill/>
          <a:ln w="9525">
            <a:noFill/>
            <a:miter lim="800000"/>
            <a:headEnd/>
            <a:tailEnd/>
          </a:ln>
        </p:spPr>
        <p:txBody>
          <a:bodyPr>
            <a:spAutoFit/>
          </a:bodyPr>
          <a:lstStyle/>
          <a:p>
            <a:pPr eaLnBrk="0" hangingPunct="0">
              <a:spcBef>
                <a:spcPct val="50000"/>
              </a:spcBef>
            </a:pPr>
            <a:r>
              <a:rPr lang="it-IT">
                <a:solidFill>
                  <a:srgbClr val="800080"/>
                </a:solidFill>
              </a:rPr>
              <a:t>Metacognizione</a:t>
            </a:r>
          </a:p>
        </p:txBody>
      </p:sp>
      <p:sp>
        <p:nvSpPr>
          <p:cNvPr id="71687" name="Text Box 7"/>
          <p:cNvSpPr txBox="1">
            <a:spLocks noChangeArrowheads="1"/>
          </p:cNvSpPr>
          <p:nvPr/>
        </p:nvSpPr>
        <p:spPr bwMode="auto">
          <a:xfrm>
            <a:off x="6324600" y="5715000"/>
            <a:ext cx="2819400" cy="822325"/>
          </a:xfrm>
          <a:prstGeom prst="rect">
            <a:avLst/>
          </a:prstGeom>
          <a:noFill/>
          <a:ln w="9525">
            <a:noFill/>
            <a:miter lim="800000"/>
            <a:headEnd/>
            <a:tailEnd/>
          </a:ln>
        </p:spPr>
        <p:txBody>
          <a:bodyPr>
            <a:spAutoFit/>
          </a:bodyPr>
          <a:lstStyle/>
          <a:p>
            <a:pPr eaLnBrk="0" hangingPunct="0">
              <a:spcBef>
                <a:spcPct val="50000"/>
              </a:spcBef>
            </a:pPr>
            <a:r>
              <a:rPr lang="it-IT">
                <a:solidFill>
                  <a:srgbClr val="660033"/>
                </a:solidFill>
              </a:rPr>
              <a:t>Legittimazione delle differenze</a:t>
            </a:r>
          </a:p>
        </p:txBody>
      </p:sp>
      <p:sp>
        <p:nvSpPr>
          <p:cNvPr id="71688" name="Text Box 8"/>
          <p:cNvSpPr txBox="1">
            <a:spLocks noChangeArrowheads="1"/>
          </p:cNvSpPr>
          <p:nvPr/>
        </p:nvSpPr>
        <p:spPr bwMode="auto">
          <a:xfrm>
            <a:off x="304800" y="5181600"/>
            <a:ext cx="3429000" cy="822325"/>
          </a:xfrm>
          <a:prstGeom prst="rect">
            <a:avLst/>
          </a:prstGeom>
          <a:noFill/>
          <a:ln w="9525">
            <a:noFill/>
            <a:miter lim="800000"/>
            <a:headEnd/>
            <a:tailEnd/>
          </a:ln>
        </p:spPr>
        <p:txBody>
          <a:bodyPr>
            <a:spAutoFit/>
          </a:bodyPr>
          <a:lstStyle/>
          <a:p>
            <a:pPr eaLnBrk="0" hangingPunct="0">
              <a:spcBef>
                <a:spcPct val="50000"/>
              </a:spcBef>
            </a:pPr>
            <a:r>
              <a:rPr lang="it-IT">
                <a:solidFill>
                  <a:srgbClr val="660033"/>
                </a:solidFill>
              </a:rPr>
              <a:t>Zone di sviluppo prossimale</a:t>
            </a:r>
          </a:p>
        </p:txBody>
      </p:sp>
      <p:grpSp>
        <p:nvGrpSpPr>
          <p:cNvPr id="2" name="Group 9"/>
          <p:cNvGrpSpPr>
            <a:grpSpLocks/>
          </p:cNvGrpSpPr>
          <p:nvPr/>
        </p:nvGrpSpPr>
        <p:grpSpPr bwMode="auto">
          <a:xfrm>
            <a:off x="1371600" y="1371600"/>
            <a:ext cx="5562600" cy="4724400"/>
            <a:chOff x="864" y="864"/>
            <a:chExt cx="3504" cy="2976"/>
          </a:xfrm>
        </p:grpSpPr>
        <p:sp>
          <p:nvSpPr>
            <p:cNvPr id="71690" name="AutoShape 10"/>
            <p:cNvSpPr>
              <a:spLocks noChangeArrowheads="1"/>
            </p:cNvSpPr>
            <p:nvPr/>
          </p:nvSpPr>
          <p:spPr bwMode="auto">
            <a:xfrm>
              <a:off x="2256" y="1200"/>
              <a:ext cx="240" cy="240"/>
            </a:xfrm>
            <a:prstGeom prst="flowChartConnector">
              <a:avLst/>
            </a:prstGeom>
            <a:solidFill>
              <a:schemeClr val="accent1"/>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1" name="AutoShape 11"/>
            <p:cNvSpPr>
              <a:spLocks noChangeArrowheads="1"/>
            </p:cNvSpPr>
            <p:nvPr/>
          </p:nvSpPr>
          <p:spPr bwMode="auto">
            <a:xfrm>
              <a:off x="3312" y="912"/>
              <a:ext cx="240" cy="240"/>
            </a:xfrm>
            <a:prstGeom prst="flowChartConnector">
              <a:avLst/>
            </a:prstGeom>
            <a:solidFill>
              <a:schemeClr val="accent1"/>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2" name="AutoShape 12"/>
            <p:cNvSpPr>
              <a:spLocks noChangeArrowheads="1"/>
            </p:cNvSpPr>
            <p:nvPr/>
          </p:nvSpPr>
          <p:spPr bwMode="auto">
            <a:xfrm>
              <a:off x="1728" y="1680"/>
              <a:ext cx="240" cy="240"/>
            </a:xfrm>
            <a:prstGeom prst="flowChartConnector">
              <a:avLst/>
            </a:prstGeom>
            <a:solidFill>
              <a:schemeClr val="accent1"/>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3" name="AutoShape 13"/>
            <p:cNvSpPr>
              <a:spLocks noChangeArrowheads="1"/>
            </p:cNvSpPr>
            <p:nvPr/>
          </p:nvSpPr>
          <p:spPr bwMode="auto">
            <a:xfrm>
              <a:off x="2640" y="864"/>
              <a:ext cx="240" cy="240"/>
            </a:xfrm>
            <a:prstGeom prst="flowChartConnector">
              <a:avLst/>
            </a:prstGeom>
            <a:solidFill>
              <a:srgbClr val="FFCC66"/>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4" name="AutoShape 14"/>
            <p:cNvSpPr>
              <a:spLocks noChangeArrowheads="1"/>
            </p:cNvSpPr>
            <p:nvPr/>
          </p:nvSpPr>
          <p:spPr bwMode="auto">
            <a:xfrm>
              <a:off x="3792" y="3552"/>
              <a:ext cx="240" cy="240"/>
            </a:xfrm>
            <a:prstGeom prst="flowChartConnector">
              <a:avLst/>
            </a:prstGeom>
            <a:solidFill>
              <a:srgbClr val="FFCC66"/>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5" name="AutoShape 15"/>
            <p:cNvSpPr>
              <a:spLocks noChangeArrowheads="1"/>
            </p:cNvSpPr>
            <p:nvPr/>
          </p:nvSpPr>
          <p:spPr bwMode="auto">
            <a:xfrm>
              <a:off x="2112" y="2928"/>
              <a:ext cx="240" cy="240"/>
            </a:xfrm>
            <a:prstGeom prst="flowChartConnector">
              <a:avLst/>
            </a:prstGeom>
            <a:solidFill>
              <a:srgbClr val="FFCC66"/>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6" name="AutoShape 16"/>
            <p:cNvSpPr>
              <a:spLocks noChangeArrowheads="1"/>
            </p:cNvSpPr>
            <p:nvPr/>
          </p:nvSpPr>
          <p:spPr bwMode="auto">
            <a:xfrm>
              <a:off x="3696" y="1440"/>
              <a:ext cx="240" cy="240"/>
            </a:xfrm>
            <a:prstGeom prst="flowChartConnector">
              <a:avLst/>
            </a:prstGeom>
            <a:solidFill>
              <a:srgbClr val="FFCC66"/>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7" name="AutoShape 17"/>
            <p:cNvSpPr>
              <a:spLocks noChangeArrowheads="1"/>
            </p:cNvSpPr>
            <p:nvPr/>
          </p:nvSpPr>
          <p:spPr bwMode="auto">
            <a:xfrm>
              <a:off x="864" y="2640"/>
              <a:ext cx="240" cy="240"/>
            </a:xfrm>
            <a:prstGeom prst="flowChartConnector">
              <a:avLst/>
            </a:prstGeom>
            <a:solidFill>
              <a:schemeClr val="accent2"/>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8" name="AutoShape 18"/>
            <p:cNvSpPr>
              <a:spLocks noChangeArrowheads="1"/>
            </p:cNvSpPr>
            <p:nvPr/>
          </p:nvSpPr>
          <p:spPr bwMode="auto">
            <a:xfrm>
              <a:off x="3792" y="2976"/>
              <a:ext cx="240" cy="240"/>
            </a:xfrm>
            <a:prstGeom prst="flowChartConnector">
              <a:avLst/>
            </a:prstGeom>
            <a:solidFill>
              <a:schemeClr val="accent2"/>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699" name="AutoShape 19"/>
            <p:cNvSpPr>
              <a:spLocks noChangeArrowheads="1"/>
            </p:cNvSpPr>
            <p:nvPr/>
          </p:nvSpPr>
          <p:spPr bwMode="auto">
            <a:xfrm>
              <a:off x="2496" y="2016"/>
              <a:ext cx="240" cy="240"/>
            </a:xfrm>
            <a:prstGeom prst="flowChartConnector">
              <a:avLst/>
            </a:prstGeom>
            <a:solidFill>
              <a:srgbClr val="9933FF"/>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0" name="AutoShape 20"/>
            <p:cNvSpPr>
              <a:spLocks noChangeArrowheads="1"/>
            </p:cNvSpPr>
            <p:nvPr/>
          </p:nvSpPr>
          <p:spPr bwMode="auto">
            <a:xfrm>
              <a:off x="2928" y="2784"/>
              <a:ext cx="240" cy="240"/>
            </a:xfrm>
            <a:prstGeom prst="flowChartConnector">
              <a:avLst/>
            </a:prstGeom>
            <a:solidFill>
              <a:schemeClr val="folHlink"/>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1" name="AutoShape 21"/>
            <p:cNvSpPr>
              <a:spLocks noChangeArrowheads="1"/>
            </p:cNvSpPr>
            <p:nvPr/>
          </p:nvSpPr>
          <p:spPr bwMode="auto">
            <a:xfrm>
              <a:off x="4032" y="1776"/>
              <a:ext cx="240" cy="240"/>
            </a:xfrm>
            <a:prstGeom prst="flowChartConnector">
              <a:avLst/>
            </a:prstGeom>
            <a:solidFill>
              <a:srgbClr val="9933FF"/>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2" name="AutoShape 22"/>
            <p:cNvSpPr>
              <a:spLocks noChangeArrowheads="1"/>
            </p:cNvSpPr>
            <p:nvPr/>
          </p:nvSpPr>
          <p:spPr bwMode="auto">
            <a:xfrm>
              <a:off x="3216" y="3600"/>
              <a:ext cx="240" cy="240"/>
            </a:xfrm>
            <a:prstGeom prst="flowChartConnector">
              <a:avLst/>
            </a:prstGeom>
            <a:solidFill>
              <a:srgbClr val="9933FF"/>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3" name="AutoShape 23"/>
            <p:cNvSpPr>
              <a:spLocks noChangeArrowheads="1"/>
            </p:cNvSpPr>
            <p:nvPr/>
          </p:nvSpPr>
          <p:spPr bwMode="auto">
            <a:xfrm>
              <a:off x="1104" y="1680"/>
              <a:ext cx="240" cy="240"/>
            </a:xfrm>
            <a:prstGeom prst="flowChartConnector">
              <a:avLst/>
            </a:prstGeom>
            <a:solidFill>
              <a:schemeClr val="folHlink"/>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4" name="AutoShape 24"/>
            <p:cNvSpPr>
              <a:spLocks noChangeArrowheads="1"/>
            </p:cNvSpPr>
            <p:nvPr/>
          </p:nvSpPr>
          <p:spPr bwMode="auto">
            <a:xfrm>
              <a:off x="3168" y="1056"/>
              <a:ext cx="240" cy="240"/>
            </a:xfrm>
            <a:prstGeom prst="flowChartConnector">
              <a:avLst/>
            </a:prstGeom>
            <a:solidFill>
              <a:schemeClr val="folHlink"/>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5" name="AutoShape 25"/>
            <p:cNvSpPr>
              <a:spLocks noChangeArrowheads="1"/>
            </p:cNvSpPr>
            <p:nvPr/>
          </p:nvSpPr>
          <p:spPr bwMode="auto">
            <a:xfrm>
              <a:off x="3264" y="2592"/>
              <a:ext cx="240" cy="240"/>
            </a:xfrm>
            <a:prstGeom prst="flowChartConnector">
              <a:avLst/>
            </a:prstGeom>
            <a:solidFill>
              <a:srgbClr val="9933FF"/>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6" name="AutoShape 26"/>
            <p:cNvSpPr>
              <a:spLocks noChangeArrowheads="1"/>
            </p:cNvSpPr>
            <p:nvPr/>
          </p:nvSpPr>
          <p:spPr bwMode="auto">
            <a:xfrm>
              <a:off x="2448" y="3360"/>
              <a:ext cx="240" cy="240"/>
            </a:xfrm>
            <a:prstGeom prst="flowChartConnector">
              <a:avLst/>
            </a:prstGeom>
            <a:solidFill>
              <a:schemeClr val="folHlink"/>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07" name="AutoShape 27"/>
            <p:cNvSpPr>
              <a:spLocks noChangeArrowheads="1"/>
            </p:cNvSpPr>
            <p:nvPr/>
          </p:nvSpPr>
          <p:spPr bwMode="auto">
            <a:xfrm>
              <a:off x="4128" y="2448"/>
              <a:ext cx="240" cy="240"/>
            </a:xfrm>
            <a:prstGeom prst="flowChartConnector">
              <a:avLst/>
            </a:prstGeom>
            <a:solidFill>
              <a:schemeClr val="folHlink"/>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cxnSp>
          <p:nvCxnSpPr>
            <p:cNvPr id="27681" name="AutoShape 28"/>
            <p:cNvCxnSpPr>
              <a:cxnSpLocks noChangeShapeType="1"/>
              <a:stCxn id="71699" idx="6"/>
              <a:endCxn id="71707" idx="1"/>
            </p:cNvCxnSpPr>
            <p:nvPr/>
          </p:nvCxnSpPr>
          <p:spPr bwMode="auto">
            <a:xfrm>
              <a:off x="2736" y="2136"/>
              <a:ext cx="1427" cy="347"/>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2" name="AutoShape 29"/>
            <p:cNvCxnSpPr>
              <a:cxnSpLocks noChangeShapeType="1"/>
              <a:endCxn id="71699" idx="7"/>
            </p:cNvCxnSpPr>
            <p:nvPr/>
          </p:nvCxnSpPr>
          <p:spPr bwMode="auto">
            <a:xfrm>
              <a:off x="2496" y="1392"/>
              <a:ext cx="205" cy="659"/>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3" name="AutoShape 30"/>
            <p:cNvCxnSpPr>
              <a:cxnSpLocks noChangeShapeType="1"/>
              <a:endCxn id="71701" idx="2"/>
            </p:cNvCxnSpPr>
            <p:nvPr/>
          </p:nvCxnSpPr>
          <p:spPr bwMode="auto">
            <a:xfrm flipV="1">
              <a:off x="2064" y="1896"/>
              <a:ext cx="1968" cy="552"/>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4" name="AutoShape 31"/>
            <p:cNvCxnSpPr>
              <a:cxnSpLocks noChangeShapeType="1"/>
              <a:endCxn id="71705" idx="7"/>
            </p:cNvCxnSpPr>
            <p:nvPr/>
          </p:nvCxnSpPr>
          <p:spPr bwMode="auto">
            <a:xfrm>
              <a:off x="3312" y="1296"/>
              <a:ext cx="157" cy="1331"/>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5" name="AutoShape 32"/>
            <p:cNvCxnSpPr>
              <a:cxnSpLocks noChangeShapeType="1"/>
              <a:endCxn id="71702" idx="0"/>
            </p:cNvCxnSpPr>
            <p:nvPr/>
          </p:nvCxnSpPr>
          <p:spPr bwMode="auto">
            <a:xfrm>
              <a:off x="2064" y="2496"/>
              <a:ext cx="1272" cy="1104"/>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6" name="AutoShape 33"/>
            <p:cNvCxnSpPr>
              <a:cxnSpLocks noChangeShapeType="1"/>
              <a:endCxn id="71703" idx="6"/>
            </p:cNvCxnSpPr>
            <p:nvPr/>
          </p:nvCxnSpPr>
          <p:spPr bwMode="auto">
            <a:xfrm flipH="1">
              <a:off x="1344" y="1440"/>
              <a:ext cx="960" cy="360"/>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7" name="AutoShape 34"/>
            <p:cNvCxnSpPr>
              <a:cxnSpLocks noChangeShapeType="1"/>
              <a:endCxn id="71707" idx="1"/>
            </p:cNvCxnSpPr>
            <p:nvPr/>
          </p:nvCxnSpPr>
          <p:spPr bwMode="auto">
            <a:xfrm>
              <a:off x="3840" y="1680"/>
              <a:ext cx="323" cy="803"/>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8" name="AutoShape 35"/>
            <p:cNvCxnSpPr>
              <a:cxnSpLocks noChangeShapeType="1"/>
              <a:stCxn id="71691" idx="5"/>
              <a:endCxn id="71698" idx="0"/>
            </p:cNvCxnSpPr>
            <p:nvPr/>
          </p:nvCxnSpPr>
          <p:spPr bwMode="auto">
            <a:xfrm>
              <a:off x="3517" y="1117"/>
              <a:ext cx="395" cy="1859"/>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89" name="AutoShape 36"/>
            <p:cNvCxnSpPr>
              <a:cxnSpLocks noChangeShapeType="1"/>
              <a:endCxn id="71705" idx="2"/>
            </p:cNvCxnSpPr>
            <p:nvPr/>
          </p:nvCxnSpPr>
          <p:spPr bwMode="auto">
            <a:xfrm flipV="1">
              <a:off x="2352" y="2712"/>
              <a:ext cx="912" cy="312"/>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0" name="AutoShape 37"/>
            <p:cNvCxnSpPr>
              <a:cxnSpLocks noChangeShapeType="1"/>
              <a:stCxn id="71697" idx="0"/>
              <a:endCxn id="71692" idx="4"/>
            </p:cNvCxnSpPr>
            <p:nvPr/>
          </p:nvCxnSpPr>
          <p:spPr bwMode="auto">
            <a:xfrm flipV="1">
              <a:off x="984" y="1920"/>
              <a:ext cx="864" cy="720"/>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1" name="AutoShape 38"/>
            <p:cNvCxnSpPr>
              <a:cxnSpLocks noChangeShapeType="1"/>
              <a:stCxn id="71705" idx="5"/>
            </p:cNvCxnSpPr>
            <p:nvPr/>
          </p:nvCxnSpPr>
          <p:spPr bwMode="auto">
            <a:xfrm flipH="1">
              <a:off x="3371" y="2797"/>
              <a:ext cx="98" cy="790"/>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2" name="AutoShape 39"/>
            <p:cNvCxnSpPr>
              <a:cxnSpLocks noChangeShapeType="1"/>
              <a:endCxn id="71694" idx="0"/>
            </p:cNvCxnSpPr>
            <p:nvPr/>
          </p:nvCxnSpPr>
          <p:spPr bwMode="auto">
            <a:xfrm flipH="1">
              <a:off x="3912" y="3216"/>
              <a:ext cx="72" cy="336"/>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3" name="AutoShape 40"/>
            <p:cNvCxnSpPr>
              <a:cxnSpLocks noChangeShapeType="1"/>
              <a:endCxn id="71700" idx="1"/>
            </p:cNvCxnSpPr>
            <p:nvPr/>
          </p:nvCxnSpPr>
          <p:spPr bwMode="auto">
            <a:xfrm>
              <a:off x="1968" y="1824"/>
              <a:ext cx="995" cy="995"/>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4" name="AutoShape 41"/>
            <p:cNvCxnSpPr>
              <a:cxnSpLocks noChangeShapeType="1"/>
              <a:endCxn id="71704" idx="3"/>
            </p:cNvCxnSpPr>
            <p:nvPr/>
          </p:nvCxnSpPr>
          <p:spPr bwMode="auto">
            <a:xfrm>
              <a:off x="2880" y="1056"/>
              <a:ext cx="323" cy="205"/>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5" name="AutoShape 42"/>
            <p:cNvCxnSpPr>
              <a:cxnSpLocks noChangeShapeType="1"/>
              <a:stCxn id="71693" idx="4"/>
              <a:endCxn id="71705" idx="0"/>
            </p:cNvCxnSpPr>
            <p:nvPr/>
          </p:nvCxnSpPr>
          <p:spPr bwMode="auto">
            <a:xfrm>
              <a:off x="2760" y="1104"/>
              <a:ext cx="624" cy="1488"/>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696" name="AutoShape 43"/>
            <p:cNvCxnSpPr>
              <a:cxnSpLocks noChangeShapeType="1"/>
              <a:endCxn id="71699" idx="2"/>
            </p:cNvCxnSpPr>
            <p:nvPr/>
          </p:nvCxnSpPr>
          <p:spPr bwMode="auto">
            <a:xfrm flipV="1">
              <a:off x="1152" y="2136"/>
              <a:ext cx="1344" cy="648"/>
            </a:xfrm>
            <a:prstGeom prst="straightConnector1">
              <a:avLst/>
            </a:prstGeom>
            <a:noFill/>
            <a:ln w="9525">
              <a:solidFill>
                <a:srgbClr val="4D4D4D"/>
              </a:solidFill>
              <a:round/>
              <a:headEnd/>
              <a:tailEnd/>
            </a:ln>
            <a:effectLst>
              <a:prstShdw prst="shdw13" dist="53882" dir="13500000">
                <a:srgbClr val="969696"/>
              </a:prstShdw>
            </a:effectLst>
          </p:spPr>
        </p:cxnSp>
        <p:sp>
          <p:nvSpPr>
            <p:cNvPr id="71724" name="AutoShape 44"/>
            <p:cNvSpPr>
              <a:spLocks noChangeArrowheads="1"/>
            </p:cNvSpPr>
            <p:nvPr/>
          </p:nvSpPr>
          <p:spPr bwMode="auto">
            <a:xfrm>
              <a:off x="1824" y="2304"/>
              <a:ext cx="240" cy="240"/>
            </a:xfrm>
            <a:prstGeom prst="flowChartConnector">
              <a:avLst/>
            </a:prstGeom>
            <a:solidFill>
              <a:schemeClr val="accent2"/>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sp>
          <p:nvSpPr>
            <p:cNvPr id="71725" name="AutoShape 45"/>
            <p:cNvSpPr>
              <a:spLocks noChangeArrowheads="1"/>
            </p:cNvSpPr>
            <p:nvPr/>
          </p:nvSpPr>
          <p:spPr bwMode="auto">
            <a:xfrm>
              <a:off x="2976" y="1632"/>
              <a:ext cx="240" cy="240"/>
            </a:xfrm>
            <a:prstGeom prst="flowChartConnector">
              <a:avLst/>
            </a:prstGeom>
            <a:solidFill>
              <a:schemeClr val="accent2"/>
            </a:solidFill>
            <a:ln w="9525">
              <a:noFill/>
              <a:round/>
              <a:headEnd/>
              <a:tailEnd/>
            </a:ln>
            <a:effectLst>
              <a:outerShdw dist="107763" dir="13500000" sx="125000" sy="125000" algn="br" rotWithShape="0">
                <a:srgbClr val="969696"/>
              </a:outerShdw>
            </a:effectLst>
          </p:spPr>
          <p:txBody>
            <a:bodyPr wrap="none" anchor="ctr"/>
            <a:lstStyle/>
            <a:p>
              <a:pPr>
                <a:defRPr/>
              </a:pPr>
              <a:endParaRPr lang="it-IT"/>
            </a:p>
          </p:txBody>
        </p:sp>
        <p:cxnSp>
          <p:nvCxnSpPr>
            <p:cNvPr id="27699" name="AutoShape 46"/>
            <p:cNvCxnSpPr>
              <a:cxnSpLocks noChangeShapeType="1"/>
              <a:endCxn id="71706" idx="3"/>
            </p:cNvCxnSpPr>
            <p:nvPr/>
          </p:nvCxnSpPr>
          <p:spPr bwMode="auto">
            <a:xfrm>
              <a:off x="1104" y="2832"/>
              <a:ext cx="1379" cy="733"/>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700" name="AutoShape 47"/>
            <p:cNvCxnSpPr>
              <a:cxnSpLocks noChangeShapeType="1"/>
              <a:stCxn id="71695" idx="7"/>
              <a:endCxn id="71696" idx="3"/>
            </p:cNvCxnSpPr>
            <p:nvPr/>
          </p:nvCxnSpPr>
          <p:spPr bwMode="auto">
            <a:xfrm flipV="1">
              <a:off x="2317" y="1645"/>
              <a:ext cx="1414" cy="1318"/>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701" name="AutoShape 48"/>
            <p:cNvCxnSpPr>
              <a:cxnSpLocks noChangeShapeType="1"/>
              <a:stCxn id="71706" idx="5"/>
            </p:cNvCxnSpPr>
            <p:nvPr/>
          </p:nvCxnSpPr>
          <p:spPr bwMode="auto">
            <a:xfrm>
              <a:off x="2653" y="3565"/>
              <a:ext cx="587" cy="179"/>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702" name="AutoShape 49"/>
            <p:cNvCxnSpPr>
              <a:cxnSpLocks noChangeShapeType="1"/>
              <a:endCxn id="71695" idx="1"/>
            </p:cNvCxnSpPr>
            <p:nvPr/>
          </p:nvCxnSpPr>
          <p:spPr bwMode="auto">
            <a:xfrm>
              <a:off x="1296" y="1920"/>
              <a:ext cx="851" cy="1043"/>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703" name="AutoShape 50"/>
            <p:cNvCxnSpPr>
              <a:cxnSpLocks noChangeShapeType="1"/>
              <a:stCxn id="71699" idx="0"/>
              <a:endCxn id="71725" idx="3"/>
            </p:cNvCxnSpPr>
            <p:nvPr/>
          </p:nvCxnSpPr>
          <p:spPr bwMode="auto">
            <a:xfrm flipV="1">
              <a:off x="2616" y="1837"/>
              <a:ext cx="395" cy="179"/>
            </a:xfrm>
            <a:prstGeom prst="straightConnector1">
              <a:avLst/>
            </a:prstGeom>
            <a:noFill/>
            <a:ln w="9525">
              <a:solidFill>
                <a:srgbClr val="4D4D4D"/>
              </a:solidFill>
              <a:round/>
              <a:headEnd/>
              <a:tailEnd/>
            </a:ln>
            <a:effectLst>
              <a:prstShdw prst="shdw13" dist="53882" dir="13500000">
                <a:srgbClr val="969696"/>
              </a:prstShdw>
            </a:effectLst>
          </p:spPr>
        </p:cxnSp>
        <p:cxnSp>
          <p:nvCxnSpPr>
            <p:cNvPr id="27704" name="AutoShape 51"/>
            <p:cNvCxnSpPr>
              <a:cxnSpLocks noChangeShapeType="1"/>
              <a:endCxn id="71706" idx="7"/>
            </p:cNvCxnSpPr>
            <p:nvPr/>
          </p:nvCxnSpPr>
          <p:spPr bwMode="auto">
            <a:xfrm flipH="1">
              <a:off x="2653" y="1872"/>
              <a:ext cx="419" cy="1523"/>
            </a:xfrm>
            <a:prstGeom prst="straightConnector1">
              <a:avLst/>
            </a:prstGeom>
            <a:noFill/>
            <a:ln w="9525">
              <a:solidFill>
                <a:srgbClr val="4D4D4D"/>
              </a:solidFill>
              <a:round/>
              <a:headEnd/>
              <a:tailEnd/>
            </a:ln>
            <a:effectLst>
              <a:prstShdw prst="shdw13" dist="53882" dir="13500000">
                <a:srgbClr val="969696"/>
              </a:prstShdw>
            </a:effectLst>
          </p:spPr>
        </p:cxnSp>
      </p:grpSp>
      <p:sp>
        <p:nvSpPr>
          <p:cNvPr id="27658" name="Text Box 52"/>
          <p:cNvSpPr txBox="1">
            <a:spLocks noChangeArrowheads="1"/>
          </p:cNvSpPr>
          <p:nvPr/>
        </p:nvSpPr>
        <p:spPr bwMode="auto">
          <a:xfrm>
            <a:off x="2133600" y="3124200"/>
            <a:ext cx="4419600" cy="641350"/>
          </a:xfrm>
          <a:prstGeom prst="rect">
            <a:avLst/>
          </a:prstGeom>
          <a:noFill/>
          <a:ln w="9525">
            <a:noFill/>
            <a:miter lim="800000"/>
            <a:headEnd/>
            <a:tailEnd/>
          </a:ln>
        </p:spPr>
        <p:txBody>
          <a:bodyPr>
            <a:spAutoFit/>
          </a:bodyPr>
          <a:lstStyle/>
          <a:p>
            <a:pPr eaLnBrk="0" hangingPunct="0">
              <a:spcBef>
                <a:spcPct val="50000"/>
              </a:spcBef>
            </a:pPr>
            <a:r>
              <a:rPr lang="it-IT" sz="3600">
                <a:solidFill>
                  <a:srgbClr val="000066"/>
                </a:solidFill>
                <a:latin typeface="Verdana" pitchFamily="34" charset="0"/>
              </a:rPr>
              <a:t>Apprendimento</a:t>
            </a:r>
          </a:p>
        </p:txBody>
      </p:sp>
      <p:sp>
        <p:nvSpPr>
          <p:cNvPr id="71733" name="Text Box 53"/>
          <p:cNvSpPr txBox="1">
            <a:spLocks noChangeArrowheads="1"/>
          </p:cNvSpPr>
          <p:nvPr/>
        </p:nvSpPr>
        <p:spPr bwMode="auto">
          <a:xfrm>
            <a:off x="6629400" y="2895600"/>
            <a:ext cx="2514600" cy="822325"/>
          </a:xfrm>
          <a:prstGeom prst="rect">
            <a:avLst/>
          </a:prstGeom>
          <a:noFill/>
          <a:ln w="9525">
            <a:noFill/>
            <a:miter lim="800000"/>
            <a:headEnd/>
            <a:tailEnd/>
          </a:ln>
        </p:spPr>
        <p:txBody>
          <a:bodyPr>
            <a:spAutoFit/>
          </a:bodyPr>
          <a:lstStyle/>
          <a:p>
            <a:pPr eaLnBrk="0" hangingPunct="0">
              <a:spcBef>
                <a:spcPct val="50000"/>
              </a:spcBef>
            </a:pPr>
            <a:r>
              <a:rPr lang="it-IT">
                <a:solidFill>
                  <a:srgbClr val="660033"/>
                </a:solidFill>
              </a:rPr>
              <a:t>Trasversalità</a:t>
            </a:r>
          </a:p>
          <a:p>
            <a:pPr eaLnBrk="0" hangingPunct="0">
              <a:lnSpc>
                <a:spcPct val="50000"/>
              </a:lnSpc>
              <a:spcBef>
                <a:spcPct val="50000"/>
              </a:spcBef>
            </a:pPr>
            <a:r>
              <a:rPr lang="it-IT">
                <a:solidFill>
                  <a:srgbClr val="660033"/>
                </a:solidFill>
              </a:rPr>
              <a:t>dei saperi</a:t>
            </a:r>
          </a:p>
        </p:txBody>
      </p:sp>
      <p:sp>
        <p:nvSpPr>
          <p:cNvPr id="71734" name="Text Box 54"/>
          <p:cNvSpPr txBox="1">
            <a:spLocks noChangeArrowheads="1"/>
          </p:cNvSpPr>
          <p:nvPr/>
        </p:nvSpPr>
        <p:spPr bwMode="auto">
          <a:xfrm>
            <a:off x="1447800" y="1219200"/>
            <a:ext cx="2286000" cy="457200"/>
          </a:xfrm>
          <a:prstGeom prst="rect">
            <a:avLst/>
          </a:prstGeom>
          <a:noFill/>
          <a:ln w="9525">
            <a:noFill/>
            <a:miter lim="800000"/>
            <a:headEnd/>
            <a:tailEnd/>
          </a:ln>
        </p:spPr>
        <p:txBody>
          <a:bodyPr>
            <a:spAutoFit/>
          </a:bodyPr>
          <a:lstStyle/>
          <a:p>
            <a:pPr eaLnBrk="0" hangingPunct="0">
              <a:spcBef>
                <a:spcPct val="50000"/>
              </a:spcBef>
            </a:pPr>
            <a:r>
              <a:rPr lang="it-IT">
                <a:solidFill>
                  <a:srgbClr val="800080"/>
                </a:solidFill>
              </a:rPr>
              <a:t>Tecnologie</a:t>
            </a:r>
          </a:p>
        </p:txBody>
      </p:sp>
      <p:sp>
        <p:nvSpPr>
          <p:cNvPr id="71735" name="Text Box 55"/>
          <p:cNvSpPr txBox="1">
            <a:spLocks noChangeArrowheads="1"/>
          </p:cNvSpPr>
          <p:nvPr/>
        </p:nvSpPr>
        <p:spPr bwMode="auto">
          <a:xfrm>
            <a:off x="6934200" y="4267200"/>
            <a:ext cx="1828800" cy="822325"/>
          </a:xfrm>
          <a:prstGeom prst="rect">
            <a:avLst/>
          </a:prstGeom>
          <a:noFill/>
          <a:ln w="9525">
            <a:noFill/>
            <a:miter lim="800000"/>
            <a:headEnd/>
            <a:tailEnd/>
          </a:ln>
        </p:spPr>
        <p:txBody>
          <a:bodyPr>
            <a:spAutoFit/>
          </a:bodyPr>
          <a:lstStyle/>
          <a:p>
            <a:pPr eaLnBrk="0" hangingPunct="0">
              <a:spcBef>
                <a:spcPct val="50000"/>
              </a:spcBef>
            </a:pPr>
            <a:r>
              <a:rPr lang="it-IT">
                <a:solidFill>
                  <a:srgbClr val="800080"/>
                </a:solidFill>
              </a:rPr>
              <a:t>Modelli mentali</a:t>
            </a:r>
          </a:p>
        </p:txBody>
      </p:sp>
      <p:sp>
        <p:nvSpPr>
          <p:cNvPr id="71736" name="Text Box 56"/>
          <p:cNvSpPr txBox="1">
            <a:spLocks noChangeArrowheads="1"/>
          </p:cNvSpPr>
          <p:nvPr/>
        </p:nvSpPr>
        <p:spPr bwMode="auto">
          <a:xfrm>
            <a:off x="5715000" y="1066800"/>
            <a:ext cx="2743200" cy="457200"/>
          </a:xfrm>
          <a:prstGeom prst="rect">
            <a:avLst/>
          </a:prstGeom>
          <a:noFill/>
          <a:ln w="9525">
            <a:noFill/>
            <a:miter lim="800000"/>
            <a:headEnd/>
            <a:tailEnd/>
          </a:ln>
        </p:spPr>
        <p:txBody>
          <a:bodyPr>
            <a:spAutoFit/>
          </a:bodyPr>
          <a:lstStyle/>
          <a:p>
            <a:pPr eaLnBrk="0" hangingPunct="0">
              <a:spcBef>
                <a:spcPct val="50000"/>
              </a:spcBef>
            </a:pPr>
            <a:r>
              <a:rPr lang="it-IT">
                <a:solidFill>
                  <a:srgbClr val="660033"/>
                </a:solidFill>
              </a:rPr>
              <a:t>Empowerment</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1683"/>
                                        </p:tgtEl>
                                        <p:attrNameLst>
                                          <p:attrName>style.visibility</p:attrName>
                                        </p:attrNameLst>
                                      </p:cBhvr>
                                      <p:to>
                                        <p:strVal val="visible"/>
                                      </p:to>
                                    </p:set>
                                    <p:anim calcmode="lin" valueType="num">
                                      <p:cBhvr additive="base">
                                        <p:cTn id="7" dur="500" fill="hold"/>
                                        <p:tgtEl>
                                          <p:spTgt spid="71683"/>
                                        </p:tgtEl>
                                        <p:attrNameLst>
                                          <p:attrName>ppt_x</p:attrName>
                                        </p:attrNameLst>
                                      </p:cBhvr>
                                      <p:tavLst>
                                        <p:tav tm="0">
                                          <p:val>
                                            <p:strVal val="0-#ppt_w/2"/>
                                          </p:val>
                                        </p:tav>
                                        <p:tav tm="100000">
                                          <p:val>
                                            <p:strVal val="#ppt_x"/>
                                          </p:val>
                                        </p:tav>
                                      </p:tavLst>
                                    </p:anim>
                                    <p:anim calcmode="lin" valueType="num">
                                      <p:cBhvr additive="base">
                                        <p:cTn id="8" dur="500" fill="hold"/>
                                        <p:tgtEl>
                                          <p:spTgt spid="7168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1684"/>
                                        </p:tgtEl>
                                        <p:attrNameLst>
                                          <p:attrName>style.visibility</p:attrName>
                                        </p:attrNameLst>
                                      </p:cBhvr>
                                      <p:to>
                                        <p:strVal val="visible"/>
                                      </p:to>
                                    </p:set>
                                    <p:anim calcmode="lin" valueType="num">
                                      <p:cBhvr additive="base">
                                        <p:cTn id="12" dur="500" fill="hold"/>
                                        <p:tgtEl>
                                          <p:spTgt spid="71684"/>
                                        </p:tgtEl>
                                        <p:attrNameLst>
                                          <p:attrName>ppt_x</p:attrName>
                                        </p:attrNameLst>
                                      </p:cBhvr>
                                      <p:tavLst>
                                        <p:tav tm="0">
                                          <p:val>
                                            <p:strVal val="0-#ppt_w/2"/>
                                          </p:val>
                                        </p:tav>
                                        <p:tav tm="100000">
                                          <p:val>
                                            <p:strVal val="#ppt_x"/>
                                          </p:val>
                                        </p:tav>
                                      </p:tavLst>
                                    </p:anim>
                                    <p:anim calcmode="lin" valueType="num">
                                      <p:cBhvr additive="base">
                                        <p:cTn id="13" dur="500" fill="hold"/>
                                        <p:tgtEl>
                                          <p:spTgt spid="7168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71685"/>
                                        </p:tgtEl>
                                        <p:attrNameLst>
                                          <p:attrName>style.visibility</p:attrName>
                                        </p:attrNameLst>
                                      </p:cBhvr>
                                      <p:to>
                                        <p:strVal val="visible"/>
                                      </p:to>
                                    </p:set>
                                    <p:anim calcmode="lin" valueType="num">
                                      <p:cBhvr additive="base">
                                        <p:cTn id="17" dur="500" fill="hold"/>
                                        <p:tgtEl>
                                          <p:spTgt spid="71685"/>
                                        </p:tgtEl>
                                        <p:attrNameLst>
                                          <p:attrName>ppt_x</p:attrName>
                                        </p:attrNameLst>
                                      </p:cBhvr>
                                      <p:tavLst>
                                        <p:tav tm="0">
                                          <p:val>
                                            <p:strVal val="#ppt_x"/>
                                          </p:val>
                                        </p:tav>
                                        <p:tav tm="100000">
                                          <p:val>
                                            <p:strVal val="#ppt_x"/>
                                          </p:val>
                                        </p:tav>
                                      </p:tavLst>
                                    </p:anim>
                                    <p:anim calcmode="lin" valueType="num">
                                      <p:cBhvr additive="base">
                                        <p:cTn id="18" dur="500" fill="hold"/>
                                        <p:tgtEl>
                                          <p:spTgt spid="7168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2" fill="hold" grpId="0" nodeType="afterEffect">
                                  <p:stCondLst>
                                    <p:cond delay="0"/>
                                  </p:stCondLst>
                                  <p:childTnLst>
                                    <p:set>
                                      <p:cBhvr>
                                        <p:cTn id="21" dur="1" fill="hold">
                                          <p:stCondLst>
                                            <p:cond delay="0"/>
                                          </p:stCondLst>
                                        </p:cTn>
                                        <p:tgtEl>
                                          <p:spTgt spid="71686"/>
                                        </p:tgtEl>
                                        <p:attrNameLst>
                                          <p:attrName>style.visibility</p:attrName>
                                        </p:attrNameLst>
                                      </p:cBhvr>
                                      <p:to>
                                        <p:strVal val="visible"/>
                                      </p:to>
                                    </p:set>
                                    <p:anim calcmode="lin" valueType="num">
                                      <p:cBhvr additive="base">
                                        <p:cTn id="22" dur="500" fill="hold"/>
                                        <p:tgtEl>
                                          <p:spTgt spid="71686"/>
                                        </p:tgtEl>
                                        <p:attrNameLst>
                                          <p:attrName>ppt_x</p:attrName>
                                        </p:attrNameLst>
                                      </p:cBhvr>
                                      <p:tavLst>
                                        <p:tav tm="0">
                                          <p:val>
                                            <p:strVal val="1+#ppt_w/2"/>
                                          </p:val>
                                        </p:tav>
                                        <p:tav tm="100000">
                                          <p:val>
                                            <p:strVal val="#ppt_x"/>
                                          </p:val>
                                        </p:tav>
                                      </p:tavLst>
                                    </p:anim>
                                    <p:anim calcmode="lin" valueType="num">
                                      <p:cBhvr additive="base">
                                        <p:cTn id="23" dur="500" fill="hold"/>
                                        <p:tgtEl>
                                          <p:spTgt spid="71686"/>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71687"/>
                                        </p:tgtEl>
                                        <p:attrNameLst>
                                          <p:attrName>style.visibility</p:attrName>
                                        </p:attrNameLst>
                                      </p:cBhvr>
                                      <p:to>
                                        <p:strVal val="visible"/>
                                      </p:to>
                                    </p:set>
                                    <p:anim calcmode="lin" valueType="num">
                                      <p:cBhvr additive="base">
                                        <p:cTn id="27" dur="500" fill="hold"/>
                                        <p:tgtEl>
                                          <p:spTgt spid="71687"/>
                                        </p:tgtEl>
                                        <p:attrNameLst>
                                          <p:attrName>ppt_x</p:attrName>
                                        </p:attrNameLst>
                                      </p:cBhvr>
                                      <p:tavLst>
                                        <p:tav tm="0">
                                          <p:val>
                                            <p:strVal val="#ppt_x"/>
                                          </p:val>
                                        </p:tav>
                                        <p:tav tm="100000">
                                          <p:val>
                                            <p:strVal val="#ppt_x"/>
                                          </p:val>
                                        </p:tav>
                                      </p:tavLst>
                                    </p:anim>
                                    <p:anim calcmode="lin" valueType="num">
                                      <p:cBhvr additive="base">
                                        <p:cTn id="28" dur="500" fill="hold"/>
                                        <p:tgtEl>
                                          <p:spTgt spid="71687"/>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8" fill="hold" grpId="0" nodeType="afterEffect">
                                  <p:stCondLst>
                                    <p:cond delay="0"/>
                                  </p:stCondLst>
                                  <p:childTnLst>
                                    <p:set>
                                      <p:cBhvr>
                                        <p:cTn id="31" dur="1" fill="hold">
                                          <p:stCondLst>
                                            <p:cond delay="0"/>
                                          </p:stCondLst>
                                        </p:cTn>
                                        <p:tgtEl>
                                          <p:spTgt spid="71688"/>
                                        </p:tgtEl>
                                        <p:attrNameLst>
                                          <p:attrName>style.visibility</p:attrName>
                                        </p:attrNameLst>
                                      </p:cBhvr>
                                      <p:to>
                                        <p:strVal val="visible"/>
                                      </p:to>
                                    </p:set>
                                    <p:anim calcmode="lin" valueType="num">
                                      <p:cBhvr additive="base">
                                        <p:cTn id="32" dur="500" fill="hold"/>
                                        <p:tgtEl>
                                          <p:spTgt spid="71688"/>
                                        </p:tgtEl>
                                        <p:attrNameLst>
                                          <p:attrName>ppt_x</p:attrName>
                                        </p:attrNameLst>
                                      </p:cBhvr>
                                      <p:tavLst>
                                        <p:tav tm="0">
                                          <p:val>
                                            <p:strVal val="0-#ppt_w/2"/>
                                          </p:val>
                                        </p:tav>
                                        <p:tav tm="100000">
                                          <p:val>
                                            <p:strVal val="#ppt_x"/>
                                          </p:val>
                                        </p:tav>
                                      </p:tavLst>
                                    </p:anim>
                                    <p:anim calcmode="lin" valueType="num">
                                      <p:cBhvr additive="base">
                                        <p:cTn id="33" dur="500" fill="hold"/>
                                        <p:tgtEl>
                                          <p:spTgt spid="71688"/>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fill="hold" grpId="0" nodeType="afterEffect">
                                  <p:stCondLst>
                                    <p:cond delay="0"/>
                                  </p:stCondLst>
                                  <p:childTnLst>
                                    <p:set>
                                      <p:cBhvr>
                                        <p:cTn id="36" dur="1" fill="hold">
                                          <p:stCondLst>
                                            <p:cond delay="0"/>
                                          </p:stCondLst>
                                        </p:cTn>
                                        <p:tgtEl>
                                          <p:spTgt spid="71733"/>
                                        </p:tgtEl>
                                        <p:attrNameLst>
                                          <p:attrName>style.visibility</p:attrName>
                                        </p:attrNameLst>
                                      </p:cBhvr>
                                      <p:to>
                                        <p:strVal val="visible"/>
                                      </p:to>
                                    </p:set>
                                    <p:anim calcmode="lin" valueType="num">
                                      <p:cBhvr additive="base">
                                        <p:cTn id="37" dur="500" fill="hold"/>
                                        <p:tgtEl>
                                          <p:spTgt spid="71733"/>
                                        </p:tgtEl>
                                        <p:attrNameLst>
                                          <p:attrName>ppt_x</p:attrName>
                                        </p:attrNameLst>
                                      </p:cBhvr>
                                      <p:tavLst>
                                        <p:tav tm="0">
                                          <p:val>
                                            <p:strVal val="1+#ppt_w/2"/>
                                          </p:val>
                                        </p:tav>
                                        <p:tav tm="100000">
                                          <p:val>
                                            <p:strVal val="#ppt_x"/>
                                          </p:val>
                                        </p:tav>
                                      </p:tavLst>
                                    </p:anim>
                                    <p:anim calcmode="lin" valueType="num">
                                      <p:cBhvr additive="base">
                                        <p:cTn id="38" dur="500" fill="hold"/>
                                        <p:tgtEl>
                                          <p:spTgt spid="7173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fill="hold" grpId="0" nodeType="afterEffect">
                                  <p:stCondLst>
                                    <p:cond delay="0"/>
                                  </p:stCondLst>
                                  <p:childTnLst>
                                    <p:set>
                                      <p:cBhvr>
                                        <p:cTn id="41" dur="1" fill="hold">
                                          <p:stCondLst>
                                            <p:cond delay="0"/>
                                          </p:stCondLst>
                                        </p:cTn>
                                        <p:tgtEl>
                                          <p:spTgt spid="71734"/>
                                        </p:tgtEl>
                                        <p:attrNameLst>
                                          <p:attrName>style.visibility</p:attrName>
                                        </p:attrNameLst>
                                      </p:cBhvr>
                                      <p:to>
                                        <p:strVal val="visible"/>
                                      </p:to>
                                    </p:set>
                                    <p:anim calcmode="lin" valueType="num">
                                      <p:cBhvr additive="base">
                                        <p:cTn id="42" dur="500" fill="hold"/>
                                        <p:tgtEl>
                                          <p:spTgt spid="71734"/>
                                        </p:tgtEl>
                                        <p:attrNameLst>
                                          <p:attrName>ppt_x</p:attrName>
                                        </p:attrNameLst>
                                      </p:cBhvr>
                                      <p:tavLst>
                                        <p:tav tm="0">
                                          <p:val>
                                            <p:strVal val="0-#ppt_w/2"/>
                                          </p:val>
                                        </p:tav>
                                        <p:tav tm="100000">
                                          <p:val>
                                            <p:strVal val="#ppt_x"/>
                                          </p:val>
                                        </p:tav>
                                      </p:tavLst>
                                    </p:anim>
                                    <p:anim calcmode="lin" valueType="num">
                                      <p:cBhvr additive="base">
                                        <p:cTn id="43" dur="500" fill="hold"/>
                                        <p:tgtEl>
                                          <p:spTgt spid="71734"/>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fill="hold" grpId="0" nodeType="afterEffect">
                                  <p:stCondLst>
                                    <p:cond delay="0"/>
                                  </p:stCondLst>
                                  <p:childTnLst>
                                    <p:set>
                                      <p:cBhvr>
                                        <p:cTn id="46" dur="1" fill="hold">
                                          <p:stCondLst>
                                            <p:cond delay="0"/>
                                          </p:stCondLst>
                                        </p:cTn>
                                        <p:tgtEl>
                                          <p:spTgt spid="71735"/>
                                        </p:tgtEl>
                                        <p:attrNameLst>
                                          <p:attrName>style.visibility</p:attrName>
                                        </p:attrNameLst>
                                      </p:cBhvr>
                                      <p:to>
                                        <p:strVal val="visible"/>
                                      </p:to>
                                    </p:set>
                                    <p:anim calcmode="lin" valueType="num">
                                      <p:cBhvr additive="base">
                                        <p:cTn id="47" dur="500" fill="hold"/>
                                        <p:tgtEl>
                                          <p:spTgt spid="71735"/>
                                        </p:tgtEl>
                                        <p:attrNameLst>
                                          <p:attrName>ppt_x</p:attrName>
                                        </p:attrNameLst>
                                      </p:cBhvr>
                                      <p:tavLst>
                                        <p:tav tm="0">
                                          <p:val>
                                            <p:strVal val="1+#ppt_w/2"/>
                                          </p:val>
                                        </p:tav>
                                        <p:tav tm="100000">
                                          <p:val>
                                            <p:strVal val="#ppt_x"/>
                                          </p:val>
                                        </p:tav>
                                      </p:tavLst>
                                    </p:anim>
                                    <p:anim calcmode="lin" valueType="num">
                                      <p:cBhvr additive="base">
                                        <p:cTn id="48" dur="500" fill="hold"/>
                                        <p:tgtEl>
                                          <p:spTgt spid="71735"/>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2" fill="hold" grpId="0" nodeType="afterEffect">
                                  <p:stCondLst>
                                    <p:cond delay="0"/>
                                  </p:stCondLst>
                                  <p:childTnLst>
                                    <p:set>
                                      <p:cBhvr>
                                        <p:cTn id="51" dur="1" fill="hold">
                                          <p:stCondLst>
                                            <p:cond delay="0"/>
                                          </p:stCondLst>
                                        </p:cTn>
                                        <p:tgtEl>
                                          <p:spTgt spid="71736"/>
                                        </p:tgtEl>
                                        <p:attrNameLst>
                                          <p:attrName>style.visibility</p:attrName>
                                        </p:attrNameLst>
                                      </p:cBhvr>
                                      <p:to>
                                        <p:strVal val="visible"/>
                                      </p:to>
                                    </p:set>
                                    <p:anim calcmode="lin" valueType="num">
                                      <p:cBhvr additive="base">
                                        <p:cTn id="52" dur="500" fill="hold"/>
                                        <p:tgtEl>
                                          <p:spTgt spid="71736"/>
                                        </p:tgtEl>
                                        <p:attrNameLst>
                                          <p:attrName>ppt_x</p:attrName>
                                        </p:attrNameLst>
                                      </p:cBhvr>
                                      <p:tavLst>
                                        <p:tav tm="0">
                                          <p:val>
                                            <p:strVal val="1+#ppt_w/2"/>
                                          </p:val>
                                        </p:tav>
                                        <p:tav tm="100000">
                                          <p:val>
                                            <p:strVal val="#ppt_x"/>
                                          </p:val>
                                        </p:tav>
                                      </p:tavLst>
                                    </p:anim>
                                    <p:anim calcmode="lin" valueType="num">
                                      <p:cBhvr additive="base">
                                        <p:cTn id="53" dur="500" fill="hold"/>
                                        <p:tgtEl>
                                          <p:spTgt spid="717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3" grpId="0" autoUpdateAnimBg="0"/>
      <p:bldP spid="71684" grpId="0" autoUpdateAnimBg="0"/>
      <p:bldP spid="71685" grpId="0" autoUpdateAnimBg="0"/>
      <p:bldP spid="71686" grpId="0" autoUpdateAnimBg="0"/>
      <p:bldP spid="71687" grpId="0" autoUpdateAnimBg="0"/>
      <p:bldP spid="71688" grpId="0" autoUpdateAnimBg="0"/>
      <p:bldP spid="71733" grpId="0" autoUpdateAnimBg="0"/>
      <p:bldP spid="71734" grpId="0" autoUpdateAnimBg="0"/>
      <p:bldP spid="71735" grpId="0" autoUpdateAnimBg="0"/>
      <p:bldP spid="71736"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2"/>
          <p:cNvSpPr txBox="1">
            <a:spLocks noChangeArrowheads="1"/>
          </p:cNvSpPr>
          <p:nvPr/>
        </p:nvSpPr>
        <p:spPr bwMode="auto">
          <a:xfrm>
            <a:off x="0" y="0"/>
            <a:ext cx="9144000" cy="579438"/>
          </a:xfrm>
          <a:prstGeom prst="rect">
            <a:avLst/>
          </a:prstGeom>
          <a:noFill/>
          <a:ln w="9525">
            <a:noFill/>
            <a:miter lim="800000"/>
            <a:headEnd/>
            <a:tailEnd/>
          </a:ln>
        </p:spPr>
        <p:txBody>
          <a:bodyPr>
            <a:spAutoFit/>
          </a:bodyPr>
          <a:lstStyle/>
          <a:p>
            <a:pPr eaLnBrk="0" hangingPunct="0"/>
            <a:r>
              <a:rPr lang="it-IT" sz="3200">
                <a:solidFill>
                  <a:srgbClr val="000066"/>
                </a:solidFill>
              </a:rPr>
              <a:t>..che mette in discussione:</a:t>
            </a:r>
          </a:p>
        </p:txBody>
      </p:sp>
      <p:sp>
        <p:nvSpPr>
          <p:cNvPr id="72707" name="Text Box 3"/>
          <p:cNvSpPr txBox="1">
            <a:spLocks noChangeArrowheads="1"/>
          </p:cNvSpPr>
          <p:nvPr/>
        </p:nvSpPr>
        <p:spPr bwMode="auto">
          <a:xfrm>
            <a:off x="609600" y="990600"/>
            <a:ext cx="7239000" cy="1816100"/>
          </a:xfrm>
          <a:prstGeom prst="rect">
            <a:avLst/>
          </a:prstGeom>
          <a:noFill/>
          <a:ln w="9525">
            <a:noFill/>
            <a:miter lim="800000"/>
            <a:headEnd/>
            <a:tailEnd/>
          </a:ln>
        </p:spPr>
        <p:txBody>
          <a:bodyPr>
            <a:spAutoFit/>
          </a:bodyPr>
          <a:lstStyle/>
          <a:p>
            <a:pPr eaLnBrk="0" hangingPunct="0">
              <a:spcBef>
                <a:spcPct val="50000"/>
              </a:spcBef>
              <a:buFontTx/>
              <a:buChar char="•"/>
            </a:pPr>
            <a:r>
              <a:rPr lang="it-IT">
                <a:solidFill>
                  <a:srgbClr val="660033"/>
                </a:solidFill>
              </a:rPr>
              <a:t> </a:t>
            </a:r>
            <a:r>
              <a:rPr lang="it-IT" sz="2800">
                <a:solidFill>
                  <a:srgbClr val="660033"/>
                </a:solidFill>
              </a:rPr>
              <a:t>Didattica trasmissiva e direttiva</a:t>
            </a:r>
          </a:p>
          <a:p>
            <a:pPr eaLnBrk="0" hangingPunct="0">
              <a:spcBef>
                <a:spcPct val="50000"/>
              </a:spcBef>
              <a:buFontTx/>
              <a:buChar char="•"/>
            </a:pPr>
            <a:r>
              <a:rPr lang="it-IT" sz="2800">
                <a:solidFill>
                  <a:srgbClr val="006600"/>
                </a:solidFill>
              </a:rPr>
              <a:t> </a:t>
            </a:r>
            <a:r>
              <a:rPr lang="it-IT" sz="2800">
                <a:solidFill>
                  <a:srgbClr val="993366"/>
                </a:solidFill>
              </a:rPr>
              <a:t>Apprendimento sequenziale</a:t>
            </a:r>
          </a:p>
          <a:p>
            <a:pPr eaLnBrk="0" hangingPunct="0">
              <a:spcBef>
                <a:spcPct val="50000"/>
              </a:spcBef>
              <a:buFontTx/>
              <a:buChar char="•"/>
            </a:pPr>
            <a:r>
              <a:rPr lang="it-IT" sz="2800">
                <a:solidFill>
                  <a:srgbClr val="660033"/>
                </a:solidFill>
              </a:rPr>
              <a:t> Verifica “oggettiva”</a:t>
            </a:r>
          </a:p>
        </p:txBody>
      </p:sp>
      <p:sp>
        <p:nvSpPr>
          <p:cNvPr id="72709" name="Text Box 5"/>
          <p:cNvSpPr txBox="1">
            <a:spLocks noChangeArrowheads="1"/>
          </p:cNvSpPr>
          <p:nvPr/>
        </p:nvSpPr>
        <p:spPr bwMode="auto">
          <a:xfrm>
            <a:off x="381000" y="3200400"/>
            <a:ext cx="6477000" cy="1384300"/>
          </a:xfrm>
          <a:prstGeom prst="rect">
            <a:avLst/>
          </a:prstGeom>
          <a:noFill/>
          <a:ln w="9525">
            <a:noFill/>
            <a:miter lim="800000"/>
            <a:headEnd/>
            <a:tailEnd/>
          </a:ln>
        </p:spPr>
        <p:txBody>
          <a:bodyPr>
            <a:spAutoFit/>
          </a:bodyPr>
          <a:lstStyle/>
          <a:p>
            <a:pPr eaLnBrk="0" hangingPunct="0">
              <a:spcBef>
                <a:spcPct val="50000"/>
              </a:spcBef>
              <a:buFontTx/>
              <a:buChar char="•"/>
            </a:pPr>
            <a:r>
              <a:rPr lang="it-IT" sz="2800">
                <a:solidFill>
                  <a:srgbClr val="993366"/>
                </a:solidFill>
              </a:rPr>
              <a:t>Apprendimento come semplice acquisizione - elaborazione </a:t>
            </a:r>
            <a:br>
              <a:rPr lang="it-IT" sz="2800">
                <a:solidFill>
                  <a:srgbClr val="993366"/>
                </a:solidFill>
              </a:rPr>
            </a:br>
            <a:r>
              <a:rPr lang="it-IT" sz="2800">
                <a:solidFill>
                  <a:srgbClr val="993366"/>
                </a:solidFill>
              </a:rPr>
              <a:t>di informazioni oggettive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animEffect transition="in" filter="dissolve">
                                      <p:cBhvr>
                                        <p:cTn id="7" dur="500"/>
                                        <p:tgtEl>
                                          <p:spTgt spid="727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2707">
                                            <p:txEl>
                                              <p:pRg st="1" end="1"/>
                                            </p:txEl>
                                          </p:spTgt>
                                        </p:tgtEl>
                                        <p:attrNameLst>
                                          <p:attrName>style.visibility</p:attrName>
                                        </p:attrNameLst>
                                      </p:cBhvr>
                                      <p:to>
                                        <p:strVal val="visible"/>
                                      </p:to>
                                    </p:set>
                                    <p:animEffect transition="in" filter="dissolve">
                                      <p:cBhvr>
                                        <p:cTn id="12" dur="500"/>
                                        <p:tgtEl>
                                          <p:spTgt spid="727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2707">
                                            <p:txEl>
                                              <p:pRg st="2" end="2"/>
                                            </p:txEl>
                                          </p:spTgt>
                                        </p:tgtEl>
                                        <p:attrNameLst>
                                          <p:attrName>style.visibility</p:attrName>
                                        </p:attrNameLst>
                                      </p:cBhvr>
                                      <p:to>
                                        <p:strVal val="visible"/>
                                      </p:to>
                                    </p:set>
                                    <p:animEffect transition="in" filter="dissolve">
                                      <p:cBhvr>
                                        <p:cTn id="17" dur="500"/>
                                        <p:tgtEl>
                                          <p:spTgt spid="727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2709">
                                            <p:txEl>
                                              <p:pRg st="0" end="0"/>
                                            </p:txEl>
                                          </p:spTgt>
                                        </p:tgtEl>
                                        <p:attrNameLst>
                                          <p:attrName>style.visibility</p:attrName>
                                        </p:attrNameLst>
                                      </p:cBhvr>
                                      <p:to>
                                        <p:strVal val="visible"/>
                                      </p:to>
                                    </p:set>
                                    <p:animEffect transition="in" filter="dissolve">
                                      <p:cBhvr>
                                        <p:cTn id="22" dur="500"/>
                                        <p:tgtEl>
                                          <p:spTgt spid="7270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autoUpdateAnimBg="0"/>
      <p:bldP spid="72709"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28600" y="457200"/>
            <a:ext cx="7556500" cy="647700"/>
          </a:xfrm>
        </p:spPr>
        <p:txBody>
          <a:bodyPr>
            <a:normAutofit fontScale="90000"/>
          </a:bodyPr>
          <a:lstStyle/>
          <a:p>
            <a:pPr>
              <a:defRPr/>
            </a:pPr>
            <a:r>
              <a:rPr lang="it-IT" sz="2200" dirty="0" smtClean="0"/>
              <a:t/>
            </a:r>
            <a:br>
              <a:rPr lang="it-IT" sz="2200" dirty="0" smtClean="0"/>
            </a:br>
            <a:r>
              <a:rPr lang="it-IT" sz="2200" dirty="0" smtClean="0"/>
              <a:t/>
            </a:r>
            <a:br>
              <a:rPr lang="it-IT" sz="2200" dirty="0" smtClean="0"/>
            </a:br>
            <a:r>
              <a:rPr lang="it-IT" sz="2200" dirty="0" smtClean="0"/>
              <a:t/>
            </a:r>
            <a:br>
              <a:rPr lang="it-IT" sz="2200" dirty="0" smtClean="0"/>
            </a:br>
            <a:r>
              <a:rPr lang="it-IT" sz="2200" dirty="0" smtClean="0"/>
              <a:t/>
            </a:r>
            <a:br>
              <a:rPr lang="it-IT" sz="2200" dirty="0" smtClean="0"/>
            </a:br>
            <a:r>
              <a:rPr lang="it-IT" sz="2200" dirty="0" smtClean="0"/>
              <a:t/>
            </a:r>
            <a:br>
              <a:rPr lang="it-IT" sz="2200" dirty="0" smtClean="0"/>
            </a:br>
            <a:r>
              <a:rPr lang="it-IT" sz="2700" dirty="0" smtClean="0"/>
              <a:t>Una nuova definizione dell’apprendimento</a:t>
            </a:r>
            <a:r>
              <a:rPr lang="it-IT" dirty="0" smtClean="0"/>
              <a:t/>
            </a:r>
            <a:br>
              <a:rPr lang="it-IT" dirty="0" smtClean="0"/>
            </a:br>
            <a:endParaRPr lang="it-IT" dirty="0"/>
          </a:p>
        </p:txBody>
      </p:sp>
      <p:sp>
        <p:nvSpPr>
          <p:cNvPr id="16387" name="Sottotitolo 2"/>
          <p:cNvSpPr>
            <a:spLocks noGrp="1"/>
          </p:cNvSpPr>
          <p:nvPr>
            <p:ph type="subTitle" idx="1"/>
          </p:nvPr>
        </p:nvSpPr>
        <p:spPr>
          <a:xfrm>
            <a:off x="0" y="1143000"/>
            <a:ext cx="8675688" cy="6335713"/>
          </a:xfrm>
        </p:spPr>
        <p:txBody>
          <a:bodyPr/>
          <a:lstStyle/>
          <a:p>
            <a:pPr algn="l">
              <a:spcBef>
                <a:spcPct val="0"/>
              </a:spcBef>
              <a:buFont typeface="Arial" charset="0"/>
              <a:buChar char="•"/>
              <a:defRPr/>
            </a:pPr>
            <a:r>
              <a:rPr lang="it-IT" dirty="0" smtClean="0"/>
              <a:t>Attivo, costruttivo: funzione sociale, interattiva, dialogica</a:t>
            </a:r>
          </a:p>
          <a:p>
            <a:pPr algn="l">
              <a:spcBef>
                <a:spcPct val="0"/>
              </a:spcBef>
              <a:defRPr/>
            </a:pPr>
            <a:endParaRPr lang="it-IT" dirty="0" smtClean="0"/>
          </a:p>
          <a:p>
            <a:pPr algn="l">
              <a:spcBef>
                <a:spcPct val="0"/>
              </a:spcBef>
              <a:buFont typeface="Arial" charset="0"/>
              <a:buChar char="•"/>
              <a:defRPr/>
            </a:pPr>
            <a:r>
              <a:rPr lang="it-IT" dirty="0" smtClean="0"/>
              <a:t>non si apprende ‘qualcosa’ ma si apprende  ‘per effetto’ di quel qualcosa sulla nostra conoscenza preesistente</a:t>
            </a:r>
          </a:p>
          <a:p>
            <a:pPr algn="l">
              <a:spcBef>
                <a:spcPct val="0"/>
              </a:spcBef>
              <a:buFont typeface="Arial" charset="0"/>
              <a:buChar char="•"/>
              <a:defRPr/>
            </a:pPr>
            <a:endParaRPr lang="it-IT" dirty="0" smtClean="0"/>
          </a:p>
          <a:p>
            <a:pPr algn="l">
              <a:spcBef>
                <a:spcPct val="0"/>
              </a:spcBef>
              <a:buFont typeface="Arial" charset="0"/>
              <a:buChar char="•"/>
              <a:defRPr/>
            </a:pPr>
            <a:r>
              <a:rPr lang="it-IT" dirty="0" smtClean="0"/>
              <a:t>apprendimento come elaborazione cognitivo/affettiva dell’esperienza</a:t>
            </a:r>
          </a:p>
          <a:p>
            <a:pPr algn="l">
              <a:spcBef>
                <a:spcPct val="0"/>
              </a:spcBef>
              <a:buFont typeface="Arial" charset="0"/>
              <a:buChar char="•"/>
              <a:defRPr/>
            </a:pPr>
            <a:endParaRPr lang="it-IT" dirty="0" smtClean="0"/>
          </a:p>
          <a:p>
            <a:pPr algn="l">
              <a:spcBef>
                <a:spcPct val="0"/>
              </a:spcBef>
              <a:buFont typeface="Arial" charset="0"/>
              <a:buChar char="•"/>
              <a:defRPr/>
            </a:pPr>
            <a:r>
              <a:rPr lang="it-IT" dirty="0" smtClean="0"/>
              <a:t>apprendimento come interiorizzazione dell’esperienza</a:t>
            </a:r>
          </a:p>
          <a:p>
            <a:pPr algn="l">
              <a:spcBef>
                <a:spcPct val="0"/>
              </a:spcBef>
              <a:buFont typeface="Arial" charset="0"/>
              <a:buChar char="•"/>
              <a:defRPr/>
            </a:pPr>
            <a:endParaRPr lang="it-IT" dirty="0" smtClean="0"/>
          </a:p>
          <a:p>
            <a:pPr algn="l">
              <a:spcBef>
                <a:spcPct val="0"/>
              </a:spcBef>
              <a:buFont typeface="Arial" charset="0"/>
              <a:buChar char="•"/>
              <a:defRPr/>
            </a:pPr>
            <a:r>
              <a:rPr lang="it-IT" dirty="0" smtClean="0"/>
              <a:t>apprendere sulle proprie strategie mentali</a:t>
            </a:r>
          </a:p>
          <a:p>
            <a:pPr algn="l">
              <a:spcBef>
                <a:spcPct val="0"/>
              </a:spcBef>
              <a:buFont typeface="Arial" charset="0"/>
              <a:buChar char="•"/>
              <a:defRPr/>
            </a:pPr>
            <a:endParaRPr lang="it-IT" dirty="0" smtClean="0"/>
          </a:p>
          <a:p>
            <a:pPr algn="l">
              <a:spcBef>
                <a:spcPct val="0"/>
              </a:spcBef>
              <a:buFont typeface="Arial" charset="0"/>
              <a:buChar char="•"/>
              <a:defRPr/>
            </a:pPr>
            <a:r>
              <a:rPr lang="it-IT" dirty="0" smtClean="0"/>
              <a:t>apprendimento come meta-apprendimento </a:t>
            </a:r>
            <a:r>
              <a:rPr lang="it-IT" b="1" i="1" u="sng" dirty="0" smtClean="0"/>
              <a:t>(imparare ad imparare)</a:t>
            </a:r>
          </a:p>
          <a:p>
            <a:pPr algn="l">
              <a:spcBef>
                <a:spcPct val="0"/>
              </a:spcBef>
              <a:buFont typeface="Arial" charset="0"/>
              <a:buChar char="•"/>
              <a:defRPr/>
            </a:pPr>
            <a:endParaRPr lang="it-IT" b="1" i="1" u="sng" dirty="0" smtClean="0"/>
          </a:p>
          <a:p>
            <a:pPr algn="l">
              <a:spcBef>
                <a:spcPct val="0"/>
              </a:spcBef>
              <a:defRPr/>
            </a:pPr>
            <a:r>
              <a:rPr lang="it-IT" dirty="0" smtClean="0"/>
              <a:t>apprendere dall’errore, da ciò che non si sa</a:t>
            </a:r>
          </a:p>
          <a:p>
            <a:pPr>
              <a:spcBef>
                <a:spcPct val="0"/>
              </a:spcBef>
              <a:buFont typeface="Arial" charset="0"/>
              <a:buChar char="•"/>
              <a:defRPr/>
            </a:pPr>
            <a:endParaRPr lang="it-IT" dirty="0" smtClean="0"/>
          </a:p>
          <a:p>
            <a:pPr>
              <a:spcBef>
                <a:spcPct val="0"/>
              </a:spcBef>
              <a:defRPr/>
            </a:pPr>
            <a:endParaRPr lang="it-IT"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a:xfrm>
            <a:off x="755650" y="-387350"/>
            <a:ext cx="7772400" cy="1462088"/>
          </a:xfrm>
        </p:spPr>
        <p:txBody>
          <a:bodyPr>
            <a:normAutofit fontScale="90000"/>
          </a:bodyPr>
          <a:lstStyle/>
          <a:p>
            <a:pPr eaLnBrk="1" fontAlgn="auto" hangingPunct="1">
              <a:spcAft>
                <a:spcPts val="0"/>
              </a:spcAft>
              <a:defRPr/>
            </a:pPr>
            <a:r>
              <a:rPr lang="it-IT" sz="2400" dirty="0" smtClean="0">
                <a:solidFill>
                  <a:schemeClr val="tx2">
                    <a:satMod val="200000"/>
                  </a:schemeClr>
                </a:solidFill>
              </a:rPr>
              <a:t/>
            </a:r>
            <a:br>
              <a:rPr lang="it-IT" sz="2400" dirty="0" smtClean="0">
                <a:solidFill>
                  <a:schemeClr val="tx2">
                    <a:satMod val="200000"/>
                  </a:schemeClr>
                </a:solidFill>
              </a:rPr>
            </a:br>
            <a:r>
              <a:rPr lang="it-IT" sz="2400" dirty="0" smtClean="0">
                <a:solidFill>
                  <a:schemeClr val="tx2">
                    <a:satMod val="200000"/>
                  </a:schemeClr>
                </a:solidFill>
              </a:rPr>
              <a:t/>
            </a:r>
            <a:br>
              <a:rPr lang="it-IT" sz="2400" dirty="0" smtClean="0">
                <a:solidFill>
                  <a:schemeClr val="tx2">
                    <a:satMod val="200000"/>
                  </a:schemeClr>
                </a:solidFill>
              </a:rPr>
            </a:br>
            <a:r>
              <a:rPr lang="it-IT" sz="2400" dirty="0" smtClean="0">
                <a:solidFill>
                  <a:schemeClr val="tx2">
                    <a:satMod val="200000"/>
                  </a:schemeClr>
                </a:solidFill>
              </a:rPr>
              <a:t>Una nuova concezione dell’intelligenza: la teoria delle </a:t>
            </a:r>
            <a:r>
              <a:rPr lang="it-IT" sz="2400" i="1" dirty="0" smtClean="0">
                <a:solidFill>
                  <a:schemeClr val="tx2">
                    <a:satMod val="200000"/>
                  </a:schemeClr>
                </a:solidFill>
              </a:rPr>
              <a:t>intelligenze multiple</a:t>
            </a:r>
          </a:p>
        </p:txBody>
      </p:sp>
      <p:sp>
        <p:nvSpPr>
          <p:cNvPr id="30723" name="Rectangle 3"/>
          <p:cNvSpPr>
            <a:spLocks noGrp="1" noChangeArrowheads="1"/>
          </p:cNvSpPr>
          <p:nvPr>
            <p:ph type="body" idx="1"/>
          </p:nvPr>
        </p:nvSpPr>
        <p:spPr>
          <a:xfrm>
            <a:off x="381000" y="838200"/>
            <a:ext cx="8458200" cy="5589588"/>
          </a:xfrm>
        </p:spPr>
        <p:txBody>
          <a:bodyPr>
            <a:normAutofit lnSpcReduction="10000"/>
          </a:bodyPr>
          <a:lstStyle/>
          <a:p>
            <a:pPr eaLnBrk="1" hangingPunct="1">
              <a:lnSpc>
                <a:spcPct val="80000"/>
              </a:lnSpc>
            </a:pPr>
            <a:endParaRPr lang="it-IT" sz="2400" smtClean="0"/>
          </a:p>
          <a:p>
            <a:pPr eaLnBrk="1" hangingPunct="1">
              <a:lnSpc>
                <a:spcPct val="80000"/>
              </a:lnSpc>
            </a:pPr>
            <a:r>
              <a:rPr lang="it-IT" sz="2400" smtClean="0"/>
              <a:t>La teoria delle </a:t>
            </a:r>
            <a:r>
              <a:rPr lang="it-IT" sz="2400" i="1" smtClean="0">
                <a:solidFill>
                  <a:srgbClr val="FF0000"/>
                </a:solidFill>
              </a:rPr>
              <a:t>intelligenze multiple</a:t>
            </a:r>
            <a:r>
              <a:rPr lang="it-IT" sz="2400" smtClean="0"/>
              <a:t> offre alla pedagogia utili sollecitazioni in una prospettiva di </a:t>
            </a:r>
            <a:r>
              <a:rPr lang="it-IT" sz="2400" smtClean="0">
                <a:solidFill>
                  <a:srgbClr val="FF0000"/>
                </a:solidFill>
              </a:rPr>
              <a:t>progettazione educativa plurilinguistica, multidimensionale, individualizzata.</a:t>
            </a:r>
          </a:p>
          <a:p>
            <a:pPr eaLnBrk="1" hangingPunct="1">
              <a:lnSpc>
                <a:spcPct val="80000"/>
              </a:lnSpc>
            </a:pPr>
            <a:endParaRPr lang="it-IT" sz="2400" smtClean="0">
              <a:solidFill>
                <a:srgbClr val="FF0000"/>
              </a:solidFill>
            </a:endParaRPr>
          </a:p>
          <a:p>
            <a:pPr eaLnBrk="1" hangingPunct="1">
              <a:lnSpc>
                <a:spcPct val="80000"/>
              </a:lnSpc>
            </a:pPr>
            <a:r>
              <a:rPr lang="it-IT" sz="2400" smtClean="0"/>
              <a:t>Le diverse strutture epistemiche caratterizzanti la pluralità dei sistemi  simbolici (i sistemi simbolici delle arti e delle scienze) trovano nell’allestimento di curricoli disciplinari opportunamente differenziati lo strumento più idoneo per:</a:t>
            </a:r>
          </a:p>
          <a:p>
            <a:pPr eaLnBrk="1" hangingPunct="1">
              <a:lnSpc>
                <a:spcPct val="80000"/>
              </a:lnSpc>
            </a:pPr>
            <a:r>
              <a:rPr lang="it-IT" sz="2400" smtClean="0"/>
              <a:t>valorizzare le </a:t>
            </a:r>
            <a:r>
              <a:rPr lang="it-IT" sz="2400" i="1" smtClean="0"/>
              <a:t>specificità formative</a:t>
            </a:r>
            <a:r>
              <a:rPr lang="it-IT" sz="2400" smtClean="0"/>
              <a:t>;</a:t>
            </a:r>
          </a:p>
          <a:p>
            <a:pPr eaLnBrk="1" hangingPunct="1">
              <a:lnSpc>
                <a:spcPct val="80000"/>
              </a:lnSpc>
            </a:pPr>
            <a:r>
              <a:rPr lang="it-IT" sz="2400" smtClean="0"/>
              <a:t>riconoscere le differenze individuali (determinate dal prevalere nel soggetto di specifiche forme di intelligenza: </a:t>
            </a:r>
            <a:r>
              <a:rPr lang="it-IT" sz="2400" i="1" smtClean="0">
                <a:solidFill>
                  <a:srgbClr val="FF0000"/>
                </a:solidFill>
              </a:rPr>
              <a:t>linguistica</a:t>
            </a:r>
            <a:r>
              <a:rPr lang="it-IT" sz="2400" smtClean="0">
                <a:solidFill>
                  <a:srgbClr val="FF0000"/>
                </a:solidFill>
              </a:rPr>
              <a:t>, </a:t>
            </a:r>
            <a:r>
              <a:rPr lang="it-IT" sz="2400" i="1" smtClean="0">
                <a:solidFill>
                  <a:srgbClr val="FF0000"/>
                </a:solidFill>
              </a:rPr>
              <a:t>musicale, spaziale, logico – matematica, corporeo – cinestetica, interpersonale, personale),</a:t>
            </a:r>
          </a:p>
          <a:p>
            <a:pPr eaLnBrk="1" hangingPunct="1">
              <a:lnSpc>
                <a:spcPct val="80000"/>
              </a:lnSpc>
            </a:pPr>
            <a:r>
              <a:rPr lang="it-IT" sz="2400" smtClean="0"/>
              <a:t>scoprire e potenziare talenti,</a:t>
            </a:r>
          </a:p>
          <a:p>
            <a:pPr eaLnBrk="1" hangingPunct="1">
              <a:lnSpc>
                <a:spcPct val="80000"/>
              </a:lnSpc>
            </a:pPr>
            <a:r>
              <a:rPr lang="it-IT" sz="2400" smtClean="0"/>
              <a:t>prevenire e compensare deficit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1026"/>
          <p:cNvSpPr txBox="1">
            <a:spLocks noChangeArrowheads="1"/>
          </p:cNvSpPr>
          <p:nvPr/>
        </p:nvSpPr>
        <p:spPr bwMode="auto">
          <a:xfrm>
            <a:off x="457200" y="3124200"/>
            <a:ext cx="8305800" cy="2308225"/>
          </a:xfrm>
          <a:prstGeom prst="rect">
            <a:avLst/>
          </a:prstGeom>
          <a:noFill/>
          <a:ln w="9525">
            <a:noFill/>
            <a:miter lim="800000"/>
            <a:headEnd/>
            <a:tailEnd/>
          </a:ln>
        </p:spPr>
        <p:txBody>
          <a:bodyPr>
            <a:spAutoFit/>
          </a:bodyPr>
          <a:lstStyle/>
          <a:p>
            <a:pPr algn="ctr" eaLnBrk="0" hangingPunct="0">
              <a:spcBef>
                <a:spcPct val="50000"/>
              </a:spcBef>
            </a:pPr>
            <a:r>
              <a:rPr lang="it-IT" sz="2400" i="1">
                <a:solidFill>
                  <a:srgbClr val="FF0000"/>
                </a:solidFill>
                <a:cs typeface="Arial" charset="0"/>
              </a:rPr>
              <a:t>“… complessa, multipla, particolare, soggettiva, negoziata e condivisa,  rappresentata “da” e “attraverso” persone situate in una particolare cultura e società, in un determinato momento temporale, nell’interazione di un certo numero di giochi linguistici”. </a:t>
            </a:r>
            <a:br>
              <a:rPr lang="it-IT" sz="2400" i="1">
                <a:solidFill>
                  <a:srgbClr val="FF0000"/>
                </a:solidFill>
                <a:cs typeface="Arial" charset="0"/>
              </a:rPr>
            </a:br>
            <a:r>
              <a:rPr lang="it-IT" sz="2400" i="1">
                <a:solidFill>
                  <a:srgbClr val="FF0000"/>
                </a:solidFill>
                <a:cs typeface="Arial" charset="0"/>
              </a:rPr>
              <a:t>						</a:t>
            </a:r>
            <a:r>
              <a:rPr lang="it-IT" sz="2400">
                <a:solidFill>
                  <a:srgbClr val="FF0000"/>
                </a:solidFill>
                <a:cs typeface="Arial" charset="0"/>
              </a:rPr>
              <a:t>Varisco, 1995</a:t>
            </a:r>
            <a:r>
              <a:rPr lang="it-IT" sz="2400">
                <a:solidFill>
                  <a:srgbClr val="FF0000"/>
                </a:solidFill>
              </a:rPr>
              <a:t> </a:t>
            </a:r>
          </a:p>
        </p:txBody>
      </p:sp>
      <p:sp>
        <p:nvSpPr>
          <p:cNvPr id="31747" name="Text Box 1027"/>
          <p:cNvSpPr txBox="1">
            <a:spLocks noChangeArrowheads="1"/>
          </p:cNvSpPr>
          <p:nvPr/>
        </p:nvSpPr>
        <p:spPr bwMode="auto">
          <a:xfrm>
            <a:off x="609600" y="1447800"/>
            <a:ext cx="8001000" cy="830263"/>
          </a:xfrm>
          <a:prstGeom prst="rect">
            <a:avLst/>
          </a:prstGeom>
          <a:noFill/>
          <a:ln w="9525">
            <a:noFill/>
            <a:miter lim="800000"/>
            <a:headEnd/>
            <a:tailEnd/>
          </a:ln>
        </p:spPr>
        <p:txBody>
          <a:bodyPr>
            <a:spAutoFit/>
          </a:bodyPr>
          <a:lstStyle/>
          <a:p>
            <a:pPr eaLnBrk="0" hangingPunct="0">
              <a:spcBef>
                <a:spcPct val="50000"/>
              </a:spcBef>
            </a:pPr>
            <a:r>
              <a:rPr lang="it-IT" sz="2400">
                <a:solidFill>
                  <a:srgbClr val="FF0000"/>
                </a:solidFill>
                <a:cs typeface="Arial" charset="0"/>
              </a:rPr>
              <a:t>CONOSCENZA: prodotto culturalmente, socialmente, storicamente, contestualmente costruito </a:t>
            </a:r>
            <a:endParaRPr lang="it-IT" sz="2400">
              <a:solidFill>
                <a:srgbClr val="FF0000"/>
              </a:solidFill>
            </a:endParaRPr>
          </a:p>
        </p:txBody>
      </p:sp>
      <p:sp>
        <p:nvSpPr>
          <p:cNvPr id="31748" name="Text Box 1028"/>
          <p:cNvSpPr txBox="1">
            <a:spLocks noChangeArrowheads="1"/>
          </p:cNvSpPr>
          <p:nvPr/>
        </p:nvSpPr>
        <p:spPr bwMode="auto">
          <a:xfrm>
            <a:off x="0" y="0"/>
            <a:ext cx="9144000" cy="584200"/>
          </a:xfrm>
          <a:prstGeom prst="rect">
            <a:avLst/>
          </a:prstGeom>
          <a:noFill/>
          <a:ln w="9525">
            <a:noFill/>
            <a:miter lim="800000"/>
            <a:headEnd/>
            <a:tailEnd/>
          </a:ln>
        </p:spPr>
        <p:txBody>
          <a:bodyPr>
            <a:spAutoFit/>
          </a:bodyPr>
          <a:lstStyle/>
          <a:p>
            <a:pPr eaLnBrk="0" hangingPunct="0"/>
            <a:r>
              <a:rPr lang="it-IT" sz="3200">
                <a:solidFill>
                  <a:srgbClr val="FF0000"/>
                </a:solidFill>
              </a:rPr>
              <a:t>Un nuovo paradigma della  conoscenza</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272" fill="hold" grpId="0" nodeType="clickEffect">
                                  <p:stCondLst>
                                    <p:cond delay="0"/>
                                  </p:stCondLst>
                                  <p:childTnLst>
                                    <p:set>
                                      <p:cBhvr>
                                        <p:cTn id="6" dur="1" fill="hold">
                                          <p:stCondLst>
                                            <p:cond delay="0"/>
                                          </p:stCondLst>
                                        </p:cTn>
                                        <p:tgtEl>
                                          <p:spTgt spid="73730"/>
                                        </p:tgtEl>
                                        <p:attrNameLst>
                                          <p:attrName>style.visibility</p:attrName>
                                        </p:attrNameLst>
                                      </p:cBhvr>
                                      <p:to>
                                        <p:strVal val="visible"/>
                                      </p:to>
                                    </p:set>
                                    <p:anim calcmode="lin" valueType="num">
                                      <p:cBhvr>
                                        <p:cTn id="7" dur="500" fill="hold"/>
                                        <p:tgtEl>
                                          <p:spTgt spid="73730"/>
                                        </p:tgtEl>
                                        <p:attrNameLst>
                                          <p:attrName>ppt_w</p:attrName>
                                        </p:attrNameLst>
                                      </p:cBhvr>
                                      <p:tavLst>
                                        <p:tav tm="0">
                                          <p:val>
                                            <p:strVal val="2/3*#ppt_w"/>
                                          </p:val>
                                        </p:tav>
                                        <p:tav tm="100000">
                                          <p:val>
                                            <p:strVal val="#ppt_w"/>
                                          </p:val>
                                        </p:tav>
                                      </p:tavLst>
                                    </p:anim>
                                    <p:anim calcmode="lin" valueType="num">
                                      <p:cBhvr>
                                        <p:cTn id="8" dur="500" fill="hold"/>
                                        <p:tgtEl>
                                          <p:spTgt spid="73730"/>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ChangeArrowheads="1"/>
          </p:cNvSpPr>
          <p:nvPr/>
        </p:nvSpPr>
        <p:spPr bwMode="auto">
          <a:xfrm>
            <a:off x="173038" y="1076325"/>
            <a:ext cx="8936037" cy="4873625"/>
          </a:xfrm>
          <a:prstGeom prst="rect">
            <a:avLst/>
          </a:prstGeom>
          <a:solidFill>
            <a:srgbClr val="FFCC00">
              <a:alpha val="9019"/>
            </a:srgbClr>
          </a:solidFill>
          <a:ln w="9525" cap="rnd">
            <a:solidFill>
              <a:schemeClr val="tx1"/>
            </a:solidFill>
            <a:prstDash val="sysDot"/>
            <a:miter lim="800000"/>
            <a:headEnd/>
            <a:tailEnd/>
          </a:ln>
        </p:spPr>
        <p:txBody>
          <a:bodyPr wrap="none" anchor="ctr"/>
          <a:lstStyle/>
          <a:p>
            <a:endParaRPr lang="it-IT"/>
          </a:p>
        </p:txBody>
      </p:sp>
      <p:sp>
        <p:nvSpPr>
          <p:cNvPr id="238595" name="Rectangle 3"/>
          <p:cNvSpPr>
            <a:spLocks noChangeArrowheads="1"/>
          </p:cNvSpPr>
          <p:nvPr/>
        </p:nvSpPr>
        <p:spPr bwMode="auto">
          <a:xfrm>
            <a:off x="1008063" y="228600"/>
            <a:ext cx="8135937" cy="708025"/>
          </a:xfrm>
          <a:prstGeom prst="rect">
            <a:avLst/>
          </a:prstGeom>
          <a:noFill/>
          <a:ln w="9525" cap="rnd">
            <a:noFill/>
            <a:prstDash val="sysDot"/>
            <a:miter lim="800000"/>
            <a:headEnd/>
            <a:tailEnd/>
          </a:ln>
          <a:effectLst/>
        </p:spPr>
        <p:txBody>
          <a:bodyPr>
            <a:spAutoFit/>
          </a:bodyPr>
          <a:lstStyle/>
          <a:p>
            <a:pPr>
              <a:defRPr/>
            </a:pPr>
            <a:r>
              <a:rPr lang="it-IT" sz="2000" b="1" dirty="0">
                <a:effectLst>
                  <a:outerShdw blurRad="38100" dist="38100" dir="2700000" algn="tl">
                    <a:srgbClr val="C0C0C0"/>
                  </a:outerShdw>
                </a:effectLst>
                <a:latin typeface="Verdana" pitchFamily="34" charset="0"/>
                <a:ea typeface="ＭＳ Ｐゴシック" pitchFamily="34" charset="-128"/>
              </a:rPr>
              <a:t>Sviluppo di teorie sistemiche: LA CONOSCENZA COME PROCESSO DINAMICO</a:t>
            </a:r>
          </a:p>
        </p:txBody>
      </p:sp>
      <p:sp>
        <p:nvSpPr>
          <p:cNvPr id="32772" name="Text Box 4"/>
          <p:cNvSpPr txBox="1">
            <a:spLocks noChangeArrowheads="1"/>
          </p:cNvSpPr>
          <p:nvPr/>
        </p:nvSpPr>
        <p:spPr bwMode="auto">
          <a:xfrm>
            <a:off x="323850" y="1171575"/>
            <a:ext cx="8820150" cy="457200"/>
          </a:xfrm>
          <a:prstGeom prst="rect">
            <a:avLst/>
          </a:prstGeom>
          <a:noFill/>
          <a:ln w="9525" cap="rnd">
            <a:noFill/>
            <a:prstDash val="sysDot"/>
            <a:miter lim="800000"/>
            <a:headEnd/>
            <a:tailEnd/>
          </a:ln>
        </p:spPr>
        <p:txBody>
          <a:bodyPr>
            <a:spAutoFit/>
          </a:bodyPr>
          <a:lstStyle/>
          <a:p>
            <a:pPr marL="352425" indent="-352425">
              <a:buClr>
                <a:srgbClr val="FF3300"/>
              </a:buClr>
            </a:pPr>
            <a:r>
              <a:rPr lang="it-IT" sz="2400" b="1">
                <a:latin typeface="Verdana" pitchFamily="34" charset="0"/>
                <a:ea typeface="MS PGothic" pitchFamily="34" charset="-128"/>
              </a:rPr>
              <a:t>     La conoscenza è dinamica e incompleta</a:t>
            </a:r>
          </a:p>
        </p:txBody>
      </p:sp>
      <p:pic>
        <p:nvPicPr>
          <p:cNvPr id="32773" name="Picture 5" descr="labirinto"/>
          <p:cNvPicPr>
            <a:picLocks noChangeAspect="1" noChangeArrowheads="1"/>
          </p:cNvPicPr>
          <p:nvPr/>
        </p:nvPicPr>
        <p:blipFill>
          <a:blip r:embed="rId3" cstate="print"/>
          <a:srcRect/>
          <a:stretch>
            <a:fillRect/>
          </a:stretch>
        </p:blipFill>
        <p:spPr bwMode="auto">
          <a:xfrm>
            <a:off x="228600" y="1752600"/>
            <a:ext cx="4191000" cy="4191000"/>
          </a:xfrm>
          <a:prstGeom prst="rect">
            <a:avLst/>
          </a:prstGeom>
          <a:noFill/>
          <a:ln w="9525">
            <a:noFill/>
            <a:miter lim="800000"/>
            <a:headEnd/>
            <a:tailEnd/>
          </a:ln>
        </p:spPr>
      </p:pic>
      <p:sp>
        <p:nvSpPr>
          <p:cNvPr id="32774" name="Text Box 6"/>
          <p:cNvSpPr txBox="1">
            <a:spLocks noChangeArrowheads="1"/>
          </p:cNvSpPr>
          <p:nvPr/>
        </p:nvSpPr>
        <p:spPr bwMode="auto">
          <a:xfrm>
            <a:off x="4448175" y="1676400"/>
            <a:ext cx="4695825" cy="4586288"/>
          </a:xfrm>
          <a:prstGeom prst="rect">
            <a:avLst/>
          </a:prstGeom>
          <a:noFill/>
          <a:ln w="9525" cap="rnd">
            <a:noFill/>
            <a:prstDash val="sysDot"/>
            <a:miter lim="800000"/>
            <a:headEnd/>
            <a:tailEnd/>
          </a:ln>
        </p:spPr>
        <p:txBody>
          <a:bodyPr>
            <a:spAutoFit/>
          </a:bodyPr>
          <a:lstStyle/>
          <a:p>
            <a:pPr marL="273050" indent="-273050">
              <a:buClr>
                <a:srgbClr val="FF3300"/>
              </a:buClr>
              <a:buFontTx/>
              <a:buChar char="•"/>
            </a:pPr>
            <a:endParaRPr lang="it-IT" sz="800" b="1">
              <a:latin typeface="Verdana" pitchFamily="34" charset="0"/>
              <a:ea typeface="MS PGothic" pitchFamily="34" charset="-128"/>
            </a:endParaRPr>
          </a:p>
          <a:p>
            <a:pPr marL="273050" indent="-273050">
              <a:buClr>
                <a:srgbClr val="FF3300"/>
              </a:buClr>
              <a:buFontTx/>
              <a:buChar char="•"/>
            </a:pPr>
            <a:r>
              <a:rPr lang="it-IT" sz="2400" b="1">
                <a:latin typeface="Verdana" pitchFamily="34" charset="0"/>
                <a:ea typeface="MS PGothic" pitchFamily="34" charset="-128"/>
              </a:rPr>
              <a:t>Il </a:t>
            </a:r>
            <a:r>
              <a:rPr lang="it-IT" sz="2400" b="1">
                <a:solidFill>
                  <a:srgbClr val="FF0000"/>
                </a:solidFill>
                <a:latin typeface="Verdana" pitchFamily="34" charset="0"/>
                <a:ea typeface="MS PGothic" pitchFamily="34" charset="-128"/>
              </a:rPr>
              <a:t>ragionamento distribuito</a:t>
            </a:r>
            <a:r>
              <a:rPr lang="it-IT" sz="2400" b="1">
                <a:latin typeface="Verdana" pitchFamily="34" charset="0"/>
                <a:ea typeface="MS PGothic" pitchFamily="34" charset="-128"/>
              </a:rPr>
              <a:t> e il  ruolo del </a:t>
            </a:r>
            <a:r>
              <a:rPr lang="it-IT" sz="2400" b="1">
                <a:solidFill>
                  <a:srgbClr val="FF0000"/>
                </a:solidFill>
                <a:latin typeface="Verdana" pitchFamily="34" charset="0"/>
                <a:ea typeface="MS PGothic" pitchFamily="34" charset="-128"/>
              </a:rPr>
              <a:t>pensiero narrativo</a:t>
            </a:r>
          </a:p>
          <a:p>
            <a:pPr marL="273050" indent="-273050">
              <a:buClr>
                <a:srgbClr val="FF3300"/>
              </a:buClr>
              <a:buFontTx/>
              <a:buChar char="•"/>
            </a:pPr>
            <a:endParaRPr lang="it-IT" sz="700" b="1">
              <a:solidFill>
                <a:srgbClr val="FF0000"/>
              </a:solidFill>
              <a:latin typeface="Verdana" pitchFamily="34" charset="0"/>
              <a:ea typeface="MS PGothic" pitchFamily="34" charset="-128"/>
            </a:endParaRPr>
          </a:p>
          <a:p>
            <a:pPr marL="273050" indent="-273050">
              <a:buClr>
                <a:srgbClr val="FF3300"/>
              </a:buClr>
              <a:buFontTx/>
              <a:buChar char="•"/>
            </a:pPr>
            <a:endParaRPr lang="it-IT" sz="900" b="1">
              <a:latin typeface="Verdana" pitchFamily="34" charset="0"/>
              <a:ea typeface="MS PGothic" pitchFamily="34" charset="-128"/>
            </a:endParaRPr>
          </a:p>
          <a:p>
            <a:pPr marL="273050" indent="-273050">
              <a:buClr>
                <a:srgbClr val="FF3300"/>
              </a:buClr>
              <a:buFontTx/>
              <a:buChar char="•"/>
            </a:pPr>
            <a:r>
              <a:rPr lang="it-IT" sz="2800" b="1">
                <a:latin typeface="Times New Roman" pitchFamily="18" charset="0"/>
                <a:ea typeface="MS PGothic" pitchFamily="34" charset="-128"/>
              </a:rPr>
              <a:t>permettono l</a:t>
            </a:r>
            <a:r>
              <a:rPr lang="it-IT" sz="2800" b="1">
                <a:ea typeface="MS PGothic" pitchFamily="34" charset="-128"/>
              </a:rPr>
              <a:t>’</a:t>
            </a:r>
            <a:r>
              <a:rPr lang="it-IT" sz="2800" b="1">
                <a:latin typeface="Times New Roman" pitchFamily="18" charset="0"/>
                <a:ea typeface="MS PGothic" pitchFamily="34" charset="-128"/>
              </a:rPr>
              <a:t>identificazione di </a:t>
            </a:r>
            <a:r>
              <a:rPr lang="it-IT" sz="2800" b="1">
                <a:solidFill>
                  <a:srgbClr val="FF0000"/>
                </a:solidFill>
                <a:latin typeface="Times New Roman" pitchFamily="18" charset="0"/>
                <a:ea typeface="MS PGothic" pitchFamily="34" charset="-128"/>
              </a:rPr>
              <a:t>conoscenze distribuite (distribuited knowledge) </a:t>
            </a:r>
          </a:p>
          <a:p>
            <a:pPr marL="273050" indent="-273050">
              <a:buClr>
                <a:srgbClr val="FF3300"/>
              </a:buClr>
              <a:buFontTx/>
              <a:buChar char="•"/>
            </a:pPr>
            <a:r>
              <a:rPr lang="it-IT" sz="2800" b="1">
                <a:solidFill>
                  <a:srgbClr val="FF0000"/>
                </a:solidFill>
                <a:latin typeface="Times New Roman" pitchFamily="18" charset="0"/>
                <a:ea typeface="MS PGothic" pitchFamily="34" charset="-128"/>
              </a:rPr>
              <a:t>o condivise da un gruppo di agenti (common knowledge)</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0" y="3697288"/>
            <a:ext cx="8912225" cy="371475"/>
          </a:xfrm>
          <a:prstGeom prst="rect">
            <a:avLst/>
          </a:prstGeom>
          <a:solidFill>
            <a:schemeClr val="bg1">
              <a:alpha val="50195"/>
            </a:schemeClr>
          </a:solidFill>
          <a:ln w="9525" cap="rnd">
            <a:solidFill>
              <a:schemeClr val="tx1"/>
            </a:solidFill>
            <a:prstDash val="sysDot"/>
            <a:miter lim="800000"/>
            <a:headEnd/>
            <a:tailEnd/>
          </a:ln>
        </p:spPr>
        <p:txBody>
          <a:bodyPr lIns="90000" tIns="46800" rIns="90000" bIns="46800" anchor="ctr">
            <a:spAutoFit/>
          </a:bodyPr>
          <a:lstStyle/>
          <a:p>
            <a:endParaRPr lang="it-IT"/>
          </a:p>
        </p:txBody>
      </p:sp>
      <p:sp>
        <p:nvSpPr>
          <p:cNvPr id="240643" name="Rectangle 3"/>
          <p:cNvSpPr>
            <a:spLocks noChangeArrowheads="1"/>
          </p:cNvSpPr>
          <p:nvPr/>
        </p:nvSpPr>
        <p:spPr bwMode="auto">
          <a:xfrm>
            <a:off x="461963" y="260350"/>
            <a:ext cx="8682037" cy="579438"/>
          </a:xfrm>
          <a:prstGeom prst="rect">
            <a:avLst/>
          </a:prstGeom>
          <a:solidFill>
            <a:schemeClr val="bg1"/>
          </a:solidFill>
          <a:ln w="9525" algn="ctr">
            <a:noFill/>
            <a:miter lim="800000"/>
            <a:headEnd/>
            <a:tailEnd/>
          </a:ln>
          <a:effectLst/>
        </p:spPr>
        <p:txBody>
          <a:bodyPr anchor="ctr"/>
          <a:lstStyle/>
          <a:p>
            <a:pPr>
              <a:defRPr/>
            </a:pPr>
            <a:r>
              <a:rPr lang="it-IT" sz="2800" b="1">
                <a:effectLst>
                  <a:outerShdw blurRad="38100" dist="38100" dir="2700000" algn="tl">
                    <a:srgbClr val="C0C0C0"/>
                  </a:outerShdw>
                </a:effectLst>
                <a:latin typeface="Tahoma" charset="0"/>
                <a:ea typeface="ＭＳ Ｐゴシック" pitchFamily="34" charset="-128"/>
              </a:rPr>
              <a:t>Dal «contenitore» a un ambiente dinamico </a:t>
            </a:r>
          </a:p>
        </p:txBody>
      </p:sp>
      <p:sp>
        <p:nvSpPr>
          <p:cNvPr id="33796" name="Rectangle 4"/>
          <p:cNvSpPr>
            <a:spLocks noChangeArrowheads="1"/>
          </p:cNvSpPr>
          <p:nvPr/>
        </p:nvSpPr>
        <p:spPr bwMode="auto">
          <a:xfrm>
            <a:off x="385763" y="1676400"/>
            <a:ext cx="5699125" cy="4003675"/>
          </a:xfrm>
          <a:prstGeom prst="rect">
            <a:avLst/>
          </a:prstGeom>
          <a:noFill/>
          <a:ln w="9525" cap="rnd" algn="ctr">
            <a:noFill/>
            <a:prstDash val="sysDot"/>
            <a:miter lim="800000"/>
            <a:headEnd/>
            <a:tailEnd/>
          </a:ln>
        </p:spPr>
        <p:txBody>
          <a:bodyPr lIns="90000" tIns="46800" rIns="90000" bIns="46800">
            <a:spAutoFit/>
          </a:bodyPr>
          <a:lstStyle/>
          <a:p>
            <a:r>
              <a:rPr lang="it-IT" sz="2400" b="1">
                <a:solidFill>
                  <a:srgbClr val="FF0000"/>
                </a:solidFill>
                <a:latin typeface="Verdana" pitchFamily="34" charset="0"/>
                <a:ea typeface="MS PGothic" pitchFamily="34" charset="-128"/>
              </a:rPr>
              <a:t>Questa concezione della conoscenza fa venir meno la metafora del </a:t>
            </a:r>
            <a:r>
              <a:rPr lang="it-IT" sz="2400" b="1" i="1">
                <a:solidFill>
                  <a:srgbClr val="FF0000"/>
                </a:solidFill>
                <a:latin typeface="Verdana" pitchFamily="34" charset="0"/>
                <a:ea typeface="MS PGothic" pitchFamily="34" charset="-128"/>
              </a:rPr>
              <a:t>contenitore</a:t>
            </a:r>
            <a:r>
              <a:rPr lang="it-IT">
                <a:solidFill>
                  <a:srgbClr val="FF0000"/>
                </a:solidFill>
                <a:latin typeface="Verdana" pitchFamily="34" charset="0"/>
                <a:ea typeface="MS PGothic" pitchFamily="34" charset="-128"/>
              </a:rPr>
              <a:t>, l’idea </a:t>
            </a:r>
            <a:r>
              <a:rPr lang="it-IT">
                <a:latin typeface="Verdana" pitchFamily="34" charset="0"/>
                <a:ea typeface="MS PGothic" pitchFamily="34" charset="-128"/>
              </a:rPr>
              <a:t>cioè che la conoscenza acquisita dai soggetti individuale e collettivi, e dall’umanità nel suo complesso, possa in qualche modo essere accumulata e “stipata” all’interno di un archivio grande quanto si vuole ma dalle dimensioni comunque finite e avente, quindi, </a:t>
            </a:r>
            <a:r>
              <a:rPr lang="it-IT" i="1">
                <a:latin typeface="Verdana" pitchFamily="34" charset="0"/>
                <a:ea typeface="MS PGothic" pitchFamily="34" charset="-128"/>
              </a:rPr>
              <a:t>confini</a:t>
            </a:r>
            <a:r>
              <a:rPr lang="it-IT">
                <a:latin typeface="Verdana" pitchFamily="34" charset="0"/>
                <a:ea typeface="MS PGothic" pitchFamily="34" charset="-128"/>
              </a:rPr>
              <a:t> che lo differenziano in modo netto e definito rispetto a tutto ciò che si trova all’esterno di esso. </a:t>
            </a:r>
          </a:p>
          <a:p>
            <a:endParaRPr lang="it-IT">
              <a:latin typeface="Verdana" pitchFamily="34" charset="0"/>
              <a:ea typeface="MS PGothic" pitchFamily="34" charset="-128"/>
            </a:endParaRPr>
          </a:p>
          <a:p>
            <a:endParaRPr lang="it-IT" sz="2000">
              <a:latin typeface="Verdana" pitchFamily="34" charset="0"/>
              <a:ea typeface="MS PGothic" pitchFamily="34" charset="-128"/>
            </a:endParaRPr>
          </a:p>
        </p:txBody>
      </p:sp>
      <p:pic>
        <p:nvPicPr>
          <p:cNvPr id="33797" name="Picture 5" descr="Contenitore GN 1/9 h. 6 cm. 0,6 lt."/>
          <p:cNvPicPr>
            <a:picLocks noChangeAspect="1" noChangeArrowheads="1"/>
          </p:cNvPicPr>
          <p:nvPr/>
        </p:nvPicPr>
        <p:blipFill>
          <a:blip r:embed="rId3" cstate="print"/>
          <a:srcRect/>
          <a:stretch>
            <a:fillRect/>
          </a:stretch>
        </p:blipFill>
        <p:spPr bwMode="auto">
          <a:xfrm>
            <a:off x="6011863" y="1628775"/>
            <a:ext cx="2592387" cy="2592388"/>
          </a:xfrm>
          <a:prstGeom prst="rect">
            <a:avLst/>
          </a:prstGeom>
          <a:noFill/>
          <a:ln w="9525">
            <a:noFill/>
            <a:miter lim="800000"/>
            <a:headEnd/>
            <a:tailEnd/>
          </a:ln>
        </p:spPr>
      </p:pic>
      <p:sp>
        <p:nvSpPr>
          <p:cNvPr id="240646" name="Rectangle 6"/>
          <p:cNvSpPr>
            <a:spLocks noChangeArrowheads="1"/>
          </p:cNvSpPr>
          <p:nvPr/>
        </p:nvSpPr>
        <p:spPr bwMode="auto">
          <a:xfrm>
            <a:off x="468313" y="4818063"/>
            <a:ext cx="8424862" cy="1941512"/>
          </a:xfrm>
          <a:prstGeom prst="rect">
            <a:avLst/>
          </a:prstGeom>
          <a:noFill/>
          <a:ln w="9525" cap="rnd">
            <a:noFill/>
            <a:prstDash val="sysDot"/>
            <a:miter lim="800000"/>
            <a:headEnd/>
            <a:tailEnd/>
          </a:ln>
          <a:effectLst/>
        </p:spPr>
        <p:txBody>
          <a:bodyPr lIns="90000" tIns="46800" rIns="90000" bIns="46800">
            <a:spAutoFit/>
          </a:bodyPr>
          <a:lstStyle/>
          <a:p>
            <a:pPr>
              <a:defRPr/>
            </a:pPr>
            <a:endParaRPr lang="it-IT" sz="2400" dirty="0">
              <a:latin typeface="Verdana" pitchFamily="34" charset="0"/>
              <a:ea typeface="ＭＳ Ｐゴシック" pitchFamily="34" charset="-128"/>
            </a:endParaRPr>
          </a:p>
          <a:p>
            <a:pPr>
              <a:defRPr/>
            </a:pPr>
            <a:r>
              <a:rPr lang="it-IT" sz="2400" dirty="0">
                <a:latin typeface="Verdana" pitchFamily="34" charset="0"/>
                <a:ea typeface="ＭＳ Ｐゴシック" pitchFamily="34" charset="-128"/>
              </a:rPr>
              <a:t>All’idea del contenitore subentra quella di un </a:t>
            </a:r>
            <a:r>
              <a:rPr lang="it-IT" sz="2400" b="1" dirty="0">
                <a:solidFill>
                  <a:srgbClr val="FF0000"/>
                </a:solidFill>
                <a:effectLst>
                  <a:outerShdw blurRad="38100" dist="38100" dir="2700000" algn="tl">
                    <a:srgbClr val="C0C0C0"/>
                  </a:outerShdw>
                </a:effectLst>
                <a:latin typeface="Verdana" pitchFamily="34" charset="0"/>
                <a:ea typeface="ＭＳ Ｐゴシック" pitchFamily="34" charset="-128"/>
              </a:rPr>
              <a:t>ambiente</a:t>
            </a:r>
            <a:r>
              <a:rPr lang="it-IT" sz="2400" dirty="0">
                <a:solidFill>
                  <a:srgbClr val="FF0000"/>
                </a:solidFill>
                <a:latin typeface="Verdana" pitchFamily="34" charset="0"/>
                <a:ea typeface="ＭＳ Ｐゴシック" pitchFamily="34" charset="-128"/>
              </a:rPr>
              <a:t> da intendersi come </a:t>
            </a:r>
            <a:r>
              <a:rPr lang="it-IT" sz="2400" i="1" dirty="0">
                <a:solidFill>
                  <a:srgbClr val="FF0000"/>
                </a:solidFill>
                <a:latin typeface="Verdana" pitchFamily="34" charset="0"/>
                <a:ea typeface="ＭＳ Ｐゴシック" pitchFamily="34" charset="-128"/>
              </a:rPr>
              <a:t>un insieme di </a:t>
            </a:r>
            <a:r>
              <a:rPr lang="it-IT" sz="2400" b="1" i="1" dirty="0">
                <a:solidFill>
                  <a:srgbClr val="FF0000"/>
                </a:solidFill>
                <a:effectLst>
                  <a:outerShdw blurRad="38100" dist="38100" dir="2700000" algn="tl">
                    <a:srgbClr val="C0C0C0"/>
                  </a:outerShdw>
                </a:effectLst>
                <a:latin typeface="Verdana" pitchFamily="34" charset="0"/>
                <a:ea typeface="ＭＳ Ｐゴシック" pitchFamily="34" charset="-128"/>
              </a:rPr>
              <a:t>elementi interconnessi e attivabili dinamicamente</a:t>
            </a:r>
            <a:r>
              <a:rPr lang="it-IT" sz="2000" b="1" dirty="0">
                <a:solidFill>
                  <a:srgbClr val="FF0000"/>
                </a:solidFill>
                <a:effectLst>
                  <a:outerShdw blurRad="38100" dist="38100" dir="2700000" algn="tl">
                    <a:srgbClr val="C0C0C0"/>
                  </a:outerShdw>
                </a:effectLst>
                <a:latin typeface="Verdana" pitchFamily="34" charset="0"/>
                <a:ea typeface="ＭＳ Ｐゴシック" pitchFamily="34" charset="-128"/>
              </a:rPr>
              <a:t>.</a:t>
            </a:r>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571472" y="571480"/>
            <a:ext cx="7772400" cy="500066"/>
          </a:xfrm>
        </p:spPr>
        <p:txBody>
          <a:bodyPr>
            <a:normAutofit/>
          </a:bodyPr>
          <a:lstStyle/>
          <a:p>
            <a:pPr algn="l"/>
            <a:r>
              <a:rPr lang="it-IT" sz="2400" dirty="0" smtClean="0"/>
              <a:t>UN CURRICOLO  PER L’  INCLUSIONE</a:t>
            </a:r>
            <a:endParaRPr lang="it-IT" sz="2400" dirty="0"/>
          </a:p>
        </p:txBody>
      </p:sp>
      <p:sp>
        <p:nvSpPr>
          <p:cNvPr id="3" name="Sottotitolo 2"/>
          <p:cNvSpPr>
            <a:spLocks noGrp="1"/>
          </p:cNvSpPr>
          <p:nvPr>
            <p:ph type="subTitle" idx="1"/>
          </p:nvPr>
        </p:nvSpPr>
        <p:spPr>
          <a:xfrm>
            <a:off x="642910" y="1214422"/>
            <a:ext cx="8143932" cy="5072098"/>
          </a:xfrm>
        </p:spPr>
        <p:txBody>
          <a:bodyPr>
            <a:normAutofit/>
          </a:bodyPr>
          <a:lstStyle/>
          <a:p>
            <a:pPr algn="l"/>
            <a:r>
              <a:rPr lang="it-IT" sz="2400" b="1" dirty="0" smtClean="0">
                <a:solidFill>
                  <a:srgbClr val="002060"/>
                </a:solidFill>
              </a:rPr>
              <a:t>Il MODELLO UNIVERSAL DESIGN LEARNING</a:t>
            </a:r>
          </a:p>
          <a:p>
            <a:pPr algn="l"/>
            <a:endParaRPr lang="it-IT" dirty="0" smtClean="0">
              <a:solidFill>
                <a:srgbClr val="002060"/>
              </a:solidFill>
            </a:endParaRPr>
          </a:p>
          <a:p>
            <a:pPr algn="ctr"/>
            <a:r>
              <a:rPr lang="it-IT" b="1" dirty="0" smtClean="0">
                <a:solidFill>
                  <a:srgbClr val="002060"/>
                </a:solidFill>
              </a:rPr>
              <a:t>PRINCIPI BASE:</a:t>
            </a:r>
          </a:p>
          <a:p>
            <a:pPr algn="l"/>
            <a:r>
              <a:rPr lang="it-IT" b="1" dirty="0" smtClean="0">
                <a:solidFill>
                  <a:srgbClr val="002060"/>
                </a:solidFill>
              </a:rPr>
              <a:t>Equità </a:t>
            </a:r>
          </a:p>
          <a:p>
            <a:pPr algn="l"/>
            <a:endParaRPr lang="it-IT" b="1" dirty="0" smtClean="0">
              <a:solidFill>
                <a:srgbClr val="002060"/>
              </a:solidFill>
            </a:endParaRPr>
          </a:p>
          <a:p>
            <a:pPr algn="l"/>
            <a:r>
              <a:rPr lang="it-IT" b="1" dirty="0" smtClean="0">
                <a:solidFill>
                  <a:srgbClr val="002060"/>
                </a:solidFill>
              </a:rPr>
              <a:t>Semplicità</a:t>
            </a:r>
          </a:p>
          <a:p>
            <a:pPr algn="l"/>
            <a:endParaRPr lang="it-IT" b="1" dirty="0" smtClean="0">
              <a:solidFill>
                <a:srgbClr val="002060"/>
              </a:solidFill>
            </a:endParaRPr>
          </a:p>
          <a:p>
            <a:pPr algn="l"/>
            <a:r>
              <a:rPr lang="it-IT" b="1" dirty="0" smtClean="0">
                <a:solidFill>
                  <a:srgbClr val="002060"/>
                </a:solidFill>
              </a:rPr>
              <a:t>Percettibilità</a:t>
            </a:r>
          </a:p>
          <a:p>
            <a:pPr algn="l"/>
            <a:endParaRPr lang="it-IT" b="1" dirty="0" smtClean="0">
              <a:solidFill>
                <a:srgbClr val="002060"/>
              </a:solidFill>
            </a:endParaRPr>
          </a:p>
          <a:p>
            <a:pPr algn="l"/>
            <a:r>
              <a:rPr lang="it-IT" b="1" dirty="0" smtClean="0">
                <a:solidFill>
                  <a:srgbClr val="002060"/>
                </a:solidFill>
              </a:rPr>
              <a:t>Tolleranza all’ errore</a:t>
            </a:r>
          </a:p>
          <a:p>
            <a:pPr algn="l"/>
            <a:endParaRPr lang="it-IT" b="1" dirty="0" smtClean="0">
              <a:solidFill>
                <a:srgbClr val="002060"/>
              </a:solidFill>
            </a:endParaRPr>
          </a:p>
          <a:p>
            <a:pPr algn="l"/>
            <a:r>
              <a:rPr lang="it-IT" b="1" dirty="0" smtClean="0">
                <a:solidFill>
                  <a:srgbClr val="002060"/>
                </a:solidFill>
              </a:rPr>
              <a:t>Contenimento dello sforzo fisico</a:t>
            </a:r>
          </a:p>
          <a:p>
            <a:pPr algn="l"/>
            <a:endParaRPr lang="it-IT" b="1" dirty="0" smtClean="0">
              <a:solidFill>
                <a:srgbClr val="002060"/>
              </a:solidFill>
            </a:endParaRPr>
          </a:p>
          <a:p>
            <a:pPr algn="l"/>
            <a:endParaRPr lang="it-IT" b="1" dirty="0" smtClean="0">
              <a:solidFill>
                <a:srgbClr val="002060"/>
              </a:solidFill>
            </a:endParaRPr>
          </a:p>
          <a:p>
            <a:pPr algn="l"/>
            <a:endParaRPr lang="it-IT" b="1" dirty="0" smtClean="0">
              <a:solidFill>
                <a:srgbClr val="002060"/>
              </a:solidFill>
            </a:endParaRPr>
          </a:p>
          <a:p>
            <a:pPr algn="l"/>
            <a:r>
              <a:rPr lang="it-IT" b="1" dirty="0" smtClean="0">
                <a:solidFill>
                  <a:srgbClr val="002060"/>
                </a:solidFill>
              </a:rPr>
              <a:t>Flessibilità di strategie</a:t>
            </a:r>
          </a:p>
        </p:txBody>
      </p:sp>
      <p:sp>
        <p:nvSpPr>
          <p:cNvPr id="4" name="Freccia in giù 3"/>
          <p:cNvSpPr/>
          <p:nvPr/>
        </p:nvSpPr>
        <p:spPr>
          <a:xfrm>
            <a:off x="3714744" y="5072074"/>
            <a:ext cx="214314" cy="71438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214290"/>
            <a:ext cx="8183880" cy="571504"/>
          </a:xfrm>
        </p:spPr>
        <p:txBody>
          <a:bodyPr>
            <a:normAutofit fontScale="90000"/>
          </a:bodyPr>
          <a:lstStyle/>
          <a:p>
            <a:pPr algn="ctr"/>
            <a:r>
              <a:rPr lang="it-IT" sz="2400" dirty="0" smtClean="0"/>
              <a:t>Flessibilità di strategie. Uso dei mediatori didattici</a:t>
            </a:r>
            <a:endParaRPr lang="it-IT" sz="2400" dirty="0"/>
          </a:p>
        </p:txBody>
      </p:sp>
      <p:sp>
        <p:nvSpPr>
          <p:cNvPr id="3" name="Segnaposto contenuto 2"/>
          <p:cNvSpPr>
            <a:spLocks noGrp="1"/>
          </p:cNvSpPr>
          <p:nvPr>
            <p:ph idx="1"/>
          </p:nvPr>
        </p:nvSpPr>
        <p:spPr>
          <a:xfrm>
            <a:off x="214282" y="857232"/>
            <a:ext cx="8715436" cy="5786478"/>
          </a:xfrm>
        </p:spPr>
        <p:txBody>
          <a:bodyPr>
            <a:noAutofit/>
          </a:bodyPr>
          <a:lstStyle/>
          <a:p>
            <a:r>
              <a:rPr lang="it-IT" sz="1400" b="1" dirty="0" smtClean="0"/>
              <a:t>Personalizzare la presentazione dell’informazione</a:t>
            </a:r>
          </a:p>
          <a:p>
            <a:endParaRPr lang="it-IT" sz="1400" b="1" dirty="0" smtClean="0"/>
          </a:p>
          <a:p>
            <a:r>
              <a:rPr lang="it-IT" sz="1400" b="1" dirty="0" smtClean="0"/>
              <a:t>Fornire alternative per le informazioni visive</a:t>
            </a:r>
          </a:p>
          <a:p>
            <a:endParaRPr lang="it-IT" sz="1400" b="1" dirty="0" smtClean="0"/>
          </a:p>
          <a:p>
            <a:r>
              <a:rPr lang="it-IT" sz="1400" b="1" dirty="0" smtClean="0"/>
              <a:t>Fornire alternative per le informazioni uditive</a:t>
            </a:r>
          </a:p>
          <a:p>
            <a:endParaRPr lang="it-IT" sz="1400" b="1" dirty="0" smtClean="0"/>
          </a:p>
          <a:p>
            <a:r>
              <a:rPr lang="it-IT" sz="1400" b="1" dirty="0" smtClean="0"/>
              <a:t>Chiarire il lessico e i simboli</a:t>
            </a:r>
          </a:p>
          <a:p>
            <a:endParaRPr lang="it-IT" sz="1400" dirty="0" smtClean="0"/>
          </a:p>
          <a:p>
            <a:r>
              <a:rPr lang="it-IT" sz="1400" b="1" dirty="0" smtClean="0"/>
              <a:t>Facilitare la decodifica di testi, notazioni matematiche e simboli</a:t>
            </a:r>
          </a:p>
          <a:p>
            <a:endParaRPr lang="it-IT" sz="1400" b="1" dirty="0" smtClean="0"/>
          </a:p>
          <a:p>
            <a:r>
              <a:rPr lang="it-IT" sz="1400" b="1" dirty="0" smtClean="0"/>
              <a:t>Illustrare attraverso molteplici mezzi</a:t>
            </a:r>
          </a:p>
          <a:p>
            <a:endParaRPr lang="it-IT" sz="1400" b="1" dirty="0" smtClean="0"/>
          </a:p>
          <a:p>
            <a:r>
              <a:rPr lang="it-IT" sz="1400" b="1" dirty="0" smtClean="0"/>
              <a:t>Usare molteplici mezzi di comunicazione</a:t>
            </a:r>
          </a:p>
          <a:p>
            <a:endParaRPr lang="it-IT" sz="1400" b="1" dirty="0" smtClean="0"/>
          </a:p>
          <a:p>
            <a:r>
              <a:rPr lang="it-IT" sz="1400" b="1" dirty="0" smtClean="0"/>
              <a:t>Utilizzare vari strumenti e procedure come supporto per la pratica e l’esecuzione</a:t>
            </a:r>
          </a:p>
          <a:p>
            <a:r>
              <a:rPr lang="it-IT" sz="1400" b="1" dirty="0" smtClean="0"/>
              <a:t>Organizzare la classe in modo vario</a:t>
            </a:r>
          </a:p>
          <a:p>
            <a:endParaRPr lang="it-IT" sz="1400" b="1" dirty="0" smtClean="0"/>
          </a:p>
          <a:p>
            <a:r>
              <a:rPr lang="it-IT" sz="1400" b="1" dirty="0" smtClean="0"/>
              <a:t>Guidare l’elaborazione dell’informazione, !a visualizzazione e la manipolazione</a:t>
            </a:r>
          </a:p>
          <a:p>
            <a:endParaRPr lang="it-IT" sz="1400" b="1" dirty="0" smtClean="0"/>
          </a:p>
          <a:p>
            <a:r>
              <a:rPr lang="it-IT" sz="1400" b="1" dirty="0" smtClean="0"/>
              <a:t>Aumentare la capacita di controllo dei progressi</a:t>
            </a:r>
          </a:p>
          <a:p>
            <a:endParaRPr lang="it-IT" sz="1400" dirty="0" smtClean="0"/>
          </a:p>
          <a:p>
            <a:r>
              <a:rPr lang="it-IT" sz="1400" b="1" dirty="0" smtClean="0"/>
              <a:t>Massimizzare il transfer e la generalizzazione</a:t>
            </a:r>
            <a:endParaRPr lang="it-IT" sz="1400" dirty="0" smtClean="0"/>
          </a:p>
          <a:p>
            <a:endParaRPr lang="it-IT"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8183880" cy="1051560"/>
          </a:xfrm>
        </p:spPr>
        <p:txBody>
          <a:bodyPr>
            <a:normAutofit/>
          </a:bodyPr>
          <a:lstStyle/>
          <a:p>
            <a:pPr algn="ctr"/>
            <a:r>
              <a:rPr lang="it-IT" sz="2000" dirty="0" smtClean="0"/>
              <a:t>Mediatori didattici</a:t>
            </a:r>
            <a:endParaRPr lang="it-IT" sz="2000" dirty="0"/>
          </a:p>
        </p:txBody>
      </p:sp>
      <p:graphicFrame>
        <p:nvGraphicFramePr>
          <p:cNvPr id="4" name="Segnaposto contenuto 3"/>
          <p:cNvGraphicFramePr>
            <a:graphicFrameLocks noGrp="1"/>
          </p:cNvGraphicFramePr>
          <p:nvPr>
            <p:ph idx="1"/>
          </p:nvPr>
        </p:nvGraphicFramePr>
        <p:xfrm>
          <a:off x="0" y="500042"/>
          <a:ext cx="8858280" cy="6163010"/>
        </p:xfrm>
        <a:graphic>
          <a:graphicData uri="http://schemas.openxmlformats.org/drawingml/2006/table">
            <a:tbl>
              <a:tblPr firstRow="1" bandRow="1">
                <a:tableStyleId>{5C22544A-7EE6-4342-B048-85BDC9FD1C3A}</a:tableStyleId>
              </a:tblPr>
              <a:tblGrid>
                <a:gridCol w="4429140"/>
                <a:gridCol w="4429140"/>
              </a:tblGrid>
              <a:tr h="511456">
                <a:tc>
                  <a:txBody>
                    <a:bodyPr/>
                    <a:lstStyle/>
                    <a:p>
                      <a:pPr>
                        <a:lnSpc>
                          <a:spcPct val="115000"/>
                        </a:lnSpc>
                        <a:spcAft>
                          <a:spcPts val="0"/>
                        </a:spcAft>
                      </a:pPr>
                      <a:r>
                        <a:rPr lang="it-IT" sz="2000" b="1" dirty="0" smtClean="0">
                          <a:latin typeface="Calibri"/>
                          <a:ea typeface="Calibri"/>
                          <a:cs typeface="Times New Roman"/>
                        </a:rPr>
                        <a:t>MEDIATORI DIDATTTICI ATTIVI</a:t>
                      </a:r>
                      <a:endParaRPr lang="it-IT" sz="2000" dirty="0">
                        <a:latin typeface="Calibri"/>
                        <a:ea typeface="Calibri"/>
                        <a:cs typeface="Times New Roman"/>
                      </a:endParaRPr>
                    </a:p>
                  </a:txBody>
                  <a:tcPr marL="68580" marR="68580" marT="0" marB="0"/>
                </a:tc>
                <a:tc>
                  <a:txBody>
                    <a:bodyPr/>
                    <a:lstStyle/>
                    <a:p>
                      <a:pPr>
                        <a:lnSpc>
                          <a:spcPct val="115000"/>
                        </a:lnSpc>
                        <a:spcAft>
                          <a:spcPts val="0"/>
                        </a:spcAft>
                      </a:pPr>
                      <a:r>
                        <a:rPr lang="it-IT" sz="2000" b="1" dirty="0" smtClean="0">
                          <a:latin typeface="Calibri"/>
                          <a:ea typeface="Calibri"/>
                          <a:cs typeface="Times New Roman"/>
                        </a:rPr>
                        <a:t>MEDIATORI DIDATTTICI ICONICI</a:t>
                      </a:r>
                      <a:endParaRPr lang="it-IT" sz="2000" dirty="0">
                        <a:latin typeface="Calibri"/>
                        <a:ea typeface="Calibri"/>
                        <a:cs typeface="Times New Roman"/>
                      </a:endParaRPr>
                    </a:p>
                  </a:txBody>
                  <a:tcPr marL="68580" marR="68580" marT="0" marB="0"/>
                </a:tc>
              </a:tr>
              <a:tr h="952620">
                <a:tc>
                  <a:txBody>
                    <a:bodyPr/>
                    <a:lstStyle/>
                    <a:p>
                      <a:pPr marL="342900" lvl="0" indent="-342900">
                        <a:lnSpc>
                          <a:spcPct val="115000"/>
                        </a:lnSpc>
                        <a:spcAft>
                          <a:spcPts val="0"/>
                        </a:spcAft>
                        <a:buFont typeface="+mj-lt"/>
                        <a:buAutoNum type="alphaLcParenR"/>
                      </a:pPr>
                      <a:r>
                        <a:rPr lang="it-IT" sz="1800" dirty="0">
                          <a:latin typeface="Calibri"/>
                          <a:ea typeface="Calibri"/>
                          <a:cs typeface="Times New Roman"/>
                        </a:rPr>
                        <a:t>Esplorazioni per vedere,</a:t>
                      </a:r>
                    </a:p>
                    <a:p>
                      <a:pPr marL="457200">
                        <a:lnSpc>
                          <a:spcPct val="115000"/>
                        </a:lnSpc>
                        <a:spcAft>
                          <a:spcPts val="0"/>
                        </a:spcAft>
                      </a:pPr>
                      <a:r>
                        <a:rPr lang="it-IT" sz="1800" dirty="0">
                          <a:latin typeface="Calibri"/>
                          <a:ea typeface="Calibri"/>
                          <a:cs typeface="Times New Roman"/>
                        </a:rPr>
                        <a:t>esercitazioni per presa di contatto</a:t>
                      </a:r>
                    </a:p>
                  </a:txBody>
                  <a:tcPr marL="68580" marR="68580" marT="0" marB="0"/>
                </a:tc>
                <a:tc>
                  <a:txBody>
                    <a:bodyPr/>
                    <a:lstStyle/>
                    <a:p>
                      <a:pPr>
                        <a:lnSpc>
                          <a:spcPct val="115000"/>
                        </a:lnSpc>
                        <a:spcAft>
                          <a:spcPts val="0"/>
                        </a:spcAft>
                      </a:pPr>
                      <a:r>
                        <a:rPr lang="it-IT" sz="1800" dirty="0">
                          <a:latin typeface="Calibri"/>
                          <a:ea typeface="Calibri"/>
                          <a:cs typeface="Times New Roman"/>
                        </a:rPr>
                        <a:t>Disegno spontaneo,</a:t>
                      </a:r>
                    </a:p>
                    <a:p>
                      <a:pPr>
                        <a:lnSpc>
                          <a:spcPct val="115000"/>
                        </a:lnSpc>
                        <a:spcAft>
                          <a:spcPts val="0"/>
                        </a:spcAft>
                      </a:pPr>
                      <a:r>
                        <a:rPr lang="it-IT" sz="1800" dirty="0">
                          <a:latin typeface="Calibri"/>
                          <a:ea typeface="Calibri"/>
                          <a:cs typeface="Times New Roman"/>
                        </a:rPr>
                        <a:t>materiale visivo per documentare</a:t>
                      </a:r>
                    </a:p>
                  </a:txBody>
                  <a:tcPr marL="68580" marR="68580" marT="0" marB="0"/>
                </a:tc>
              </a:tr>
              <a:tr h="1309962">
                <a:tc>
                  <a:txBody>
                    <a:bodyPr/>
                    <a:lstStyle/>
                    <a:p>
                      <a:pPr marL="342900" lvl="0" indent="-342900">
                        <a:lnSpc>
                          <a:spcPct val="115000"/>
                        </a:lnSpc>
                        <a:spcAft>
                          <a:spcPts val="0"/>
                        </a:spcAft>
                        <a:buFont typeface="+mj-lt"/>
                        <a:buAutoNum type="alphaLcParenR"/>
                      </a:pPr>
                      <a:r>
                        <a:rPr lang="it-IT" sz="1800" dirty="0">
                          <a:latin typeface="Calibri"/>
                          <a:ea typeface="Calibri"/>
                          <a:cs typeface="Times New Roman"/>
                        </a:rPr>
                        <a:t>Esplorazione secondo piano d’osservazione,</a:t>
                      </a:r>
                    </a:p>
                    <a:p>
                      <a:pPr marL="457200">
                        <a:lnSpc>
                          <a:spcPct val="115000"/>
                        </a:lnSpc>
                        <a:spcAft>
                          <a:spcPts val="0"/>
                        </a:spcAft>
                      </a:pPr>
                      <a:r>
                        <a:rPr lang="it-IT" sz="1800" dirty="0">
                          <a:latin typeface="Calibri"/>
                          <a:ea typeface="Calibri"/>
                          <a:cs typeface="Times New Roman"/>
                        </a:rPr>
                        <a:t>esercitazione per realizzare oggetti a partire da semilavorati, montaggi, </a:t>
                      </a:r>
                      <a:r>
                        <a:rPr lang="it-IT" sz="1800" dirty="0" err="1">
                          <a:latin typeface="Calibri"/>
                          <a:ea typeface="Calibri"/>
                          <a:cs typeface="Times New Roman"/>
                        </a:rPr>
                        <a:t>etc</a:t>
                      </a:r>
                      <a:r>
                        <a:rPr lang="it-IT" sz="1800" dirty="0">
                          <a:latin typeface="Calibri"/>
                          <a:ea typeface="Calibri"/>
                          <a:cs typeface="Times New Roman"/>
                        </a:rPr>
                        <a:t>..</a:t>
                      </a:r>
                    </a:p>
                  </a:txBody>
                  <a:tcPr marL="68580" marR="68580" marT="0" marB="0"/>
                </a:tc>
                <a:tc>
                  <a:txBody>
                    <a:bodyPr/>
                    <a:lstStyle/>
                    <a:p>
                      <a:pPr>
                        <a:lnSpc>
                          <a:spcPct val="115000"/>
                        </a:lnSpc>
                        <a:spcAft>
                          <a:spcPts val="0"/>
                        </a:spcAft>
                      </a:pPr>
                      <a:r>
                        <a:rPr lang="it-IT" sz="1800" dirty="0">
                          <a:latin typeface="Calibri"/>
                          <a:ea typeface="Calibri"/>
                          <a:cs typeface="Times New Roman"/>
                        </a:rPr>
                        <a:t>Disegno preordinato secondo un piano contenutistico/codice prescelto,</a:t>
                      </a:r>
                    </a:p>
                    <a:p>
                      <a:pPr>
                        <a:lnSpc>
                          <a:spcPct val="115000"/>
                        </a:lnSpc>
                        <a:spcAft>
                          <a:spcPts val="0"/>
                        </a:spcAft>
                      </a:pPr>
                      <a:r>
                        <a:rPr lang="it-IT" sz="1800" dirty="0">
                          <a:latin typeface="Calibri"/>
                          <a:ea typeface="Calibri"/>
                          <a:cs typeface="Times New Roman"/>
                        </a:rPr>
                        <a:t>analisi e interpretazione di immagini selezionate</a:t>
                      </a:r>
                    </a:p>
                  </a:txBody>
                  <a:tcPr marL="68580" marR="68580" marT="0" marB="0"/>
                </a:tc>
              </a:tr>
              <a:tr h="1063550">
                <a:tc>
                  <a:txBody>
                    <a:bodyPr/>
                    <a:lstStyle/>
                    <a:p>
                      <a:pPr marL="342900" lvl="0" indent="-342900">
                        <a:lnSpc>
                          <a:spcPct val="115000"/>
                        </a:lnSpc>
                        <a:spcAft>
                          <a:spcPts val="0"/>
                        </a:spcAft>
                        <a:buFont typeface="+mj-lt"/>
                        <a:buAutoNum type="alphaLcParenR"/>
                      </a:pPr>
                      <a:r>
                        <a:rPr lang="it-IT" sz="1800" dirty="0">
                          <a:latin typeface="Calibri"/>
                          <a:ea typeface="Calibri"/>
                          <a:cs typeface="Times New Roman"/>
                        </a:rPr>
                        <a:t>Ricostruzione (mimo, conversazione) di un’esperienza per metterla a fuoco ed esaminarla</a:t>
                      </a:r>
                    </a:p>
                  </a:txBody>
                  <a:tcPr marL="68580" marR="68580" marT="0" marB="0"/>
                </a:tc>
                <a:tc>
                  <a:txBody>
                    <a:bodyPr/>
                    <a:lstStyle/>
                    <a:p>
                      <a:pPr>
                        <a:lnSpc>
                          <a:spcPct val="115000"/>
                        </a:lnSpc>
                        <a:spcAft>
                          <a:spcPts val="0"/>
                        </a:spcAft>
                      </a:pPr>
                      <a:r>
                        <a:rPr lang="it-IT" sz="1800" dirty="0">
                          <a:latin typeface="Calibri"/>
                          <a:ea typeface="Calibri"/>
                          <a:cs typeface="Times New Roman"/>
                        </a:rPr>
                        <a:t>Codificazione </a:t>
                      </a:r>
                      <a:r>
                        <a:rPr lang="it-IT" sz="1800" dirty="0" err="1">
                          <a:latin typeface="Calibri"/>
                          <a:ea typeface="Calibri"/>
                          <a:cs typeface="Times New Roman"/>
                        </a:rPr>
                        <a:t>grafico-figurativa</a:t>
                      </a:r>
                      <a:r>
                        <a:rPr lang="it-IT" sz="1800" dirty="0">
                          <a:latin typeface="Calibri"/>
                          <a:ea typeface="Calibri"/>
                          <a:cs typeface="Times New Roman"/>
                        </a:rPr>
                        <a:t> di eventi più o meno complessi, a partire da linguaggi verbali e non)</a:t>
                      </a:r>
                    </a:p>
                  </a:txBody>
                  <a:tcPr marL="68580" marR="68580" marT="0" marB="0"/>
                </a:tc>
              </a:tr>
              <a:tr h="1171092">
                <a:tc>
                  <a:txBody>
                    <a:bodyPr/>
                    <a:lstStyle/>
                    <a:p>
                      <a:pPr marL="342900" lvl="0" indent="-342900">
                        <a:lnSpc>
                          <a:spcPct val="115000"/>
                        </a:lnSpc>
                        <a:spcAft>
                          <a:spcPts val="0"/>
                        </a:spcAft>
                        <a:buFont typeface="+mj-lt"/>
                        <a:buAutoNum type="alphaLcParenR"/>
                      </a:pPr>
                      <a:r>
                        <a:rPr lang="it-IT" sz="1800" dirty="0">
                          <a:latin typeface="Calibri"/>
                          <a:ea typeface="Calibri"/>
                          <a:cs typeface="Times New Roman"/>
                        </a:rPr>
                        <a:t>Esperimento (a fattori selezionati e alternati), </a:t>
                      </a:r>
                    </a:p>
                    <a:p>
                      <a:pPr marL="457200">
                        <a:lnSpc>
                          <a:spcPct val="115000"/>
                        </a:lnSpc>
                        <a:spcAft>
                          <a:spcPts val="0"/>
                        </a:spcAft>
                      </a:pPr>
                      <a:r>
                        <a:rPr lang="it-IT" sz="1800" dirty="0">
                          <a:latin typeface="Calibri"/>
                          <a:ea typeface="Calibri"/>
                          <a:cs typeface="Times New Roman"/>
                        </a:rPr>
                        <a:t>esercitazione per ideare, progettare, </a:t>
                      </a:r>
                      <a:r>
                        <a:rPr lang="it-IT" sz="1800" dirty="0" smtClean="0">
                          <a:latin typeface="Calibri"/>
                          <a:ea typeface="Calibri"/>
                          <a:cs typeface="Times New Roman"/>
                        </a:rPr>
                        <a:t>realizzare </a:t>
                      </a:r>
                      <a:r>
                        <a:rPr lang="it-IT" sz="1800" dirty="0">
                          <a:latin typeface="Calibri"/>
                          <a:ea typeface="Calibri"/>
                          <a:cs typeface="Times New Roman"/>
                        </a:rPr>
                        <a:t>oggetti</a:t>
                      </a:r>
                    </a:p>
                  </a:txBody>
                  <a:tcPr marL="68580" marR="68580" marT="0" marB="0"/>
                </a:tc>
                <a:tc>
                  <a:txBody>
                    <a:bodyPr/>
                    <a:lstStyle/>
                    <a:p>
                      <a:pPr>
                        <a:lnSpc>
                          <a:spcPct val="115000"/>
                        </a:lnSpc>
                        <a:spcAft>
                          <a:spcPts val="0"/>
                        </a:spcAft>
                      </a:pPr>
                      <a:r>
                        <a:rPr lang="it-IT" sz="1800" dirty="0">
                          <a:latin typeface="Calibri"/>
                          <a:ea typeface="Calibri"/>
                          <a:cs typeface="Times New Roman"/>
                        </a:rPr>
                        <a:t>Schematizzazione di concetti, mappe, percorsi, eventi, …,</a:t>
                      </a:r>
                    </a:p>
                    <a:p>
                      <a:pPr>
                        <a:lnSpc>
                          <a:spcPct val="115000"/>
                        </a:lnSpc>
                        <a:spcAft>
                          <a:spcPts val="0"/>
                        </a:spcAft>
                      </a:pPr>
                      <a:r>
                        <a:rPr lang="it-IT" sz="1800" dirty="0">
                          <a:latin typeface="Calibri"/>
                          <a:ea typeface="Calibri"/>
                          <a:cs typeface="Times New Roman"/>
                        </a:rPr>
                        <a:t>secondo connettivi grafici (organizzatori percettivi)</a:t>
                      </a:r>
                    </a:p>
                  </a:txBody>
                  <a:tcPr marL="68580" marR="68580" marT="0" marB="0"/>
                </a:tc>
              </a:tr>
              <a:tr h="1063550">
                <a:tc>
                  <a:txBody>
                    <a:bodyPr/>
                    <a:lstStyle/>
                    <a:p>
                      <a:pPr marL="342900" lvl="0" indent="-342900">
                        <a:lnSpc>
                          <a:spcPct val="115000"/>
                        </a:lnSpc>
                        <a:spcAft>
                          <a:spcPts val="0"/>
                        </a:spcAft>
                        <a:buFont typeface="+mj-lt"/>
                        <a:buAutoNum type="alphaLcParenR"/>
                      </a:pPr>
                      <a:r>
                        <a:rPr lang="it-IT" sz="1800" dirty="0">
                          <a:latin typeface="Calibri"/>
                          <a:ea typeface="Calibri"/>
                          <a:cs typeface="Times New Roman"/>
                        </a:rPr>
                        <a:t>Esplorazione per controllo di conoscenze predefinite,</a:t>
                      </a:r>
                    </a:p>
                    <a:p>
                      <a:pPr marL="457200">
                        <a:lnSpc>
                          <a:spcPct val="115000"/>
                        </a:lnSpc>
                        <a:spcAft>
                          <a:spcPts val="0"/>
                        </a:spcAft>
                      </a:pPr>
                      <a:r>
                        <a:rPr lang="it-IT" sz="1800" dirty="0">
                          <a:latin typeface="Calibri"/>
                          <a:ea typeface="Calibri"/>
                          <a:cs typeface="Times New Roman"/>
                        </a:rPr>
                        <a:t>esercitazioni per applicare/controllare</a:t>
                      </a:r>
                    </a:p>
                  </a:txBody>
                  <a:tcPr marL="68580" marR="68580" marT="0" marB="0"/>
                </a:tc>
                <a:tc>
                  <a:txBody>
                    <a:bodyPr/>
                    <a:lstStyle/>
                    <a:p>
                      <a:pPr>
                        <a:lnSpc>
                          <a:spcPct val="115000"/>
                        </a:lnSpc>
                        <a:spcAft>
                          <a:spcPts val="0"/>
                        </a:spcAft>
                      </a:pPr>
                      <a:r>
                        <a:rPr lang="it-IT" sz="1800" dirty="0">
                          <a:latin typeface="Calibri"/>
                          <a:ea typeface="Calibri"/>
                          <a:cs typeface="Times New Roman"/>
                        </a:rPr>
                        <a:t>Schematizzazione a controllo di conoscenze ed esperienze apprese in precedenza</a:t>
                      </a:r>
                    </a:p>
                  </a:txBody>
                  <a:tcPr marL="68580" marR="68580" marT="0" marB="0"/>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bwMode="auto">
          <a:xfrm>
            <a:off x="539750" y="620713"/>
            <a:ext cx="8183563" cy="5256212"/>
          </a:xfrm>
        </p:spPr>
        <p:txBody>
          <a:bodyPr wrap="square" lIns="91440" tIns="45720" rIns="91440" bIns="45720" numCol="1" anchorCtr="0" compatLnSpc="1">
            <a:prstTxWarp prst="textNoShape">
              <a:avLst/>
            </a:prstTxWarp>
          </a:bodyPr>
          <a:lstStyle/>
          <a:p>
            <a:pPr algn="ctr" eaLnBrk="1" hangingPunct="1"/>
            <a:r>
              <a:rPr lang="it-IT" sz="3700" smtClean="0">
                <a:solidFill>
                  <a:schemeClr val="tx1"/>
                </a:solidFill>
                <a:effectLst/>
              </a:rPr>
              <a:t>ENTRO IL 30 OTTOBRE</a:t>
            </a:r>
            <a:r>
              <a:rPr lang="it-IT" smtClean="0">
                <a:solidFill>
                  <a:schemeClr val="tx1"/>
                </a:solidFill>
                <a:effectLst/>
              </a:rPr>
              <a:t/>
            </a:r>
            <a:br>
              <a:rPr lang="it-IT" smtClean="0">
                <a:solidFill>
                  <a:schemeClr val="tx1"/>
                </a:solidFill>
                <a:effectLst/>
              </a:rPr>
            </a:br>
            <a:r>
              <a:rPr lang="it-IT" sz="2400" smtClean="0">
                <a:solidFill>
                  <a:schemeClr val="tx1"/>
                </a:solidFill>
                <a:effectLst/>
              </a:rPr>
              <a:t>dell’a.s. precedente al triennio di riferimento</a:t>
            </a:r>
            <a:r>
              <a:rPr lang="it-IT" smtClean="0">
                <a:solidFill>
                  <a:schemeClr val="tx1"/>
                </a:solidFill>
                <a:effectLst/>
              </a:rPr>
              <a:t/>
            </a:r>
            <a:br>
              <a:rPr lang="it-IT" smtClean="0">
                <a:solidFill>
                  <a:schemeClr val="tx1"/>
                </a:solidFill>
                <a:effectLst/>
              </a:rPr>
            </a:br>
            <a:r>
              <a:rPr lang="it-IT" smtClean="0">
                <a:solidFill>
                  <a:schemeClr val="tx1"/>
                </a:solidFill>
                <a:effectLst/>
              </a:rPr>
              <a:t/>
            </a:r>
            <a:br>
              <a:rPr lang="it-IT" smtClean="0">
                <a:solidFill>
                  <a:schemeClr val="tx1"/>
                </a:solidFill>
                <a:effectLst/>
              </a:rPr>
            </a:br>
            <a:r>
              <a:rPr lang="it-IT" sz="3700" smtClean="0">
                <a:solidFill>
                  <a:schemeClr val="tx1"/>
                </a:solidFill>
                <a:effectLst/>
              </a:rPr>
              <a:t>CIASCUN ISTITUTO</a:t>
            </a:r>
            <a:br>
              <a:rPr lang="it-IT" sz="3700" smtClean="0">
                <a:solidFill>
                  <a:schemeClr val="tx1"/>
                </a:solidFill>
                <a:effectLst/>
              </a:rPr>
            </a:br>
            <a:r>
              <a:rPr lang="it-IT" sz="3700" smtClean="0">
                <a:solidFill>
                  <a:schemeClr val="tx1"/>
                </a:solidFill>
                <a:effectLst/>
              </a:rPr>
              <a:t>ELABORA ED APPROVA IL P.O.F.</a:t>
            </a:r>
            <a:r>
              <a:rPr lang="it-IT" smtClean="0">
                <a:solidFill>
                  <a:schemeClr val="tx1"/>
                </a:solidFill>
                <a:effectLst/>
              </a:rPr>
              <a:t/>
            </a:r>
            <a:br>
              <a:rPr lang="it-IT" smtClean="0">
                <a:solidFill>
                  <a:schemeClr val="tx1"/>
                </a:solidFill>
                <a:effectLst/>
              </a:rPr>
            </a:br>
            <a:r>
              <a:rPr lang="it-IT" smtClean="0">
                <a:solidFill>
                  <a:schemeClr val="tx1"/>
                </a:solidFill>
                <a:effectLst/>
              </a:rPr>
              <a:t/>
            </a:r>
            <a:br>
              <a:rPr lang="it-IT" smtClean="0">
                <a:solidFill>
                  <a:schemeClr val="tx1"/>
                </a:solidFill>
                <a:effectLst/>
              </a:rPr>
            </a:br>
            <a:r>
              <a:rPr lang="it-IT" sz="3700" smtClean="0">
                <a:solidFill>
                  <a:schemeClr val="tx1"/>
                </a:solidFill>
                <a:effectLst/>
              </a:rPr>
              <a:t>DI DURATA TRIENNALE</a:t>
            </a:r>
            <a:r>
              <a:rPr lang="it-IT" smtClean="0">
                <a:solidFill>
                  <a:schemeClr val="tx1"/>
                </a:solidFill>
                <a:effectLst/>
              </a:rPr>
              <a:t/>
            </a:r>
            <a:br>
              <a:rPr lang="it-IT" smtClean="0">
                <a:solidFill>
                  <a:schemeClr val="tx1"/>
                </a:solidFill>
                <a:effectLst/>
              </a:rPr>
            </a:br>
            <a:r>
              <a:rPr lang="it-IT" sz="1800" b="0" smtClean="0">
                <a:solidFill>
                  <a:schemeClr val="tx1"/>
                </a:solidFill>
                <a:effectLst/>
              </a:rPr>
              <a:t>(comma 12)</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28600"/>
            <a:ext cx="8183880" cy="1051560"/>
          </a:xfrm>
        </p:spPr>
        <p:txBody>
          <a:bodyPr>
            <a:normAutofit/>
          </a:bodyPr>
          <a:lstStyle/>
          <a:p>
            <a:pPr algn="ctr"/>
            <a:r>
              <a:rPr lang="it-IT" sz="2000" dirty="0" smtClean="0"/>
              <a:t>Mediatori didattici</a:t>
            </a:r>
            <a:endParaRPr lang="it-IT" sz="2000" dirty="0"/>
          </a:p>
        </p:txBody>
      </p:sp>
      <p:graphicFrame>
        <p:nvGraphicFramePr>
          <p:cNvPr id="4" name="Segnaposto contenuto 3"/>
          <p:cNvGraphicFramePr>
            <a:graphicFrameLocks noGrp="1"/>
          </p:cNvGraphicFramePr>
          <p:nvPr>
            <p:ph idx="1"/>
          </p:nvPr>
        </p:nvGraphicFramePr>
        <p:xfrm>
          <a:off x="571472" y="500043"/>
          <a:ext cx="8429684" cy="5929353"/>
        </p:xfrm>
        <a:graphic>
          <a:graphicData uri="http://schemas.openxmlformats.org/drawingml/2006/table">
            <a:tbl>
              <a:tblPr firstRow="1" bandRow="1">
                <a:tableStyleId>{5C22544A-7EE6-4342-B048-85BDC9FD1C3A}</a:tableStyleId>
              </a:tblPr>
              <a:tblGrid>
                <a:gridCol w="4214842"/>
                <a:gridCol w="4214842"/>
              </a:tblGrid>
              <a:tr h="499422">
                <a:tc>
                  <a:txBody>
                    <a:bodyPr/>
                    <a:lstStyle/>
                    <a:p>
                      <a:pPr algn="ctr">
                        <a:lnSpc>
                          <a:spcPct val="115000"/>
                        </a:lnSpc>
                        <a:spcAft>
                          <a:spcPts val="0"/>
                        </a:spcAft>
                      </a:pPr>
                      <a:r>
                        <a:rPr lang="it-IT" sz="1800" b="1" dirty="0" smtClean="0">
                          <a:latin typeface="Calibri"/>
                          <a:ea typeface="Calibri"/>
                          <a:cs typeface="Times New Roman"/>
                        </a:rPr>
                        <a:t>MEDIATORI DIDATTTICI ANALOGICI</a:t>
                      </a:r>
                      <a:endParaRPr lang="it-IT" sz="1800" dirty="0">
                        <a:latin typeface="Calibri"/>
                        <a:ea typeface="Calibri"/>
                        <a:cs typeface="Times New Roman"/>
                      </a:endParaRPr>
                    </a:p>
                  </a:txBody>
                  <a:tcPr marL="68580" marR="68580" marT="0" marB="0"/>
                </a:tc>
                <a:tc>
                  <a:txBody>
                    <a:bodyPr/>
                    <a:lstStyle/>
                    <a:p>
                      <a:pPr algn="ctr">
                        <a:lnSpc>
                          <a:spcPct val="115000"/>
                        </a:lnSpc>
                        <a:spcAft>
                          <a:spcPts val="0"/>
                        </a:spcAft>
                      </a:pPr>
                      <a:r>
                        <a:rPr lang="it-IT" sz="1800" b="1" dirty="0" smtClean="0">
                          <a:latin typeface="Calibri"/>
                          <a:ea typeface="Calibri"/>
                          <a:cs typeface="Times New Roman"/>
                        </a:rPr>
                        <a:t>MEDIATORI DIDATTTICI SIMBOLICI</a:t>
                      </a:r>
                      <a:endParaRPr lang="it-IT" sz="1800" dirty="0">
                        <a:latin typeface="Calibri"/>
                        <a:ea typeface="Calibri"/>
                        <a:cs typeface="Times New Roman"/>
                      </a:endParaRPr>
                    </a:p>
                  </a:txBody>
                  <a:tcPr marL="68580" marR="68580" marT="0" marB="0"/>
                </a:tc>
              </a:tr>
              <a:tr h="930205">
                <a:tc>
                  <a:txBody>
                    <a:bodyPr/>
                    <a:lstStyle/>
                    <a:p>
                      <a:pPr>
                        <a:lnSpc>
                          <a:spcPct val="115000"/>
                        </a:lnSpc>
                        <a:spcAft>
                          <a:spcPts val="0"/>
                        </a:spcAft>
                      </a:pPr>
                      <a:r>
                        <a:rPr lang="it-IT" sz="1600" dirty="0">
                          <a:latin typeface="Calibri"/>
                          <a:ea typeface="Calibri"/>
                          <a:cs typeface="Times New Roman"/>
                        </a:rPr>
                        <a:t>Drammatizzazioni/</a:t>
                      </a:r>
                      <a:r>
                        <a:rPr lang="it-IT" sz="1600" dirty="0" err="1">
                          <a:latin typeface="Calibri"/>
                          <a:ea typeface="Calibri"/>
                          <a:cs typeface="Times New Roman"/>
                        </a:rPr>
                        <a:t>role</a:t>
                      </a:r>
                      <a:r>
                        <a:rPr lang="it-IT" sz="1600" dirty="0">
                          <a:latin typeface="Calibri"/>
                          <a:ea typeface="Calibri"/>
                          <a:cs typeface="Times New Roman"/>
                        </a:rPr>
                        <a:t> play (soggetti)</a:t>
                      </a:r>
                    </a:p>
                  </a:txBody>
                  <a:tcPr marL="68580" marR="68580" marT="0" marB="0"/>
                </a:tc>
                <a:tc>
                  <a:txBody>
                    <a:bodyPr/>
                    <a:lstStyle/>
                    <a:p>
                      <a:pPr>
                        <a:lnSpc>
                          <a:spcPct val="115000"/>
                        </a:lnSpc>
                        <a:spcAft>
                          <a:spcPts val="0"/>
                        </a:spcAft>
                      </a:pPr>
                      <a:r>
                        <a:rPr lang="it-IT" sz="1600" dirty="0">
                          <a:latin typeface="Calibri"/>
                          <a:ea typeface="Calibri"/>
                          <a:cs typeface="Times New Roman"/>
                        </a:rPr>
                        <a:t>Discussione finalizzata a sintetizzare/omologare informazioni raccolte,</a:t>
                      </a:r>
                    </a:p>
                    <a:p>
                      <a:pPr>
                        <a:lnSpc>
                          <a:spcPct val="115000"/>
                        </a:lnSpc>
                        <a:spcAft>
                          <a:spcPts val="0"/>
                        </a:spcAft>
                      </a:pPr>
                      <a:r>
                        <a:rPr lang="it-IT" sz="1600" dirty="0">
                          <a:latin typeface="Calibri"/>
                          <a:ea typeface="Calibri"/>
                          <a:cs typeface="Times New Roman"/>
                        </a:rPr>
                        <a:t>narrazione dell’insegnante</a:t>
                      </a:r>
                    </a:p>
                  </a:txBody>
                  <a:tcPr marL="68580" marR="68580" marT="0" marB="0"/>
                </a:tc>
              </a:tr>
              <a:tr h="1279139">
                <a:tc>
                  <a:txBody>
                    <a:bodyPr/>
                    <a:lstStyle/>
                    <a:p>
                      <a:pPr>
                        <a:lnSpc>
                          <a:spcPct val="115000"/>
                        </a:lnSpc>
                        <a:spcAft>
                          <a:spcPts val="0"/>
                        </a:spcAft>
                      </a:pPr>
                      <a:r>
                        <a:rPr lang="it-IT" sz="1600" dirty="0">
                          <a:latin typeface="Calibri"/>
                          <a:ea typeface="Calibri"/>
                          <a:cs typeface="Times New Roman"/>
                        </a:rPr>
                        <a:t>Giochi di simulazione (canovaccio)</a:t>
                      </a:r>
                    </a:p>
                  </a:txBody>
                  <a:tcPr marL="68580" marR="68580" marT="0" marB="0"/>
                </a:tc>
                <a:tc>
                  <a:txBody>
                    <a:bodyPr/>
                    <a:lstStyle/>
                    <a:p>
                      <a:pPr>
                        <a:lnSpc>
                          <a:spcPct val="115000"/>
                        </a:lnSpc>
                        <a:spcAft>
                          <a:spcPts val="0"/>
                        </a:spcAft>
                      </a:pPr>
                      <a:r>
                        <a:rPr lang="it-IT" sz="1600" dirty="0">
                          <a:latin typeface="Calibri"/>
                          <a:ea typeface="Calibri"/>
                          <a:cs typeface="Times New Roman"/>
                        </a:rPr>
                        <a:t>Narrazione </a:t>
                      </a:r>
                      <a:r>
                        <a:rPr lang="it-IT" sz="1600" dirty="0" smtClean="0">
                          <a:latin typeface="Calibri"/>
                          <a:ea typeface="Calibri"/>
                          <a:cs typeface="Times New Roman"/>
                        </a:rPr>
                        <a:t>(ascolto</a:t>
                      </a:r>
                      <a:r>
                        <a:rPr lang="it-IT" sz="1600" dirty="0">
                          <a:latin typeface="Calibri"/>
                          <a:ea typeface="Calibri"/>
                          <a:cs typeface="Times New Roman"/>
                        </a:rPr>
                        <a:t>, lettura, scritti) di eventi più o meno complessi , sintesi scritta, narrazione dell’alunno</a:t>
                      </a:r>
                    </a:p>
                  </a:txBody>
                  <a:tcPr marL="68580" marR="68580" marT="0" marB="0"/>
                </a:tc>
              </a:tr>
              <a:tr h="1038525">
                <a:tc>
                  <a:txBody>
                    <a:bodyPr/>
                    <a:lstStyle/>
                    <a:p>
                      <a:pPr>
                        <a:lnSpc>
                          <a:spcPct val="115000"/>
                        </a:lnSpc>
                        <a:spcAft>
                          <a:spcPts val="0"/>
                        </a:spcAft>
                      </a:pPr>
                      <a:r>
                        <a:rPr lang="it-IT" sz="1600" dirty="0">
                          <a:latin typeface="Calibri"/>
                          <a:ea typeface="Calibri"/>
                          <a:cs typeface="Times New Roman"/>
                        </a:rPr>
                        <a:t>Esecuzione di copioni </a:t>
                      </a:r>
                      <a:r>
                        <a:rPr lang="it-IT" sz="1600" dirty="0" smtClean="0">
                          <a:latin typeface="Calibri"/>
                          <a:ea typeface="Calibri"/>
                          <a:cs typeface="Times New Roman"/>
                        </a:rPr>
                        <a:t>(soggetti </a:t>
                      </a:r>
                      <a:r>
                        <a:rPr lang="it-IT" sz="1600" dirty="0">
                          <a:latin typeface="Calibri"/>
                          <a:ea typeface="Calibri"/>
                          <a:cs typeface="Times New Roman"/>
                        </a:rPr>
                        <a:t>a canovaccio)</a:t>
                      </a:r>
                    </a:p>
                  </a:txBody>
                  <a:tcPr marL="68580" marR="68580" marT="0" marB="0"/>
                </a:tc>
                <a:tc>
                  <a:txBody>
                    <a:bodyPr/>
                    <a:lstStyle/>
                    <a:p>
                      <a:pPr>
                        <a:lnSpc>
                          <a:spcPct val="115000"/>
                        </a:lnSpc>
                        <a:spcAft>
                          <a:spcPts val="0"/>
                        </a:spcAft>
                      </a:pPr>
                      <a:r>
                        <a:rPr lang="it-IT" sz="1600" dirty="0">
                          <a:latin typeface="Calibri"/>
                          <a:ea typeface="Calibri"/>
                          <a:cs typeface="Times New Roman"/>
                        </a:rPr>
                        <a:t>Definizione di concetti,</a:t>
                      </a:r>
                    </a:p>
                    <a:p>
                      <a:pPr>
                        <a:lnSpc>
                          <a:spcPct val="115000"/>
                        </a:lnSpc>
                        <a:spcAft>
                          <a:spcPts val="0"/>
                        </a:spcAft>
                      </a:pPr>
                      <a:r>
                        <a:rPr lang="it-IT" sz="1600" dirty="0">
                          <a:latin typeface="Calibri"/>
                          <a:ea typeface="Calibri"/>
                          <a:cs typeface="Times New Roman"/>
                        </a:rPr>
                        <a:t>formulazione di giudizi</a:t>
                      </a:r>
                    </a:p>
                  </a:txBody>
                  <a:tcPr marL="68580" marR="68580" marT="0" marB="0"/>
                </a:tc>
              </a:tr>
              <a:tr h="1143537">
                <a:tc>
                  <a:txBody>
                    <a:bodyPr/>
                    <a:lstStyle/>
                    <a:p>
                      <a:pPr>
                        <a:lnSpc>
                          <a:spcPct val="115000"/>
                        </a:lnSpc>
                        <a:spcAft>
                          <a:spcPts val="0"/>
                        </a:spcAft>
                      </a:pPr>
                      <a:r>
                        <a:rPr lang="it-IT" sz="1600" dirty="0">
                          <a:latin typeface="Calibri"/>
                          <a:ea typeface="Calibri"/>
                          <a:cs typeface="Times New Roman"/>
                        </a:rPr>
                        <a:t>Analisi e discussione di un gioco, finalizzate all’identificazione delle regole</a:t>
                      </a:r>
                    </a:p>
                  </a:txBody>
                  <a:tcPr marL="68580" marR="68580" marT="0" marB="0"/>
                </a:tc>
                <a:tc>
                  <a:txBody>
                    <a:bodyPr/>
                    <a:lstStyle/>
                    <a:p>
                      <a:pPr>
                        <a:lnSpc>
                          <a:spcPct val="115000"/>
                        </a:lnSpc>
                        <a:spcAft>
                          <a:spcPts val="0"/>
                        </a:spcAft>
                      </a:pPr>
                      <a:r>
                        <a:rPr lang="it-IT" sz="1600" dirty="0">
                          <a:latin typeface="Calibri"/>
                          <a:ea typeface="Calibri"/>
                          <a:cs typeface="Times New Roman"/>
                        </a:rPr>
                        <a:t>Riflessione sul linguaggio, sulle pratiche discorsive, sulle procedure, finalizzate all’individuazione di regole</a:t>
                      </a:r>
                    </a:p>
                  </a:txBody>
                  <a:tcPr marL="68580" marR="68580" marT="0" marB="0"/>
                </a:tc>
              </a:tr>
              <a:tr h="1038525">
                <a:tc>
                  <a:txBody>
                    <a:bodyPr/>
                    <a:lstStyle/>
                    <a:p>
                      <a:pPr>
                        <a:lnSpc>
                          <a:spcPct val="115000"/>
                        </a:lnSpc>
                        <a:spcAft>
                          <a:spcPts val="0"/>
                        </a:spcAft>
                      </a:pPr>
                      <a:r>
                        <a:rPr lang="it-IT" sz="1600" dirty="0">
                          <a:latin typeface="Calibri"/>
                          <a:ea typeface="Calibri"/>
                          <a:cs typeface="Times New Roman"/>
                        </a:rPr>
                        <a:t>Simulazione finalizzata all’applicazione e controllo di conoscenze ed esperienze precedenti</a:t>
                      </a:r>
                    </a:p>
                  </a:txBody>
                  <a:tcPr marL="68580" marR="68580" marT="0" marB="0"/>
                </a:tc>
                <a:tc>
                  <a:txBody>
                    <a:bodyPr/>
                    <a:lstStyle/>
                    <a:p>
                      <a:pPr>
                        <a:lnSpc>
                          <a:spcPct val="115000"/>
                        </a:lnSpc>
                        <a:spcAft>
                          <a:spcPts val="0"/>
                        </a:spcAft>
                      </a:pPr>
                      <a:r>
                        <a:rPr lang="it-IT" sz="1600" dirty="0">
                          <a:latin typeface="Calibri"/>
                          <a:ea typeface="Calibri"/>
                          <a:cs typeface="Times New Roman"/>
                        </a:rPr>
                        <a:t>Applicazione e controllo di regole (meta conoscenze) apprese in precedenza</a:t>
                      </a:r>
                    </a:p>
                  </a:txBody>
                  <a:tcPr marL="68580" marR="68580" marT="0" marB="0"/>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28596" y="500042"/>
            <a:ext cx="8229600" cy="939784"/>
          </a:xfrm>
        </p:spPr>
        <p:txBody>
          <a:bodyPr>
            <a:normAutofit fontScale="90000"/>
          </a:bodyPr>
          <a:lstStyle/>
          <a:p>
            <a:pPr algn="l" fontAlgn="t"/>
            <a:r>
              <a:rPr lang="it-IT" sz="2200" b="1" dirty="0" smtClean="0"/>
              <a:t/>
            </a:r>
            <a:br>
              <a:rPr lang="it-IT" sz="2200" b="1" dirty="0" smtClean="0"/>
            </a:br>
            <a:r>
              <a:rPr lang="it-IT" sz="2200" b="1" dirty="0" smtClean="0"/>
              <a:t/>
            </a:r>
            <a:br>
              <a:rPr lang="it-IT" sz="2200" b="1" dirty="0" smtClean="0"/>
            </a:br>
            <a:r>
              <a:rPr lang="it-IT" sz="2200" b="1" dirty="0" smtClean="0"/>
              <a:t>Mediatori attivi: Esplorazioni </a:t>
            </a:r>
            <a:r>
              <a:rPr lang="it-IT" sz="2200" b="1" dirty="0"/>
              <a:t>per </a:t>
            </a:r>
            <a:r>
              <a:rPr lang="it-IT" sz="2200" b="1" dirty="0" smtClean="0"/>
              <a:t>vedere, esercitazioni </a:t>
            </a:r>
            <a:r>
              <a:rPr lang="it-IT" sz="2200" b="1" dirty="0"/>
              <a:t>per presa di contatto</a:t>
            </a:r>
            <a:r>
              <a:rPr lang="it-IT" sz="2200" dirty="0"/>
              <a:t/>
            </a:r>
            <a:br>
              <a:rPr lang="it-IT" sz="2200" dirty="0"/>
            </a:br>
            <a:r>
              <a:rPr lang="it-IT" sz="1600" b="1" dirty="0"/>
              <a:t>Esplorazione secondo </a:t>
            </a:r>
            <a:r>
              <a:rPr lang="it-IT" sz="1600" b="1" dirty="0" smtClean="0"/>
              <a:t>un piano d’osservazione, esercitazione </a:t>
            </a:r>
            <a:r>
              <a:rPr lang="it-IT" sz="1600" b="1" dirty="0"/>
              <a:t>per realizzare oggetti a partire da semilavorati, montaggi, </a:t>
            </a:r>
            <a:r>
              <a:rPr lang="it-IT" sz="1600" b="1" dirty="0" err="1"/>
              <a:t>etc</a:t>
            </a:r>
            <a:r>
              <a:rPr lang="it-IT" sz="1600" b="1" dirty="0"/>
              <a:t>..</a:t>
            </a:r>
            <a:r>
              <a:rPr lang="it-IT" sz="1600" dirty="0"/>
              <a:t/>
            </a:r>
            <a:br>
              <a:rPr lang="it-IT" sz="1600" dirty="0"/>
            </a:br>
            <a:endParaRPr lang="it-IT" sz="1600" dirty="0"/>
          </a:p>
        </p:txBody>
      </p:sp>
      <p:sp>
        <p:nvSpPr>
          <p:cNvPr id="3" name="Segnaposto contenuto 2"/>
          <p:cNvSpPr>
            <a:spLocks noGrp="1"/>
          </p:cNvSpPr>
          <p:nvPr>
            <p:ph idx="1"/>
          </p:nvPr>
        </p:nvSpPr>
        <p:spPr>
          <a:xfrm>
            <a:off x="214282" y="1285836"/>
            <a:ext cx="8929718" cy="5572164"/>
          </a:xfrm>
        </p:spPr>
        <p:txBody>
          <a:bodyPr>
            <a:normAutofit fontScale="85000" lnSpcReduction="10000"/>
          </a:bodyPr>
          <a:lstStyle/>
          <a:p>
            <a:r>
              <a:rPr lang="it-IT" sz="2000" b="1" dirty="0" smtClean="0"/>
              <a:t>Opzioni:</a:t>
            </a:r>
          </a:p>
          <a:p>
            <a:r>
              <a:rPr lang="it-IT" sz="2000" dirty="0">
                <a:solidFill>
                  <a:srgbClr val="FF0000"/>
                </a:solidFill>
              </a:rPr>
              <a:t>fornire descrizioni (scritte o orali) per tutte le immagini, </a:t>
            </a:r>
            <a:r>
              <a:rPr lang="it-IT" sz="2000" dirty="0" smtClean="0">
                <a:solidFill>
                  <a:srgbClr val="FF0000"/>
                </a:solidFill>
              </a:rPr>
              <a:t>le fotografie, i plastici,i </a:t>
            </a:r>
            <a:r>
              <a:rPr lang="it-IT" sz="2000" dirty="0">
                <a:solidFill>
                  <a:srgbClr val="FF0000"/>
                </a:solidFill>
              </a:rPr>
              <a:t>grafici, i video o le animazioni;</a:t>
            </a:r>
          </a:p>
          <a:p>
            <a:r>
              <a:rPr lang="it-IT" sz="2000" dirty="0" smtClean="0">
                <a:solidFill>
                  <a:srgbClr val="00B050"/>
                </a:solidFill>
              </a:rPr>
              <a:t> </a:t>
            </a:r>
            <a:r>
              <a:rPr lang="it-IT" sz="2000" dirty="0">
                <a:solidFill>
                  <a:srgbClr val="00B050"/>
                </a:solidFill>
              </a:rPr>
              <a:t>usare equivalenti tattili (</a:t>
            </a:r>
            <a:r>
              <a:rPr lang="it-IT" sz="2000" dirty="0" smtClean="0">
                <a:solidFill>
                  <a:srgbClr val="00B050"/>
                </a:solidFill>
              </a:rPr>
              <a:t>grafici  </a:t>
            </a:r>
            <a:r>
              <a:rPr lang="it-IT" sz="2000" dirty="0">
                <a:solidFill>
                  <a:srgbClr val="00B050"/>
                </a:solidFill>
              </a:rPr>
              <a:t>tattili o oggetti di riferimento) per le immagini chiave che rappresentano i </a:t>
            </a:r>
            <a:r>
              <a:rPr lang="it-IT" sz="2000" dirty="0" smtClean="0">
                <a:solidFill>
                  <a:srgbClr val="00B050"/>
                </a:solidFill>
              </a:rPr>
              <a:t>concetti o le procedure; </a:t>
            </a:r>
          </a:p>
          <a:p>
            <a:r>
              <a:rPr lang="it-IT" sz="2000" dirty="0" smtClean="0">
                <a:solidFill>
                  <a:schemeClr val="accent2">
                    <a:lumMod val="75000"/>
                  </a:schemeClr>
                </a:solidFill>
              </a:rPr>
              <a:t>fornire </a:t>
            </a:r>
            <a:r>
              <a:rPr lang="it-IT" sz="2000" dirty="0">
                <a:solidFill>
                  <a:schemeClr val="accent2">
                    <a:lumMod val="75000"/>
                  </a:schemeClr>
                </a:solidFill>
              </a:rPr>
              <a:t>oggetti fisici e modelli spaziali per comunicare </a:t>
            </a:r>
            <a:r>
              <a:rPr lang="it-IT" sz="2000" dirty="0" smtClean="0">
                <a:solidFill>
                  <a:schemeClr val="accent2">
                    <a:lumMod val="75000"/>
                  </a:schemeClr>
                </a:solidFill>
              </a:rPr>
              <a:t> </a:t>
            </a:r>
            <a:r>
              <a:rPr lang="it-IT" sz="2000" dirty="0">
                <a:solidFill>
                  <a:schemeClr val="accent2">
                    <a:lumMod val="75000"/>
                  </a:schemeClr>
                </a:solidFill>
              </a:rPr>
              <a:t>interazioni</a:t>
            </a:r>
            <a:r>
              <a:rPr lang="it-IT" sz="2000" dirty="0" smtClean="0">
                <a:solidFill>
                  <a:schemeClr val="accent2">
                    <a:lumMod val="75000"/>
                  </a:schemeClr>
                </a:solidFill>
              </a:rPr>
              <a:t>;</a:t>
            </a:r>
          </a:p>
          <a:p>
            <a:r>
              <a:rPr lang="it-IT" sz="2000" dirty="0" smtClean="0"/>
              <a:t>fornire </a:t>
            </a:r>
            <a:r>
              <a:rPr lang="it-IT" sz="2000" dirty="0"/>
              <a:t>modelli interattivi che guidino l'esplorazione e le nuove conoscenze</a:t>
            </a:r>
            <a:r>
              <a:rPr lang="it-IT" sz="2000" dirty="0" smtClean="0"/>
              <a:t>;</a:t>
            </a:r>
          </a:p>
          <a:p>
            <a:r>
              <a:rPr lang="it-IT" sz="2000" dirty="0">
                <a:solidFill>
                  <a:schemeClr val="tx2">
                    <a:lumMod val="60000"/>
                    <a:lumOff val="40000"/>
                  </a:schemeClr>
                </a:solidFill>
              </a:rPr>
              <a:t>utilizzare forme diverse per </a:t>
            </a:r>
            <a:r>
              <a:rPr lang="it-IT" sz="2000" dirty="0" smtClean="0">
                <a:solidFill>
                  <a:schemeClr val="tx2">
                    <a:lumMod val="60000"/>
                    <a:lumOff val="40000"/>
                  </a:schemeClr>
                </a:solidFill>
              </a:rPr>
              <a:t>acquisire  informazioni </a:t>
            </a:r>
            <a:r>
              <a:rPr lang="it-IT" sz="2000" dirty="0">
                <a:solidFill>
                  <a:schemeClr val="tx2">
                    <a:lumMod val="60000"/>
                    <a:lumOff val="40000"/>
                  </a:schemeClr>
                </a:solidFill>
              </a:rPr>
              <a:t>(testi, discorsi, disegni, illustrazioni, progetti, video, </a:t>
            </a:r>
            <a:r>
              <a:rPr lang="it-IT" sz="2000" dirty="0" smtClean="0">
                <a:solidFill>
                  <a:schemeClr val="tx2">
                    <a:lumMod val="60000"/>
                    <a:lumOff val="40000"/>
                  </a:schemeClr>
                </a:solidFill>
              </a:rPr>
              <a:t>musica</a:t>
            </a:r>
            <a:r>
              <a:rPr lang="it-IT" sz="2000" dirty="0">
                <a:solidFill>
                  <a:schemeClr val="tx2">
                    <a:lumMod val="60000"/>
                    <a:lumOff val="40000"/>
                  </a:schemeClr>
                </a:solidFill>
              </a:rPr>
              <a:t>, danza/movimenti ecc</a:t>
            </a:r>
            <a:r>
              <a:rPr lang="it-IT" sz="2000" dirty="0" smtClean="0">
                <a:solidFill>
                  <a:schemeClr val="tx2">
                    <a:lumMod val="60000"/>
                    <a:lumOff val="40000"/>
                  </a:schemeClr>
                </a:solidFill>
              </a:rPr>
              <a:t>.);</a:t>
            </a:r>
          </a:p>
          <a:p>
            <a:r>
              <a:rPr lang="it-IT" sz="2000" dirty="0" smtClean="0">
                <a:solidFill>
                  <a:srgbClr val="7030A0"/>
                </a:solidFill>
              </a:rPr>
              <a:t> indicare con insegne visive gli ambienti e gli spazi per facilitare la comprensione della loro funzione</a:t>
            </a:r>
            <a:endParaRPr lang="it-IT" sz="2000" dirty="0">
              <a:solidFill>
                <a:srgbClr val="7030A0"/>
              </a:solidFill>
            </a:endParaRPr>
          </a:p>
          <a:p>
            <a:r>
              <a:rPr lang="it-IT" sz="2000" dirty="0"/>
              <a:t>invitare a mostrare come si possa utilizzare qualcosa, qual é la </a:t>
            </a:r>
            <a:r>
              <a:rPr lang="it-IT" sz="2000" dirty="0" smtClean="0"/>
              <a:t>modalità </a:t>
            </a:r>
            <a:r>
              <a:rPr lang="it-IT" sz="2000" dirty="0"/>
              <a:t>di funzionamento</a:t>
            </a:r>
            <a:r>
              <a:rPr lang="it-IT" sz="2000" dirty="0" smtClean="0"/>
              <a:t>;</a:t>
            </a:r>
          </a:p>
          <a:p>
            <a:r>
              <a:rPr lang="it-IT" sz="2000" dirty="0" smtClean="0"/>
              <a:t> proporre di completare un lavoro concreto in funzione di un risultato</a:t>
            </a:r>
          </a:p>
          <a:p>
            <a:pPr>
              <a:buNone/>
            </a:pPr>
            <a:r>
              <a:rPr lang="it-IT" sz="2000" dirty="0" smtClean="0"/>
              <a:t> </a:t>
            </a:r>
            <a:endParaRPr lang="it-IT" sz="2000" dirty="0"/>
          </a:p>
          <a:p>
            <a:r>
              <a:rPr lang="it-IT" sz="2000" dirty="0" smtClean="0"/>
              <a:t> </a:t>
            </a:r>
            <a:r>
              <a:rPr lang="it-IT" sz="2000" b="1" dirty="0"/>
              <a:t>chiedere di applicare concretamente le conoscenze acquisite, mostrando come utilizzarle nella </a:t>
            </a:r>
            <a:r>
              <a:rPr lang="it-IT" sz="2000" b="1" dirty="0" smtClean="0"/>
              <a:t>realtà </a:t>
            </a:r>
            <a:r>
              <a:rPr lang="it-IT" sz="2000" b="1" dirty="0"/>
              <a:t>e per cosa possano essere utili (ad esempio, fare un acquisto, prevedere il tempo necessario per arrivare in una certa </a:t>
            </a:r>
            <a:r>
              <a:rPr lang="it-IT" sz="2000" b="1" dirty="0" smtClean="0"/>
              <a:t>destinazione </a:t>
            </a:r>
            <a:r>
              <a:rPr lang="it-IT" sz="2000" b="1" dirty="0"/>
              <a:t>ecc</a:t>
            </a:r>
            <a:r>
              <a:rPr lang="it-IT" sz="2000" b="1" dirty="0" smtClean="0"/>
              <a:t>.) (PRIMARIA)</a:t>
            </a:r>
            <a:endParaRPr lang="it-IT" sz="2000" b="1" dirty="0"/>
          </a:p>
          <a:p>
            <a:endParaRPr lang="it-IT" sz="2000" dirty="0" smtClean="0"/>
          </a:p>
          <a:p>
            <a:endParaRPr lang="it-IT" sz="2000" dirty="0"/>
          </a:p>
          <a:p>
            <a:endParaRPr lang="it-IT" sz="2000"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642918"/>
            <a:ext cx="8183880" cy="1051560"/>
          </a:xfrm>
        </p:spPr>
        <p:txBody>
          <a:bodyPr>
            <a:normAutofit fontScale="90000"/>
          </a:bodyPr>
          <a:lstStyle/>
          <a:p>
            <a:pPr algn="l" fontAlgn="t"/>
            <a:r>
              <a:rPr lang="it-IT" sz="2200" b="1" dirty="0" smtClean="0"/>
              <a:t/>
            </a:r>
            <a:br>
              <a:rPr lang="it-IT" sz="2200" b="1" dirty="0" smtClean="0"/>
            </a:br>
            <a:r>
              <a:rPr lang="it-IT" sz="2200" b="1" dirty="0"/>
              <a:t/>
            </a:r>
            <a:br>
              <a:rPr lang="it-IT" sz="2200" b="1" dirty="0"/>
            </a:br>
            <a:r>
              <a:rPr lang="it-IT" sz="2200" b="1" dirty="0" smtClean="0"/>
              <a:t/>
            </a:r>
            <a:br>
              <a:rPr lang="it-IT" sz="2200" b="1" dirty="0" smtClean="0"/>
            </a:br>
            <a:r>
              <a:rPr lang="it-IT" sz="2200" dirty="0" smtClean="0"/>
              <a:t/>
            </a:r>
            <a:br>
              <a:rPr lang="it-IT" sz="2200" dirty="0" smtClean="0"/>
            </a:br>
            <a:r>
              <a:rPr lang="it-IT" sz="2200" dirty="0" smtClean="0"/>
              <a:t/>
            </a:r>
            <a:br>
              <a:rPr lang="it-IT" sz="2200" dirty="0" smtClean="0"/>
            </a:br>
            <a:r>
              <a:rPr lang="it-IT" sz="2200" dirty="0" smtClean="0"/>
              <a:t/>
            </a:r>
            <a:br>
              <a:rPr lang="it-IT" sz="2200" dirty="0" smtClean="0"/>
            </a:br>
            <a:r>
              <a:rPr lang="it-IT" sz="2200" b="1" dirty="0" smtClean="0"/>
              <a:t>Mediatori analogici: Ricostruzione di </a:t>
            </a:r>
            <a:r>
              <a:rPr lang="it-IT" sz="2200" b="1" dirty="0"/>
              <a:t>un’esperienza per metterla a fuoco ed esaminarla</a:t>
            </a:r>
            <a:r>
              <a:rPr lang="it-IT" sz="2200" dirty="0"/>
              <a:t/>
            </a:r>
            <a:br>
              <a:rPr lang="it-IT" sz="2200" dirty="0"/>
            </a:br>
            <a:r>
              <a:rPr lang="it-IT" sz="2200" b="1" dirty="0" smtClean="0"/>
              <a:t>Esercitazione </a:t>
            </a:r>
            <a:r>
              <a:rPr lang="it-IT" sz="2200" b="1" dirty="0"/>
              <a:t>per ideare, progettare, realizzare oggetti</a:t>
            </a:r>
            <a:r>
              <a:rPr lang="it-IT" dirty="0"/>
              <a:t/>
            </a:r>
            <a:br>
              <a:rPr lang="it-IT" dirty="0"/>
            </a:br>
            <a:endParaRPr lang="it-IT" dirty="0"/>
          </a:p>
        </p:txBody>
      </p:sp>
      <p:sp>
        <p:nvSpPr>
          <p:cNvPr id="3" name="Segnaposto contenuto 2"/>
          <p:cNvSpPr>
            <a:spLocks noGrp="1"/>
          </p:cNvSpPr>
          <p:nvPr>
            <p:ph idx="1"/>
          </p:nvPr>
        </p:nvSpPr>
        <p:spPr>
          <a:xfrm>
            <a:off x="428596" y="1214422"/>
            <a:ext cx="8229600" cy="5643578"/>
          </a:xfrm>
        </p:spPr>
        <p:txBody>
          <a:bodyPr>
            <a:normAutofit/>
          </a:bodyPr>
          <a:lstStyle/>
          <a:p>
            <a:r>
              <a:rPr lang="it-IT" sz="2000" b="1" dirty="0" smtClean="0"/>
              <a:t>OPZIONI</a:t>
            </a:r>
          </a:p>
          <a:p>
            <a:r>
              <a:rPr lang="it-IT" sz="2000" dirty="0" smtClean="0"/>
              <a:t>— </a:t>
            </a:r>
            <a:r>
              <a:rPr lang="it-IT" sz="2000" dirty="0"/>
              <a:t>indicare con insegne visive gli ambienti e gli spazi per facilitare la comprensione della loro funzione;</a:t>
            </a:r>
          </a:p>
          <a:p>
            <a:r>
              <a:rPr lang="it-IT" sz="2000" dirty="0"/>
              <a:t>— creare tabelle, calendari, schemi visivi con indicazione delle </a:t>
            </a:r>
            <a:r>
              <a:rPr lang="it-IT" sz="2000" dirty="0" smtClean="0"/>
              <a:t>attività  </a:t>
            </a:r>
            <a:r>
              <a:rPr lang="it-IT" sz="2000" dirty="0"/>
              <a:t>previste, che possano aumentare la </a:t>
            </a:r>
            <a:r>
              <a:rPr lang="it-IT" sz="2000" dirty="0" err="1" smtClean="0"/>
              <a:t>predittività</a:t>
            </a:r>
            <a:r>
              <a:rPr lang="it-IT" sz="2000" dirty="0" smtClean="0"/>
              <a:t> </a:t>
            </a:r>
            <a:r>
              <a:rPr lang="it-IT" sz="2000" dirty="0"/>
              <a:t>delle </a:t>
            </a:r>
            <a:r>
              <a:rPr lang="it-IT" sz="2000" dirty="0" smtClean="0"/>
              <a:t>attività  </a:t>
            </a:r>
            <a:r>
              <a:rPr lang="it-IT" sz="2000" dirty="0"/>
              <a:t>giornaliere e la modulazione;</a:t>
            </a:r>
          </a:p>
          <a:p>
            <a:r>
              <a:rPr lang="it-IT" sz="2000" dirty="0"/>
              <a:t>— organizzare sistemi per prevedere la durata dei compiti (indicatori sonori, clessidre, orologi con foto che indicano quando finisce il compito ecc.);</a:t>
            </a:r>
          </a:p>
          <a:p>
            <a:r>
              <a:rPr lang="it-IT" sz="2000" dirty="0" smtClean="0"/>
              <a:t>— </a:t>
            </a:r>
            <a:r>
              <a:rPr lang="it-IT" sz="2000" dirty="0"/>
              <a:t>prevedere </a:t>
            </a:r>
            <a:r>
              <a:rPr lang="it-IT" sz="2000" dirty="0" smtClean="0"/>
              <a:t>avvisi </a:t>
            </a:r>
            <a:r>
              <a:rPr lang="it-IT" sz="2000" dirty="0"/>
              <a:t>e anticipazioni che possano aiutare gli studenti ai cambiamenti delle </a:t>
            </a:r>
            <a:r>
              <a:rPr lang="it-IT" sz="2000" dirty="0" smtClean="0"/>
              <a:t>attività, </a:t>
            </a:r>
            <a:r>
              <a:rPr lang="it-IT" sz="2000" dirty="0"/>
              <a:t>della tempistica e dei nuovi eventi</a:t>
            </a:r>
            <a:r>
              <a:rPr lang="it-IT" sz="2000" dirty="0" smtClean="0"/>
              <a:t>.</a:t>
            </a:r>
          </a:p>
          <a:p>
            <a:pPr>
              <a:buNone/>
            </a:pPr>
            <a:endParaRPr lang="it-IT" sz="2000" dirty="0" smtClean="0"/>
          </a:p>
          <a:p>
            <a:r>
              <a:rPr lang="it-IT" sz="2000" b="1" dirty="0" smtClean="0"/>
              <a:t>utilizzare forme di Comunicazione aumentativa e alternativa (CAA; ad esempio, VOCA, PECS ecc.).</a:t>
            </a:r>
          </a:p>
          <a:p>
            <a:endParaRPr lang="it-IT" sz="2000" dirty="0"/>
          </a:p>
          <a:p>
            <a:endParaRPr lang="it-IT" sz="20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71472" y="428604"/>
            <a:ext cx="8229600" cy="1154098"/>
          </a:xfrm>
        </p:spPr>
        <p:txBody>
          <a:bodyPr>
            <a:normAutofit fontScale="90000"/>
          </a:bodyPr>
          <a:lstStyle/>
          <a:p>
            <a:pPr marL="342900" lvl="0" indent="-342900" algn="l">
              <a:lnSpc>
                <a:spcPct val="115000"/>
              </a:lnSpc>
              <a:spcAft>
                <a:spcPts val="0"/>
              </a:spcAft>
            </a:pPr>
            <a:r>
              <a:rPr lang="it-IT" sz="2200" dirty="0" smtClean="0">
                <a:ea typeface="Calibri"/>
                <a:cs typeface="Times New Roman"/>
              </a:rPr>
              <a:t> </a:t>
            </a:r>
            <a:br>
              <a:rPr lang="it-IT" sz="2200" dirty="0" smtClean="0">
                <a:ea typeface="Calibri"/>
                <a:cs typeface="Times New Roman"/>
              </a:rPr>
            </a:br>
            <a:r>
              <a:rPr lang="it-IT" sz="2200" dirty="0">
                <a:ea typeface="Calibri"/>
                <a:cs typeface="Times New Roman"/>
              </a:rPr>
              <a:t/>
            </a:r>
            <a:br>
              <a:rPr lang="it-IT" sz="2200" dirty="0">
                <a:ea typeface="Calibri"/>
                <a:cs typeface="Times New Roman"/>
              </a:rPr>
            </a:br>
            <a:r>
              <a:rPr lang="it-IT" sz="2200" dirty="0" smtClean="0">
                <a:ea typeface="Calibri"/>
                <a:cs typeface="Times New Roman"/>
              </a:rPr>
              <a:t/>
            </a:r>
            <a:br>
              <a:rPr lang="it-IT" sz="2200" dirty="0" smtClean="0">
                <a:ea typeface="Calibri"/>
                <a:cs typeface="Times New Roman"/>
              </a:rPr>
            </a:br>
            <a:r>
              <a:rPr lang="it-IT" sz="2200" dirty="0" smtClean="0">
                <a:ea typeface="Calibri"/>
                <a:cs typeface="Times New Roman"/>
              </a:rPr>
              <a:t/>
            </a:r>
            <a:br>
              <a:rPr lang="it-IT" sz="2200" dirty="0" smtClean="0">
                <a:ea typeface="Calibri"/>
                <a:cs typeface="Times New Roman"/>
              </a:rPr>
            </a:br>
            <a:r>
              <a:rPr lang="it-IT" sz="2000" b="1" dirty="0" smtClean="0">
                <a:ea typeface="Calibri"/>
                <a:cs typeface="Times New Roman"/>
              </a:rPr>
              <a:t>Mediatore attivo: Esplorazione per controllo di conoscenze predefinite,</a:t>
            </a:r>
            <a:br>
              <a:rPr lang="it-IT" sz="2000" b="1" dirty="0" smtClean="0">
                <a:ea typeface="Calibri"/>
                <a:cs typeface="Times New Roman"/>
              </a:rPr>
            </a:br>
            <a:r>
              <a:rPr lang="it-IT" sz="2000" b="1" dirty="0" smtClean="0">
                <a:ea typeface="Calibri"/>
                <a:cs typeface="Times New Roman"/>
              </a:rPr>
              <a:t>Esercitazioni per applicare/controllare </a:t>
            </a:r>
            <a:r>
              <a:rPr lang="it-IT" sz="2000" dirty="0">
                <a:ea typeface="Calibri"/>
                <a:cs typeface="Times New Roman"/>
              </a:rPr>
              <a:t/>
            </a:r>
            <a:br>
              <a:rPr lang="it-IT" sz="2000" dirty="0">
                <a:ea typeface="Calibri"/>
                <a:cs typeface="Times New Roman"/>
              </a:rPr>
            </a:br>
            <a:endParaRPr lang="it-IT" sz="2000" dirty="0"/>
          </a:p>
        </p:txBody>
      </p:sp>
      <p:sp>
        <p:nvSpPr>
          <p:cNvPr id="3" name="Segnaposto contenuto 2"/>
          <p:cNvSpPr>
            <a:spLocks noGrp="1"/>
          </p:cNvSpPr>
          <p:nvPr>
            <p:ph idx="1"/>
          </p:nvPr>
        </p:nvSpPr>
        <p:spPr>
          <a:xfrm>
            <a:off x="285720" y="1500174"/>
            <a:ext cx="8572560" cy="5072098"/>
          </a:xfrm>
        </p:spPr>
        <p:txBody>
          <a:bodyPr>
            <a:normAutofit/>
          </a:bodyPr>
          <a:lstStyle/>
          <a:p>
            <a:r>
              <a:rPr lang="it-IT" sz="1800" b="1" dirty="0" smtClean="0"/>
              <a:t>Opzioni:</a:t>
            </a:r>
          </a:p>
          <a:p>
            <a:r>
              <a:rPr lang="it-IT" sz="1800" dirty="0"/>
              <a:t>fornire liste di controllo, organizzatori, note, promemoria elettronici</a:t>
            </a:r>
            <a:r>
              <a:rPr lang="it-IT" sz="1800" dirty="0" smtClean="0"/>
              <a:t>;</a:t>
            </a:r>
          </a:p>
          <a:p>
            <a:endParaRPr lang="it-IT" sz="1800" dirty="0"/>
          </a:p>
          <a:p>
            <a:r>
              <a:rPr lang="it-IT" sz="1800" dirty="0"/>
              <a:t>— inserire aiuti per “fermarsi e pensare” prima di agire, cosi come degli spazi adeguati per farlo</a:t>
            </a:r>
            <a:r>
              <a:rPr lang="it-IT" sz="1800" dirty="0" smtClean="0"/>
              <a:t>;</a:t>
            </a:r>
          </a:p>
          <a:p>
            <a:endParaRPr lang="it-IT" sz="1800" dirty="0"/>
          </a:p>
          <a:p>
            <a:r>
              <a:rPr lang="it-IT" sz="1800" dirty="0" smtClean="0"/>
              <a:t>Fornire suggerimenti espliciti </a:t>
            </a:r>
            <a:r>
              <a:rPr lang="it-IT" sz="1800" dirty="0"/>
              <a:t>per la revisione e la pratica</a:t>
            </a:r>
            <a:r>
              <a:rPr lang="it-IT" sz="1800" dirty="0" smtClean="0"/>
              <a:t>;</a:t>
            </a:r>
          </a:p>
          <a:p>
            <a:endParaRPr lang="it-IT" sz="1800" dirty="0"/>
          </a:p>
          <a:p>
            <a:r>
              <a:rPr lang="it-IT" sz="1800" dirty="0"/>
              <a:t>— fornire modelli, organizzatori grafici, mappe concettuali per aiutare a prendere appunti</a:t>
            </a:r>
            <a:r>
              <a:rPr lang="it-IT" sz="1800" dirty="0" smtClean="0"/>
              <a:t>;</a:t>
            </a:r>
          </a:p>
          <a:p>
            <a:pPr>
              <a:buNone/>
            </a:pPr>
            <a:endParaRPr lang="it-IT" sz="1800" dirty="0"/>
          </a:p>
          <a:p>
            <a:r>
              <a:rPr lang="it-IT" sz="1800" dirty="0"/>
              <a:t>— fornire impalcature che colleghino le nuove informazioni a quelle precedenti (ad esempio, reti di parole, mappe concettuali incomplete);</a:t>
            </a:r>
          </a:p>
          <a:p>
            <a:endParaRPr lang="it-IT" sz="1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57158" y="142852"/>
            <a:ext cx="8229600" cy="1868478"/>
          </a:xfrm>
        </p:spPr>
        <p:txBody>
          <a:bodyPr>
            <a:normAutofit/>
          </a:bodyPr>
          <a:lstStyle/>
          <a:p>
            <a:pPr algn="l" fontAlgn="t"/>
            <a:r>
              <a:rPr lang="it-IT" sz="2000" b="1" dirty="0" smtClean="0"/>
              <a:t>Mediatori  Iconici: Disegno spontaneo, materiale </a:t>
            </a:r>
            <a:r>
              <a:rPr lang="it-IT" sz="2000" b="1" dirty="0"/>
              <a:t>visivo per </a:t>
            </a:r>
            <a:r>
              <a:rPr lang="it-IT" sz="2000" b="1" dirty="0" smtClean="0"/>
              <a:t>documentare</a:t>
            </a:r>
            <a:r>
              <a:rPr lang="it-IT" sz="2000" b="1" dirty="0"/>
              <a:t> </a:t>
            </a:r>
            <a:r>
              <a:rPr lang="it-IT" sz="2000" b="1" dirty="0" smtClean="0"/>
              <a:t>- Analisi </a:t>
            </a:r>
            <a:r>
              <a:rPr lang="it-IT" sz="2000" b="1" dirty="0"/>
              <a:t>e interpretazione di immagini selezionate</a:t>
            </a:r>
            <a:r>
              <a:rPr lang="it-IT" sz="2000" dirty="0"/>
              <a:t/>
            </a:r>
            <a:br>
              <a:rPr lang="it-IT" sz="2000" dirty="0"/>
            </a:br>
            <a:endParaRPr lang="it-IT" sz="2000" dirty="0"/>
          </a:p>
        </p:txBody>
      </p:sp>
      <p:sp>
        <p:nvSpPr>
          <p:cNvPr id="3" name="Segnaposto contenuto 2"/>
          <p:cNvSpPr>
            <a:spLocks noGrp="1"/>
          </p:cNvSpPr>
          <p:nvPr>
            <p:ph idx="1"/>
          </p:nvPr>
        </p:nvSpPr>
        <p:spPr>
          <a:xfrm>
            <a:off x="0" y="1714488"/>
            <a:ext cx="9144000" cy="5357850"/>
          </a:xfrm>
          <a:ln>
            <a:solidFill>
              <a:srgbClr val="FFFF00"/>
            </a:solidFill>
          </a:ln>
        </p:spPr>
        <p:txBody>
          <a:bodyPr>
            <a:normAutofit fontScale="85000" lnSpcReduction="10000"/>
          </a:bodyPr>
          <a:lstStyle/>
          <a:p>
            <a:r>
              <a:rPr lang="it-IT" sz="2000" b="1" dirty="0" smtClean="0"/>
              <a:t>Opzioni:</a:t>
            </a:r>
          </a:p>
          <a:p>
            <a:r>
              <a:rPr lang="it-IT" sz="2000" b="1" dirty="0" smtClean="0">
                <a:solidFill>
                  <a:srgbClr val="00B050"/>
                </a:solidFill>
              </a:rPr>
              <a:t>apportare </a:t>
            </a:r>
            <a:r>
              <a:rPr lang="it-IT" sz="2000" b="1" dirty="0">
                <a:solidFill>
                  <a:srgbClr val="00B050"/>
                </a:solidFill>
              </a:rPr>
              <a:t>modifiche a</a:t>
            </a:r>
            <a:r>
              <a:rPr lang="it-IT" sz="2000" b="1" dirty="0" smtClean="0">
                <a:solidFill>
                  <a:srgbClr val="00B050"/>
                </a:solidFill>
              </a:rPr>
              <a:t>l testo: dimensioni </a:t>
            </a:r>
            <a:r>
              <a:rPr lang="it-IT" sz="2000" b="1" dirty="0">
                <a:solidFill>
                  <a:srgbClr val="00B050"/>
                </a:solidFill>
              </a:rPr>
              <a:t>delle immagini, dei grafici, tavole e altri contenuti visivi (contrasto tra sfondo e testo o immagine; colore usato per le informazioni o l'</a:t>
            </a:r>
            <a:r>
              <a:rPr lang="it-IT" sz="2000" b="1" dirty="0" err="1">
                <a:solidFill>
                  <a:srgbClr val="00B050"/>
                </a:solidFill>
              </a:rPr>
              <a:t>intensita</a:t>
            </a:r>
            <a:r>
              <a:rPr lang="it-IT" sz="2000" b="1" dirty="0">
                <a:solidFill>
                  <a:srgbClr val="00B050"/>
                </a:solidFill>
              </a:rPr>
              <a:t>; carattere usato per i materiali stampati ecc</a:t>
            </a:r>
            <a:r>
              <a:rPr lang="it-IT" sz="2000" b="1" dirty="0" smtClean="0">
                <a:solidFill>
                  <a:srgbClr val="00B050"/>
                </a:solidFill>
              </a:rPr>
              <a:t>.);</a:t>
            </a:r>
          </a:p>
          <a:p>
            <a:r>
              <a:rPr lang="it-IT" sz="2000" b="1" dirty="0">
                <a:solidFill>
                  <a:srgbClr val="00B050"/>
                </a:solidFill>
              </a:rPr>
              <a:t>apportare modifiche sulla disposizione degli elementi visuali e degli altri elementi</a:t>
            </a:r>
            <a:r>
              <a:rPr lang="it-IT" sz="2000" b="1" dirty="0" smtClean="0">
                <a:solidFill>
                  <a:srgbClr val="00B050"/>
                </a:solidFill>
              </a:rPr>
              <a:t>.</a:t>
            </a:r>
          </a:p>
          <a:p>
            <a:r>
              <a:rPr lang="it-IT" sz="2000" b="1" dirty="0">
                <a:solidFill>
                  <a:srgbClr val="00B050"/>
                </a:solidFill>
              </a:rPr>
              <a:t>fornire descrizioni (scritte o orali) per tutte le immagini, i grafici, i video o le animazioni;</a:t>
            </a:r>
          </a:p>
          <a:p>
            <a:r>
              <a:rPr lang="it-IT" sz="2000" b="1" dirty="0" smtClean="0">
                <a:solidFill>
                  <a:schemeClr val="accent1">
                    <a:lumMod val="75000"/>
                  </a:schemeClr>
                </a:solidFill>
              </a:rPr>
              <a:t> </a:t>
            </a:r>
            <a:r>
              <a:rPr lang="it-IT" sz="2000" b="1" dirty="0">
                <a:solidFill>
                  <a:schemeClr val="accent1">
                    <a:lumMod val="75000"/>
                  </a:schemeClr>
                </a:solidFill>
              </a:rPr>
              <a:t>usare equivalenti tattili (grafici, tattili o oggetti di riferimento) per le immagini chiave che rappresentano i concetti; — fornire oggetti fisici e modelli spaziali per comunicare visioni o interazioni;</a:t>
            </a:r>
          </a:p>
          <a:p>
            <a:r>
              <a:rPr lang="it-IT" sz="2000" b="1" dirty="0" smtClean="0">
                <a:solidFill>
                  <a:srgbClr val="FF0000"/>
                </a:solidFill>
              </a:rPr>
              <a:t>fornire </a:t>
            </a:r>
            <a:r>
              <a:rPr lang="it-IT" sz="2000" b="1" dirty="0">
                <a:solidFill>
                  <a:srgbClr val="FF0000"/>
                </a:solidFill>
              </a:rPr>
              <a:t>indizi uditivi per concetti chiave e trasposizioni visive dell'informazione</a:t>
            </a:r>
            <a:r>
              <a:rPr lang="it-IT" sz="2000" dirty="0" smtClean="0"/>
              <a:t>;</a:t>
            </a:r>
          </a:p>
          <a:p>
            <a:r>
              <a:rPr lang="it-IT" sz="2000" dirty="0" smtClean="0"/>
              <a:t> </a:t>
            </a:r>
            <a:r>
              <a:rPr lang="it-IT" sz="2000" dirty="0"/>
              <a:t>insegnare prima il lessico e i simboli, specialmente in modo da promuovere il collegamento con l'esperienza e conoscenza precedente;</a:t>
            </a:r>
          </a:p>
          <a:p>
            <a:r>
              <a:rPr lang="it-IT" sz="2000" dirty="0" smtClean="0"/>
              <a:t> </a:t>
            </a:r>
            <a:r>
              <a:rPr lang="it-IT" sz="2000" dirty="0"/>
              <a:t>fornire simboli grafici con descrizioni testuali alternative</a:t>
            </a:r>
            <a:r>
              <a:rPr lang="it-IT" sz="2000" dirty="0" smtClean="0"/>
              <a:t>;</a:t>
            </a:r>
          </a:p>
          <a:p>
            <a:r>
              <a:rPr lang="it-IT" sz="2000" dirty="0" smtClean="0"/>
              <a:t> </a:t>
            </a:r>
            <a:r>
              <a:rPr lang="it-IT" sz="2000" dirty="0"/>
              <a:t>includere supporti per il lessico e i simboli all’interno del testo (ad esempio, collegamenti ipertestuali, note a </a:t>
            </a:r>
            <a:r>
              <a:rPr lang="it-IT" sz="2000" dirty="0" err="1"/>
              <a:t>pié</a:t>
            </a:r>
            <a:r>
              <a:rPr lang="it-IT" sz="2000" dirty="0"/>
              <a:t> di pagina per le definizioni, spiegazioni, illustrazioni, conoscenze precedenti, traduzioni ecc.);</a:t>
            </a:r>
          </a:p>
          <a:p>
            <a:endParaRPr lang="it-IT" sz="2000" dirty="0"/>
          </a:p>
          <a:p>
            <a:endParaRPr lang="it-IT" sz="2000" dirty="0"/>
          </a:p>
          <a:p>
            <a:endParaRPr lang="it-IT" sz="2000" dirty="0"/>
          </a:p>
          <a:p>
            <a:endParaRPr lang="it-IT" sz="20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00034" y="571480"/>
            <a:ext cx="8183880" cy="1051560"/>
          </a:xfrm>
        </p:spPr>
        <p:txBody>
          <a:bodyPr>
            <a:normAutofit fontScale="90000"/>
          </a:bodyPr>
          <a:lstStyle/>
          <a:p>
            <a:pPr algn="l" fontAlgn="t"/>
            <a:r>
              <a:rPr lang="it-IT" sz="2000" b="1" dirty="0"/>
              <a:t>Schematizzazione di concetti, mappe, percorsi, eventi, </a:t>
            </a:r>
            <a:r>
              <a:rPr lang="it-IT" sz="2000" b="1" dirty="0" smtClean="0"/>
              <a:t>…,secondo </a:t>
            </a:r>
            <a:r>
              <a:rPr lang="it-IT" sz="2000" b="1" dirty="0"/>
              <a:t>connettivi grafici (organizzatori percettivi)</a:t>
            </a:r>
            <a:r>
              <a:rPr lang="it-IT" sz="2000" dirty="0"/>
              <a:t/>
            </a:r>
            <a:br>
              <a:rPr lang="it-IT" sz="2000" dirty="0"/>
            </a:br>
            <a:r>
              <a:rPr lang="it-IT" sz="2000" b="1" dirty="0"/>
              <a:t>Schematizzazione a controllo di conoscenze ed esperienze apprese in precedenza</a:t>
            </a:r>
            <a:r>
              <a:rPr lang="it-IT" sz="2000" dirty="0"/>
              <a:t/>
            </a:r>
            <a:br>
              <a:rPr lang="it-IT" sz="2000" dirty="0"/>
            </a:br>
            <a:endParaRPr lang="it-IT" sz="2000" dirty="0"/>
          </a:p>
        </p:txBody>
      </p:sp>
      <p:sp>
        <p:nvSpPr>
          <p:cNvPr id="3" name="Segnaposto contenuto 2"/>
          <p:cNvSpPr>
            <a:spLocks noGrp="1"/>
          </p:cNvSpPr>
          <p:nvPr>
            <p:ph idx="1"/>
          </p:nvPr>
        </p:nvSpPr>
        <p:spPr>
          <a:xfrm>
            <a:off x="285720" y="1428736"/>
            <a:ext cx="8643998" cy="5214974"/>
          </a:xfrm>
        </p:spPr>
        <p:txBody>
          <a:bodyPr>
            <a:normAutofit fontScale="92500" lnSpcReduction="20000"/>
          </a:bodyPr>
          <a:lstStyle/>
          <a:p>
            <a:r>
              <a:rPr lang="it-IT" sz="2000" b="1" dirty="0" smtClean="0"/>
              <a:t>OPZIONI</a:t>
            </a:r>
          </a:p>
          <a:p>
            <a:endParaRPr lang="it-IT" sz="2000" dirty="0" smtClean="0"/>
          </a:p>
          <a:p>
            <a:r>
              <a:rPr lang="it-IT" sz="2000" dirty="0" smtClean="0"/>
              <a:t>fare </a:t>
            </a:r>
            <a:r>
              <a:rPr lang="it-IT" sz="2000" dirty="0"/>
              <a:t>espliciti collegamenti tra </a:t>
            </a:r>
            <a:r>
              <a:rPr lang="it-IT" sz="2000" dirty="0" smtClean="0"/>
              <a:t>l’ informazione </a:t>
            </a:r>
            <a:r>
              <a:rPr lang="it-IT" sz="2000" dirty="0"/>
              <a:t>fornita nel testo e ogni rappresentazione di supporto all’informazione come illustrazioni, equazioni, grafici o diagrammi.</a:t>
            </a:r>
          </a:p>
          <a:p>
            <a:r>
              <a:rPr lang="it-IT" sz="2000" dirty="0"/>
              <a:t>presentare i concetti chiave in forma di rappresentazione simbolica (ad esempio, un testo espositivo o </a:t>
            </a:r>
            <a:r>
              <a:rPr lang="it-IT" sz="2000" dirty="0" smtClean="0"/>
              <a:t>un'equazione </a:t>
            </a:r>
            <a:r>
              <a:rPr lang="it-IT" sz="2000" dirty="0"/>
              <a:t>matematica) con una forma alternativa (ad esempio, un’illustrazione, una danza, un movimento, un </a:t>
            </a:r>
            <a:r>
              <a:rPr lang="it-IT" sz="2000" dirty="0" smtClean="0"/>
              <a:t>diagramma</a:t>
            </a:r>
            <a:r>
              <a:rPr lang="it-IT" sz="2000" dirty="0"/>
              <a:t>, una tavola, un modello, un video, un fumetto, un bozzetto, una foto, un‘animazione, materiali didattici fisici o virtuali</a:t>
            </a:r>
            <a:r>
              <a:rPr lang="it-IT" sz="2000" dirty="0" smtClean="0"/>
              <a:t>);</a:t>
            </a:r>
          </a:p>
          <a:p>
            <a:r>
              <a:rPr lang="it-IT" sz="2000" dirty="0"/>
              <a:t>— fornire alternative nelle richieste del ritmo, del tempo, della </a:t>
            </a:r>
            <a:r>
              <a:rPr lang="it-IT" sz="2000" dirty="0" err="1"/>
              <a:t>velocita</a:t>
            </a:r>
            <a:r>
              <a:rPr lang="it-IT" sz="2000" dirty="0"/>
              <a:t> e della </a:t>
            </a:r>
            <a:r>
              <a:rPr lang="it-IT" sz="2000" dirty="0" err="1"/>
              <a:t>motricita</a:t>
            </a:r>
            <a:r>
              <a:rPr lang="it-IT" sz="2000" dirty="0"/>
              <a:t> per interagire con i materiali didattici e le tecnologie e per manifestare delle prestazioni;</a:t>
            </a:r>
          </a:p>
          <a:p>
            <a:r>
              <a:rPr lang="it-IT" sz="2000" dirty="0"/>
              <a:t>— fornire alternative per la risposta fisica o per la selezione (ad esempio, alternative sull'uso della matita o della penna, alternative al controllo del mouse);</a:t>
            </a:r>
          </a:p>
          <a:p>
            <a:r>
              <a:rPr lang="it-IT" sz="2000" dirty="0"/>
              <a:t>— fornire alternative per l'interazione fisica con i materiali (con la mano, la voce, un singolo pulsante, il joystick, la tastiera o una tastiera adattata).</a:t>
            </a:r>
          </a:p>
          <a:p>
            <a:endParaRPr lang="it-IT" sz="2000" dirty="0"/>
          </a:p>
          <a:p>
            <a:endParaRPr lang="it-IT" sz="2000"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39784"/>
          </a:xfrm>
        </p:spPr>
        <p:txBody>
          <a:bodyPr>
            <a:normAutofit fontScale="90000"/>
          </a:bodyPr>
          <a:lstStyle/>
          <a:p>
            <a:pPr algn="l" fontAlgn="t"/>
            <a:r>
              <a:rPr lang="it-IT" sz="2000" b="1" dirty="0" smtClean="0"/>
              <a:t>Mediatori analogici: Drammatizzazioni/</a:t>
            </a:r>
            <a:r>
              <a:rPr lang="it-IT" sz="2000" b="1" dirty="0" err="1" smtClean="0"/>
              <a:t>role</a:t>
            </a:r>
            <a:r>
              <a:rPr lang="it-IT" sz="2000" b="1" dirty="0" smtClean="0"/>
              <a:t> </a:t>
            </a:r>
            <a:r>
              <a:rPr lang="it-IT" sz="2000" b="1" dirty="0"/>
              <a:t>play (soggetti)</a:t>
            </a:r>
            <a:r>
              <a:rPr lang="it-IT" sz="2000" dirty="0"/>
              <a:t/>
            </a:r>
            <a:br>
              <a:rPr lang="it-IT" sz="2000" dirty="0"/>
            </a:br>
            <a:r>
              <a:rPr lang="it-IT" sz="2000" b="1" dirty="0"/>
              <a:t>Giochi di simulazione (canovaccio)</a:t>
            </a:r>
            <a:br>
              <a:rPr lang="it-IT" sz="2000" b="1" dirty="0"/>
            </a:br>
            <a:r>
              <a:rPr lang="it-IT" sz="2000" b="1" dirty="0"/>
              <a:t>Esecuzione di copioni (soggetti a canovaccio)</a:t>
            </a:r>
            <a:r>
              <a:rPr lang="it-IT" sz="2000" dirty="0"/>
              <a:t/>
            </a:r>
            <a:br>
              <a:rPr lang="it-IT" sz="2000" dirty="0"/>
            </a:br>
            <a:endParaRPr lang="it-IT" sz="2000" dirty="0"/>
          </a:p>
        </p:txBody>
      </p:sp>
      <p:sp>
        <p:nvSpPr>
          <p:cNvPr id="3" name="Segnaposto contenuto 2"/>
          <p:cNvSpPr>
            <a:spLocks noGrp="1"/>
          </p:cNvSpPr>
          <p:nvPr>
            <p:ph idx="1"/>
          </p:nvPr>
        </p:nvSpPr>
        <p:spPr>
          <a:xfrm>
            <a:off x="285720" y="1142984"/>
            <a:ext cx="8572560" cy="5429288"/>
          </a:xfrm>
        </p:spPr>
        <p:txBody>
          <a:bodyPr>
            <a:normAutofit fontScale="92500" lnSpcReduction="10000"/>
          </a:bodyPr>
          <a:lstStyle/>
          <a:p>
            <a:r>
              <a:rPr lang="it-IT" sz="2000" dirty="0"/>
              <a:t>— usare rappresentazioni testuali equivalenti in forma didascalica o di scrittura automatica (riconoscimento vocale) per la lingua parlata;</a:t>
            </a:r>
          </a:p>
          <a:p>
            <a:r>
              <a:rPr lang="it-IT" sz="2000" dirty="0"/>
              <a:t>— fornire diagrammi, grafici, simboli di musica o suoni;</a:t>
            </a:r>
          </a:p>
          <a:p>
            <a:r>
              <a:rPr lang="it-IT" sz="2000" dirty="0"/>
              <a:t>— fornire trascrizioni scritte di video o filmati audio anche in lingua diversa;</a:t>
            </a:r>
          </a:p>
          <a:p>
            <a:r>
              <a:rPr lang="it-IT" sz="2000" dirty="0"/>
              <a:t>— utilizzare immagini per comunicare (ad esempio, Picture Exchange </a:t>
            </a:r>
            <a:r>
              <a:rPr lang="it-IT" sz="2000" dirty="0" err="1"/>
              <a:t>Communication</a:t>
            </a:r>
            <a:r>
              <a:rPr lang="it-IT" sz="2000" dirty="0"/>
              <a:t> System, </a:t>
            </a:r>
            <a:r>
              <a:rPr lang="it-IT" sz="2000" b="1" dirty="0" smtClean="0"/>
              <a:t>PECS</a:t>
            </a:r>
            <a:r>
              <a:rPr lang="it-IT" sz="2000" dirty="0" smtClean="0"/>
              <a:t>);</a:t>
            </a:r>
            <a:endParaRPr lang="it-IT" sz="2000" dirty="0"/>
          </a:p>
          <a:p>
            <a:r>
              <a:rPr lang="it-IT" sz="2000" dirty="0"/>
              <a:t>— fornire la lingua dei segni per la lingua parlata;</a:t>
            </a:r>
          </a:p>
          <a:p>
            <a:r>
              <a:rPr lang="it-IT" sz="2000" dirty="0"/>
              <a:t>— usare simboli visivi per rappresentare l'enfasi e la prosodia (ad esempio, faccine, simboli o immagini); — fornire equivalenti visivi o tattili {ad esempio, vibrazioni) per effetti sonori o allarmi;</a:t>
            </a:r>
          </a:p>
          <a:p>
            <a:r>
              <a:rPr lang="it-IT" sz="2000" dirty="0"/>
              <a:t>— fornire descrizioni visive o emotive per l'interpretazione musicale.</a:t>
            </a:r>
          </a:p>
          <a:p>
            <a:r>
              <a:rPr lang="it-IT" sz="2000" dirty="0"/>
              <a:t>— includere supporti per riferimenti non familiari all’interno del testo (ad esempio, simboli specifici di </a:t>
            </a:r>
            <a:r>
              <a:rPr lang="it-IT" sz="2000" dirty="0" smtClean="0"/>
              <a:t>settore </a:t>
            </a:r>
            <a:r>
              <a:rPr lang="it-IT" sz="2000" dirty="0"/>
              <a:t>linguaggio figurativo, linguaggio matematico, gergo, linguaggio arcaico, espressioni colloquiali e dialetto).</a:t>
            </a:r>
          </a:p>
          <a:p>
            <a:endParaRPr lang="it-IT" sz="2000"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pPr algn="l" fontAlgn="t"/>
            <a:r>
              <a:rPr lang="it-IT" sz="2000" b="1" dirty="0" smtClean="0"/>
              <a:t/>
            </a:r>
            <a:br>
              <a:rPr lang="it-IT" sz="2000" b="1" dirty="0" smtClean="0"/>
            </a:br>
            <a:r>
              <a:rPr lang="it-IT" sz="2000" b="1" dirty="0" smtClean="0"/>
              <a:t>Mediatori analogici: </a:t>
            </a:r>
            <a:r>
              <a:rPr lang="it-IT" sz="2000" b="1" dirty="0"/>
              <a:t>Analisi e discussione di un gioco, finalizzate all’identificazione delle regole</a:t>
            </a:r>
            <a:br>
              <a:rPr lang="it-IT" sz="2000" b="1" dirty="0"/>
            </a:br>
            <a:r>
              <a:rPr lang="it-IT" sz="2000" b="1" dirty="0"/>
              <a:t>Simulazione finalizzata all’applicazione e controllo di conoscenze ed esperienze precedenti</a:t>
            </a:r>
            <a:r>
              <a:rPr lang="it-IT" sz="2000" dirty="0"/>
              <a:t/>
            </a:r>
            <a:br>
              <a:rPr lang="it-IT" sz="2000" dirty="0"/>
            </a:br>
            <a:endParaRPr lang="it-IT" sz="2000" dirty="0"/>
          </a:p>
        </p:txBody>
      </p:sp>
      <p:sp>
        <p:nvSpPr>
          <p:cNvPr id="3" name="Segnaposto contenuto 2"/>
          <p:cNvSpPr>
            <a:spLocks noGrp="1"/>
          </p:cNvSpPr>
          <p:nvPr>
            <p:ph idx="1"/>
          </p:nvPr>
        </p:nvSpPr>
        <p:spPr/>
        <p:txBody>
          <a:bodyPr>
            <a:normAutofit fontScale="70000" lnSpcReduction="20000"/>
          </a:bodyPr>
          <a:lstStyle/>
          <a:p>
            <a:r>
              <a:rPr lang="it-IT" sz="2600" b="1" dirty="0" smtClean="0"/>
              <a:t>Opzioni: </a:t>
            </a:r>
          </a:p>
          <a:p>
            <a:r>
              <a:rPr lang="it-IT" sz="2000" dirty="0" smtClean="0"/>
              <a:t> </a:t>
            </a:r>
            <a:r>
              <a:rPr lang="it-IT" sz="2000" dirty="0"/>
              <a:t>chiarire la sintassi non familiare (nella lingua e nelle formule matematiche) o la sottostante struttura {in </a:t>
            </a:r>
            <a:r>
              <a:rPr lang="it-IT" sz="2000" dirty="0" smtClean="0"/>
              <a:t>diagrammi</a:t>
            </a:r>
            <a:r>
              <a:rPr lang="it-IT" sz="2000" dirty="0"/>
              <a:t>, grafici, illustrazioni, estese esposizioni o racconti) attraverso alternative:</a:t>
            </a:r>
          </a:p>
          <a:p>
            <a:r>
              <a:rPr lang="it-IT" sz="2000" dirty="0"/>
              <a:t>sottolineare le relazioni strutturali o renderle </a:t>
            </a:r>
            <a:r>
              <a:rPr lang="it-IT" sz="2000" dirty="0" smtClean="0"/>
              <a:t>più  </a:t>
            </a:r>
            <a:r>
              <a:rPr lang="it-IT" sz="2000" dirty="0"/>
              <a:t>esplicite;</a:t>
            </a:r>
          </a:p>
          <a:p>
            <a:r>
              <a:rPr lang="it-IT" sz="2000" dirty="0"/>
              <a:t>creare collegamenti con le strutture apprese precedentemente</a:t>
            </a:r>
            <a:r>
              <a:rPr lang="it-IT" sz="2000" dirty="0" smtClean="0"/>
              <a:t>;</a:t>
            </a:r>
          </a:p>
          <a:p>
            <a:r>
              <a:rPr lang="it-IT" sz="2000" dirty="0"/>
              <a:t>creare relazioni tra elementi espliciti (ad esempio, sottolineando le locuzioni in un saggio, i collegamenti tra le idee in una mappa concettuale ecc.).</a:t>
            </a:r>
          </a:p>
          <a:p>
            <a:r>
              <a:rPr lang="it-IT" sz="2000" dirty="0"/>
              <a:t>— definire il lessico specifico usando entrambi i termini specifici e comuni;</a:t>
            </a:r>
          </a:p>
          <a:p>
            <a:r>
              <a:rPr lang="it-IT" sz="2000" dirty="0"/>
              <a:t>— fornire strumenti di traduzione elettronica o collegamenti a vocabolari sulla rete;</a:t>
            </a:r>
          </a:p>
          <a:p>
            <a:r>
              <a:rPr lang="it-IT" sz="2000" dirty="0"/>
              <a:t>— integrare con supporti visivi e non linguistici per chiarire il lessico (ad esempio, immagini, video ecc</a:t>
            </a:r>
            <a:r>
              <a:rPr lang="it-IT" sz="2000" dirty="0" smtClean="0"/>
              <a:t>.).</a:t>
            </a:r>
          </a:p>
          <a:p>
            <a:r>
              <a:rPr lang="it-IT" sz="2000" dirty="0"/>
              <a:t>— fornire strumenti di facilitazione (correttori vocali, correttori grammaticali, programmi di completamento automatico delle parole, sintetizzatori vocali ecc.);</a:t>
            </a:r>
          </a:p>
          <a:p>
            <a:r>
              <a:rPr lang="it-IT" sz="2000" dirty="0"/>
              <a:t>— fornire guide e liste di controllo per stimolare adattamenti personali delle </a:t>
            </a:r>
            <a:r>
              <a:rPr lang="it-IT" sz="2000" dirty="0" err="1"/>
              <a:t>finalita</a:t>
            </a:r>
            <a:r>
              <a:rPr lang="it-IT" sz="2000" dirty="0"/>
              <a:t> e degli obiettivi;</a:t>
            </a:r>
          </a:p>
          <a:p>
            <a:r>
              <a:rPr lang="it-IT" sz="2000" dirty="0"/>
              <a:t>— aiutare ad apportare modifiche sui tempi previsti;</a:t>
            </a:r>
          </a:p>
          <a:p>
            <a:r>
              <a:rPr lang="it-IT" sz="2000" dirty="0"/>
              <a:t>— fornire suggerimenti e strutture di supporto per valutare lo sforzo, le risorse e le </a:t>
            </a:r>
            <a:r>
              <a:rPr lang="it-IT" sz="2000" dirty="0" err="1"/>
              <a:t>difficolta</a:t>
            </a:r>
            <a:r>
              <a:rPr lang="it-IT" sz="2000" dirty="0"/>
              <a:t> connesse al raggiungi- mento delle </a:t>
            </a:r>
            <a:r>
              <a:rPr lang="it-IT" sz="2000" dirty="0" smtClean="0"/>
              <a:t>finalità  </a:t>
            </a:r>
            <a:r>
              <a:rPr lang="it-IT" sz="2000" dirty="0"/>
              <a:t>e degli obiettivi nei tempi fissati. — -</a:t>
            </a:r>
          </a:p>
          <a:p>
            <a:endParaRPr lang="it-IT" sz="2000" dirty="0"/>
          </a:p>
          <a:p>
            <a:endParaRPr lang="it-IT" sz="2000" dirty="0"/>
          </a:p>
          <a:p>
            <a:endParaRPr lang="it-IT" sz="2000"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939784"/>
          </a:xfrm>
        </p:spPr>
        <p:txBody>
          <a:bodyPr>
            <a:normAutofit fontScale="90000"/>
          </a:bodyPr>
          <a:lstStyle/>
          <a:p>
            <a:pPr algn="l" fontAlgn="t"/>
            <a:r>
              <a:rPr lang="it-IT" sz="2000" b="1" dirty="0" smtClean="0"/>
              <a:t>Mediatori analogici: Drammatizzazioni/</a:t>
            </a:r>
            <a:r>
              <a:rPr lang="it-IT" sz="2000" b="1" dirty="0" err="1" smtClean="0"/>
              <a:t>role</a:t>
            </a:r>
            <a:r>
              <a:rPr lang="it-IT" sz="2000" b="1" dirty="0" smtClean="0"/>
              <a:t> </a:t>
            </a:r>
            <a:r>
              <a:rPr lang="it-IT" sz="2000" b="1" dirty="0"/>
              <a:t>play (soggetti)</a:t>
            </a:r>
            <a:r>
              <a:rPr lang="it-IT" sz="2000" dirty="0"/>
              <a:t/>
            </a:r>
            <a:br>
              <a:rPr lang="it-IT" sz="2000" dirty="0"/>
            </a:br>
            <a:r>
              <a:rPr lang="it-IT" sz="2000" b="1" dirty="0"/>
              <a:t>Giochi di simulazione (canovaccio)</a:t>
            </a:r>
            <a:br>
              <a:rPr lang="it-IT" sz="2000" b="1" dirty="0"/>
            </a:br>
            <a:r>
              <a:rPr lang="it-IT" sz="2000" b="1" dirty="0"/>
              <a:t>Esecuzione di copioni (soggetti a canovaccio)</a:t>
            </a:r>
            <a:r>
              <a:rPr lang="it-IT" sz="2000" dirty="0"/>
              <a:t/>
            </a:r>
            <a:br>
              <a:rPr lang="it-IT" sz="2000" dirty="0"/>
            </a:br>
            <a:endParaRPr lang="it-IT" sz="2000" dirty="0"/>
          </a:p>
        </p:txBody>
      </p:sp>
      <p:sp>
        <p:nvSpPr>
          <p:cNvPr id="3" name="Segnaposto contenuto 2"/>
          <p:cNvSpPr>
            <a:spLocks noGrp="1"/>
          </p:cNvSpPr>
          <p:nvPr>
            <p:ph idx="1"/>
          </p:nvPr>
        </p:nvSpPr>
        <p:spPr>
          <a:xfrm>
            <a:off x="285720" y="1142984"/>
            <a:ext cx="8572560" cy="5429288"/>
          </a:xfrm>
        </p:spPr>
        <p:txBody>
          <a:bodyPr>
            <a:normAutofit fontScale="92500" lnSpcReduction="10000"/>
          </a:bodyPr>
          <a:lstStyle/>
          <a:p>
            <a:r>
              <a:rPr lang="it-IT" sz="2000" dirty="0"/>
              <a:t>— usare rappresentazioni testuali equivalenti in forma didascalica o di scrittura automatica (riconoscimento vocale) per la lingua parlata;</a:t>
            </a:r>
          </a:p>
          <a:p>
            <a:r>
              <a:rPr lang="it-IT" sz="2000" dirty="0"/>
              <a:t>— fornire diagrammi, grafici, simboli di musica o suoni;</a:t>
            </a:r>
          </a:p>
          <a:p>
            <a:r>
              <a:rPr lang="it-IT" sz="2000" dirty="0"/>
              <a:t>— fornire trascrizioni scritte di video o filmati audio anche in lingua diversa;</a:t>
            </a:r>
          </a:p>
          <a:p>
            <a:r>
              <a:rPr lang="it-IT" sz="2000" dirty="0"/>
              <a:t>— utilizzare immagini per comunicare (ad esempio, Picture Exchange </a:t>
            </a:r>
            <a:r>
              <a:rPr lang="it-IT" sz="2000" dirty="0" err="1"/>
              <a:t>Communication</a:t>
            </a:r>
            <a:r>
              <a:rPr lang="it-IT" sz="2000" dirty="0"/>
              <a:t> System, </a:t>
            </a:r>
            <a:r>
              <a:rPr lang="it-IT" sz="2000" b="1" dirty="0" smtClean="0"/>
              <a:t>PECS</a:t>
            </a:r>
            <a:r>
              <a:rPr lang="it-IT" sz="2000" dirty="0" smtClean="0"/>
              <a:t>);</a:t>
            </a:r>
            <a:endParaRPr lang="it-IT" sz="2000" dirty="0"/>
          </a:p>
          <a:p>
            <a:r>
              <a:rPr lang="it-IT" sz="2000" dirty="0"/>
              <a:t>— fornire la lingua dei segni per la lingua parlata;</a:t>
            </a:r>
          </a:p>
          <a:p>
            <a:r>
              <a:rPr lang="it-IT" sz="2000" dirty="0"/>
              <a:t>— usare simboli visivi per rappresentare l'enfasi e la prosodia (ad esempio, faccine, simboli o immagini); — fornire equivalenti visivi o tattili {ad esempio, vibrazioni) per effetti sonori o allarmi;</a:t>
            </a:r>
          </a:p>
          <a:p>
            <a:r>
              <a:rPr lang="it-IT" sz="2000" dirty="0"/>
              <a:t>— fornire descrizioni visive o emotive per l'interpretazione musicale.</a:t>
            </a:r>
          </a:p>
          <a:p>
            <a:r>
              <a:rPr lang="it-IT" sz="2000" dirty="0"/>
              <a:t>— includere supporti per riferimenti non familiari all’interno del testo (ad esempio, simboli specifici di </a:t>
            </a:r>
            <a:r>
              <a:rPr lang="it-IT" sz="2000" dirty="0" smtClean="0"/>
              <a:t>settore </a:t>
            </a:r>
            <a:r>
              <a:rPr lang="it-IT" sz="2000" dirty="0"/>
              <a:t>linguaggio figurativo, linguaggio matematico, gergo, linguaggio arcaico, espressioni colloquiali e dialetto).</a:t>
            </a:r>
          </a:p>
          <a:p>
            <a:endParaRPr lang="it-IT" sz="20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a:xfrm>
            <a:off x="914400" y="512763"/>
            <a:ext cx="7772400" cy="1692275"/>
          </a:xfrm>
        </p:spPr>
        <p:txBody>
          <a:bodyPr/>
          <a:lstStyle/>
          <a:p>
            <a:pPr eaLnBrk="1" hangingPunct="1">
              <a:defRPr/>
            </a:pPr>
            <a:r>
              <a:rPr lang="it-IT" sz="2800" dirty="0" smtClean="0"/>
              <a:t>Dalla </a:t>
            </a:r>
            <a:r>
              <a:rPr lang="it-IT" sz="2800" dirty="0" smtClean="0">
                <a:solidFill>
                  <a:schemeClr val="bg2">
                    <a:lumMod val="25000"/>
                  </a:schemeClr>
                </a:solidFill>
              </a:rPr>
              <a:t>inadeguatezza della programmazione lineare </a:t>
            </a:r>
            <a:r>
              <a:rPr lang="it-IT" sz="2800" dirty="0" smtClean="0"/>
              <a:t>alla progettazione modulare, olistica</a:t>
            </a:r>
          </a:p>
        </p:txBody>
      </p:sp>
      <p:sp>
        <p:nvSpPr>
          <p:cNvPr id="34819" name="Rectangle 3"/>
          <p:cNvSpPr>
            <a:spLocks noGrp="1" noChangeArrowheads="1"/>
          </p:cNvSpPr>
          <p:nvPr>
            <p:ph type="body" idx="1"/>
          </p:nvPr>
        </p:nvSpPr>
        <p:spPr>
          <a:xfrm>
            <a:off x="539750" y="2286000"/>
            <a:ext cx="7772400" cy="4572000"/>
          </a:xfrm>
        </p:spPr>
        <p:txBody>
          <a:bodyPr/>
          <a:lstStyle/>
          <a:p>
            <a:pPr eaLnBrk="1" hangingPunct="1"/>
            <a:r>
              <a:rPr lang="it-IT" smtClean="0"/>
              <a:t>Per </a:t>
            </a:r>
            <a:r>
              <a:rPr lang="it-IT" b="1" smtClean="0">
                <a:solidFill>
                  <a:srgbClr val="FF0000"/>
                </a:solidFill>
              </a:rPr>
              <a:t>progettazione didattica (Pellerey, 2007)</a:t>
            </a:r>
            <a:r>
              <a:rPr lang="it-IT" b="1" smtClean="0">
                <a:solidFill>
                  <a:srgbClr val="FFFF00"/>
                </a:solidFill>
              </a:rPr>
              <a:t>  </a:t>
            </a:r>
            <a:r>
              <a:rPr lang="it-IT" smtClean="0"/>
              <a:t>s’intende:</a:t>
            </a:r>
          </a:p>
          <a:p>
            <a:pPr eaLnBrk="1" hangingPunct="1"/>
            <a:r>
              <a:rPr lang="it-IT" smtClean="0"/>
              <a:t> Il lancio in avanti di  idee, congetture, ipotesi  che tendono a modificare  l'esistente,  che,  nel momento  in cui  vengono</a:t>
            </a:r>
            <a:r>
              <a:rPr lang="it-IT" b="1" smtClean="0"/>
              <a:t> </a:t>
            </a:r>
            <a:r>
              <a:rPr lang="it-IT" smtClean="0"/>
              <a:t>concepite, non sono ancora sperimentate nella loro efficacia, in quanto ancora non sottoposte</a:t>
            </a:r>
            <a:r>
              <a:rPr lang="it-IT" b="1" smtClean="0"/>
              <a:t> </a:t>
            </a:r>
            <a:r>
              <a:rPr lang="it-IT" smtClean="0"/>
              <a:t>alla loro messa in atto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5" name="Connettore 1 44"/>
          <p:cNvCxnSpPr/>
          <p:nvPr/>
        </p:nvCxnSpPr>
        <p:spPr>
          <a:xfrm flipH="1" flipV="1">
            <a:off x="4716463" y="3213100"/>
            <a:ext cx="287337" cy="936625"/>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cxnSp>
        <p:nvCxnSpPr>
          <p:cNvPr id="43" name="Connettore 1 42"/>
          <p:cNvCxnSpPr/>
          <p:nvPr/>
        </p:nvCxnSpPr>
        <p:spPr>
          <a:xfrm flipV="1">
            <a:off x="3276600" y="3213100"/>
            <a:ext cx="503238" cy="863600"/>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cxnSp>
        <p:nvCxnSpPr>
          <p:cNvPr id="34" name="Connettore 1 33"/>
          <p:cNvCxnSpPr/>
          <p:nvPr/>
        </p:nvCxnSpPr>
        <p:spPr>
          <a:xfrm>
            <a:off x="5435600" y="2924175"/>
            <a:ext cx="1728788" cy="1225550"/>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sp>
        <p:nvSpPr>
          <p:cNvPr id="17" name="Ovale 16"/>
          <p:cNvSpPr/>
          <p:nvPr/>
        </p:nvSpPr>
        <p:spPr>
          <a:xfrm>
            <a:off x="5508625" y="2781300"/>
            <a:ext cx="1727200" cy="1439863"/>
          </a:xfrm>
          <a:prstGeom prst="ellipse">
            <a:avLst/>
          </a:prstGeom>
          <a:solidFill>
            <a:srgbClr val="5B84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3" name="Segnaposto contenuto 2"/>
          <p:cNvSpPr>
            <a:spLocks noGrp="1"/>
          </p:cNvSpPr>
          <p:nvPr>
            <p:ph idx="1"/>
          </p:nvPr>
        </p:nvSpPr>
        <p:spPr>
          <a:xfrm>
            <a:off x="420688" y="115888"/>
            <a:ext cx="8183562" cy="4187825"/>
          </a:xfrm>
        </p:spPr>
        <p:txBody>
          <a:bodyPr>
            <a:normAutofit/>
          </a:bodyPr>
          <a:lstStyle/>
          <a:p>
            <a:pPr marL="265176" indent="-265176" algn="ctr" eaLnBrk="1" fontAlgn="auto" hangingPunct="1">
              <a:spcAft>
                <a:spcPts val="0"/>
              </a:spcAft>
              <a:buFont typeface="Wingdings 2"/>
              <a:buNone/>
              <a:defRPr/>
            </a:pPr>
            <a:r>
              <a:rPr lang="it-IT" dirty="0" smtClean="0">
                <a:solidFill>
                  <a:schemeClr val="accent3">
                    <a:lumMod val="75000"/>
                  </a:schemeClr>
                </a:solidFill>
              </a:rPr>
              <a:t/>
            </a:r>
            <a:br>
              <a:rPr lang="it-IT" dirty="0" smtClean="0">
                <a:solidFill>
                  <a:schemeClr val="accent3">
                    <a:lumMod val="75000"/>
                  </a:schemeClr>
                </a:solidFill>
              </a:rPr>
            </a:br>
            <a:r>
              <a:rPr lang="it-IT" sz="3200" b="1" dirty="0" smtClean="0">
                <a:latin typeface="+mj-lt"/>
                <a:ea typeface="+mj-ea"/>
                <a:cs typeface="+mj-cs"/>
              </a:rPr>
              <a:t>L’OFFERTA FORMATIVA COMPRENDE</a:t>
            </a:r>
          </a:p>
          <a:p>
            <a:pPr marL="265176" indent="-265176" eaLnBrk="1" fontAlgn="auto" hangingPunct="1">
              <a:spcAft>
                <a:spcPts val="0"/>
              </a:spcAft>
              <a:buFont typeface="Wingdings 2"/>
              <a:buNone/>
              <a:defRPr/>
            </a:pPr>
            <a:endParaRPr lang="it-IT" dirty="0"/>
          </a:p>
        </p:txBody>
      </p:sp>
      <p:sp>
        <p:nvSpPr>
          <p:cNvPr id="5" name="Ovale 4"/>
          <p:cNvSpPr/>
          <p:nvPr/>
        </p:nvSpPr>
        <p:spPr>
          <a:xfrm>
            <a:off x="2916238" y="1700213"/>
            <a:ext cx="2665412" cy="1657350"/>
          </a:xfrm>
          <a:prstGeom prst="ellipse">
            <a:avLst/>
          </a:prstGeom>
          <a:solidFill>
            <a:srgbClr val="0070C0"/>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it-IT" sz="2400" dirty="0"/>
              <a:t>Offerta formativa</a:t>
            </a:r>
          </a:p>
        </p:txBody>
      </p:sp>
      <p:sp>
        <p:nvSpPr>
          <p:cNvPr id="6" name="Ovale 5"/>
          <p:cNvSpPr/>
          <p:nvPr/>
        </p:nvSpPr>
        <p:spPr>
          <a:xfrm>
            <a:off x="395288" y="2565400"/>
            <a:ext cx="2087562" cy="1439863"/>
          </a:xfrm>
          <a:prstGeom prst="ellipse">
            <a:avLst/>
          </a:prstGeom>
          <a:solidFill>
            <a:srgbClr val="1782CB"/>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1400" dirty="0"/>
          </a:p>
        </p:txBody>
      </p:sp>
      <p:sp>
        <p:nvSpPr>
          <p:cNvPr id="7" name="Ovale 6"/>
          <p:cNvSpPr/>
          <p:nvPr/>
        </p:nvSpPr>
        <p:spPr>
          <a:xfrm>
            <a:off x="2124075" y="4005263"/>
            <a:ext cx="1871663" cy="1366837"/>
          </a:xfrm>
          <a:prstGeom prst="ellipse">
            <a:avLst/>
          </a:prstGeom>
          <a:solidFill>
            <a:srgbClr val="5B84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3" name="CasellaDiTesto 12"/>
          <p:cNvSpPr txBox="1"/>
          <p:nvPr/>
        </p:nvSpPr>
        <p:spPr>
          <a:xfrm>
            <a:off x="755650" y="5373688"/>
            <a:ext cx="2808288" cy="369887"/>
          </a:xfrm>
          <a:prstGeom prst="rect">
            <a:avLst/>
          </a:prstGeom>
          <a:noFill/>
        </p:spPr>
        <p:txBody>
          <a:bodyPr>
            <a:spAutoFit/>
          </a:bodyPr>
          <a:lstStyle/>
          <a:p>
            <a:pPr>
              <a:defRPr/>
            </a:pPr>
            <a:r>
              <a:rPr lang="it-IT" dirty="0">
                <a:latin typeface="+mj-lt"/>
                <a:ea typeface="+mj-ea"/>
                <a:cs typeface="+mj-cs"/>
              </a:rPr>
              <a:t>comma 5</a:t>
            </a:r>
          </a:p>
        </p:txBody>
      </p:sp>
      <p:sp>
        <p:nvSpPr>
          <p:cNvPr id="15" name="CasellaDiTesto 14"/>
          <p:cNvSpPr txBox="1"/>
          <p:nvPr/>
        </p:nvSpPr>
        <p:spPr>
          <a:xfrm>
            <a:off x="2124075" y="4292600"/>
            <a:ext cx="1943100" cy="646113"/>
          </a:xfrm>
          <a:prstGeom prst="rect">
            <a:avLst/>
          </a:prstGeom>
          <a:noFill/>
        </p:spPr>
        <p:txBody>
          <a:bodyPr>
            <a:spAutoFit/>
          </a:bodyPr>
          <a:lstStyle/>
          <a:p>
            <a:pPr algn="ctr" fontAlgn="auto">
              <a:spcBef>
                <a:spcPts val="0"/>
              </a:spcBef>
              <a:spcAft>
                <a:spcPts val="0"/>
              </a:spcAft>
              <a:defRPr/>
            </a:pPr>
            <a:r>
              <a:rPr lang="it-IT" dirty="0">
                <a:solidFill>
                  <a:schemeClr val="bg1"/>
                </a:solidFill>
                <a:latin typeface="+mn-lt"/>
              </a:rPr>
              <a:t>Attività di potenziamento</a:t>
            </a:r>
          </a:p>
        </p:txBody>
      </p:sp>
      <p:sp>
        <p:nvSpPr>
          <p:cNvPr id="16" name="CasellaDiTesto 15"/>
          <p:cNvSpPr txBox="1"/>
          <p:nvPr/>
        </p:nvSpPr>
        <p:spPr>
          <a:xfrm>
            <a:off x="539750" y="2852738"/>
            <a:ext cx="1871663" cy="954087"/>
          </a:xfrm>
          <a:prstGeom prst="rect">
            <a:avLst/>
          </a:prstGeom>
          <a:noFill/>
        </p:spPr>
        <p:txBody>
          <a:bodyPr>
            <a:spAutoFit/>
          </a:bodyPr>
          <a:lstStyle/>
          <a:p>
            <a:pPr algn="ctr">
              <a:defRPr/>
            </a:pPr>
            <a:r>
              <a:rPr lang="it-IT" dirty="0">
                <a:solidFill>
                  <a:schemeClr val="bg1"/>
                </a:solidFill>
                <a:latin typeface="+mn-lt"/>
              </a:rPr>
              <a:t>Attività di insegnamento</a:t>
            </a:r>
            <a:endParaRPr lang="it-IT" sz="2000" dirty="0">
              <a:solidFill>
                <a:schemeClr val="bg1"/>
              </a:solidFill>
              <a:latin typeface="+mn-lt"/>
            </a:endParaRPr>
          </a:p>
          <a:p>
            <a:pPr algn="ctr">
              <a:defRPr/>
            </a:pPr>
            <a:endParaRPr lang="it-IT" dirty="0"/>
          </a:p>
        </p:txBody>
      </p:sp>
      <p:sp>
        <p:nvSpPr>
          <p:cNvPr id="18" name="Ovale 17"/>
          <p:cNvSpPr/>
          <p:nvPr/>
        </p:nvSpPr>
        <p:spPr>
          <a:xfrm>
            <a:off x="4284663" y="4005263"/>
            <a:ext cx="1655762" cy="1295400"/>
          </a:xfrm>
          <a:prstGeom prst="ellipse">
            <a:avLst/>
          </a:prstGeom>
          <a:solidFill>
            <a:srgbClr val="5B84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9" name="Ovale 18"/>
          <p:cNvSpPr/>
          <p:nvPr/>
        </p:nvSpPr>
        <p:spPr>
          <a:xfrm>
            <a:off x="6659562" y="1557338"/>
            <a:ext cx="1984403" cy="1295400"/>
          </a:xfrm>
          <a:prstGeom prst="ellipse">
            <a:avLst/>
          </a:prstGeom>
          <a:solidFill>
            <a:srgbClr val="5B84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20" name="Ovale 19"/>
          <p:cNvSpPr/>
          <p:nvPr/>
        </p:nvSpPr>
        <p:spPr>
          <a:xfrm>
            <a:off x="6572264" y="4005263"/>
            <a:ext cx="2071702" cy="1295400"/>
          </a:xfrm>
          <a:prstGeom prst="ellipse">
            <a:avLst/>
          </a:prstGeom>
          <a:solidFill>
            <a:srgbClr val="5B84D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21" name="CasellaDiTesto 20"/>
          <p:cNvSpPr txBox="1"/>
          <p:nvPr/>
        </p:nvSpPr>
        <p:spPr>
          <a:xfrm>
            <a:off x="4500563" y="4365625"/>
            <a:ext cx="1295400" cy="646113"/>
          </a:xfrm>
          <a:prstGeom prst="rect">
            <a:avLst/>
          </a:prstGeom>
          <a:noFill/>
        </p:spPr>
        <p:txBody>
          <a:bodyPr>
            <a:spAutoFit/>
          </a:bodyPr>
          <a:lstStyle/>
          <a:p>
            <a:pPr algn="ctr">
              <a:defRPr/>
            </a:pPr>
            <a:r>
              <a:rPr lang="it-IT" dirty="0">
                <a:solidFill>
                  <a:schemeClr val="bg1"/>
                </a:solidFill>
                <a:latin typeface="+mn-lt"/>
              </a:rPr>
              <a:t>Attività di  sostegno</a:t>
            </a:r>
          </a:p>
        </p:txBody>
      </p:sp>
      <p:sp>
        <p:nvSpPr>
          <p:cNvPr id="22" name="CasellaDiTesto 21"/>
          <p:cNvSpPr txBox="1"/>
          <p:nvPr/>
        </p:nvSpPr>
        <p:spPr>
          <a:xfrm>
            <a:off x="6659562" y="1773238"/>
            <a:ext cx="1984403" cy="646331"/>
          </a:xfrm>
          <a:prstGeom prst="rect">
            <a:avLst/>
          </a:prstGeom>
          <a:noFill/>
        </p:spPr>
        <p:txBody>
          <a:bodyPr wrap="square">
            <a:spAutoFit/>
          </a:bodyPr>
          <a:lstStyle/>
          <a:p>
            <a:pPr algn="ctr">
              <a:defRPr/>
            </a:pPr>
            <a:r>
              <a:rPr lang="it-IT" dirty="0">
                <a:solidFill>
                  <a:schemeClr val="bg1"/>
                </a:solidFill>
                <a:latin typeface="+mn-lt"/>
              </a:rPr>
              <a:t>Attività di  organizzazione</a:t>
            </a:r>
          </a:p>
        </p:txBody>
      </p:sp>
      <p:sp>
        <p:nvSpPr>
          <p:cNvPr id="23" name="CasellaDiTesto 22"/>
          <p:cNvSpPr txBox="1"/>
          <p:nvPr/>
        </p:nvSpPr>
        <p:spPr>
          <a:xfrm>
            <a:off x="5429256" y="3068638"/>
            <a:ext cx="2000264" cy="646331"/>
          </a:xfrm>
          <a:prstGeom prst="rect">
            <a:avLst/>
          </a:prstGeom>
          <a:noFill/>
        </p:spPr>
        <p:txBody>
          <a:bodyPr wrap="square">
            <a:spAutoFit/>
          </a:bodyPr>
          <a:lstStyle/>
          <a:p>
            <a:pPr algn="ctr">
              <a:defRPr/>
            </a:pPr>
            <a:r>
              <a:rPr lang="it-IT" dirty="0">
                <a:solidFill>
                  <a:schemeClr val="bg1"/>
                </a:solidFill>
                <a:latin typeface="+mn-lt"/>
              </a:rPr>
              <a:t>Attività di progettazione</a:t>
            </a:r>
          </a:p>
        </p:txBody>
      </p:sp>
      <p:sp>
        <p:nvSpPr>
          <p:cNvPr id="24" name="CasellaDiTesto 23"/>
          <p:cNvSpPr txBox="1"/>
          <p:nvPr/>
        </p:nvSpPr>
        <p:spPr>
          <a:xfrm>
            <a:off x="6500826" y="4221163"/>
            <a:ext cx="2143140" cy="646112"/>
          </a:xfrm>
          <a:prstGeom prst="rect">
            <a:avLst/>
          </a:prstGeom>
          <a:noFill/>
        </p:spPr>
        <p:txBody>
          <a:bodyPr wrap="square">
            <a:spAutoFit/>
          </a:bodyPr>
          <a:lstStyle/>
          <a:p>
            <a:pPr algn="ctr">
              <a:defRPr/>
            </a:pPr>
            <a:r>
              <a:rPr lang="it-IT" dirty="0">
                <a:solidFill>
                  <a:schemeClr val="bg1"/>
                </a:solidFill>
                <a:latin typeface="+mn-lt"/>
              </a:rPr>
              <a:t>Attività di  coordinamento</a:t>
            </a:r>
          </a:p>
        </p:txBody>
      </p:sp>
      <p:cxnSp>
        <p:nvCxnSpPr>
          <p:cNvPr id="26" name="Connettore 1 25"/>
          <p:cNvCxnSpPr/>
          <p:nvPr/>
        </p:nvCxnSpPr>
        <p:spPr>
          <a:xfrm flipV="1">
            <a:off x="5580063" y="2060575"/>
            <a:ext cx="1079500" cy="288925"/>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cxnSp>
        <p:nvCxnSpPr>
          <p:cNvPr id="40" name="Connettore 1 39"/>
          <p:cNvCxnSpPr/>
          <p:nvPr/>
        </p:nvCxnSpPr>
        <p:spPr>
          <a:xfrm flipV="1">
            <a:off x="2411413" y="2708275"/>
            <a:ext cx="504825" cy="215900"/>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457200" y="304800"/>
            <a:ext cx="8183563" cy="1050925"/>
          </a:xfrm>
        </p:spPr>
        <p:txBody>
          <a:bodyPr/>
          <a:lstStyle/>
          <a:p>
            <a:pPr eaLnBrk="1" hangingPunct="1">
              <a:defRPr/>
            </a:pPr>
            <a:r>
              <a:rPr lang="it-IT" dirty="0" smtClean="0">
                <a:solidFill>
                  <a:srgbClr val="FFFF00"/>
                </a:solidFill>
              </a:rPr>
              <a:t>La progettazione didattica</a:t>
            </a:r>
            <a:endParaRPr lang="it-IT" dirty="0" smtClean="0"/>
          </a:p>
        </p:txBody>
      </p:sp>
      <p:sp>
        <p:nvSpPr>
          <p:cNvPr id="35843" name="Rectangle 3"/>
          <p:cNvSpPr>
            <a:spLocks noGrp="1" noChangeArrowheads="1"/>
          </p:cNvSpPr>
          <p:nvPr>
            <p:ph type="body" idx="1"/>
          </p:nvPr>
        </p:nvSpPr>
        <p:spPr>
          <a:xfrm>
            <a:off x="304800" y="1371600"/>
            <a:ext cx="8353425" cy="4813300"/>
          </a:xfrm>
        </p:spPr>
        <p:txBody>
          <a:bodyPr/>
          <a:lstStyle/>
          <a:p>
            <a:pPr eaLnBrk="1" hangingPunct="1"/>
            <a:r>
              <a:rPr lang="it-IT" smtClean="0">
                <a:solidFill>
                  <a:srgbClr val="FFFF00"/>
                </a:solidFill>
              </a:rPr>
              <a:t>La progettazione didattica si differenzia dalla programmazione</a:t>
            </a:r>
          </a:p>
          <a:p>
            <a:pPr eaLnBrk="1" hangingPunct="1"/>
            <a:r>
              <a:rPr lang="it-IT" smtClean="0">
                <a:solidFill>
                  <a:srgbClr val="FFFF00"/>
                </a:solidFill>
              </a:rPr>
              <a:t> </a:t>
            </a:r>
            <a:r>
              <a:rPr lang="it-IT" smtClean="0"/>
              <a:t>perché crea legami nel rapporto tra i cicli scolastici, </a:t>
            </a:r>
          </a:p>
          <a:p>
            <a:pPr eaLnBrk="1" hangingPunct="1"/>
            <a:r>
              <a:rPr lang="it-IT" smtClean="0"/>
              <a:t>integra un mutuo rinforzo fra i concetti, abilità, comportamenti e valori,</a:t>
            </a:r>
          </a:p>
          <a:p>
            <a:pPr eaLnBrk="1" hangingPunct="1"/>
            <a:r>
              <a:rPr lang="it-IT" smtClean="0"/>
              <a:t> introducendo dinamiche di apertura e di scambio all’interno di relazioni precedentemente chiuse </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914400" y="512763"/>
            <a:ext cx="7772400" cy="539750"/>
          </a:xfrm>
        </p:spPr>
        <p:txBody>
          <a:bodyPr/>
          <a:lstStyle/>
          <a:p>
            <a:pPr algn="ctr" eaLnBrk="1" hangingPunct="1">
              <a:defRPr/>
            </a:pPr>
            <a:r>
              <a:rPr lang="it-IT" sz="2400" dirty="0" smtClean="0">
                <a:solidFill>
                  <a:srgbClr val="FFFF00"/>
                </a:solidFill>
              </a:rPr>
              <a:t>La progettazione didattica</a:t>
            </a:r>
            <a:endParaRPr lang="it-IT" sz="2400" dirty="0" smtClean="0"/>
          </a:p>
        </p:txBody>
      </p:sp>
      <p:sp>
        <p:nvSpPr>
          <p:cNvPr id="24579" name="Rectangle 3"/>
          <p:cNvSpPr>
            <a:spLocks noGrp="1" noChangeArrowheads="1"/>
          </p:cNvSpPr>
          <p:nvPr>
            <p:ph type="body" idx="1"/>
          </p:nvPr>
        </p:nvSpPr>
        <p:spPr>
          <a:xfrm>
            <a:off x="323850" y="549275"/>
            <a:ext cx="8569325" cy="5807075"/>
          </a:xfrm>
        </p:spPr>
        <p:txBody>
          <a:bodyPr>
            <a:normAutofit lnSpcReduction="10000"/>
          </a:bodyPr>
          <a:lstStyle/>
          <a:p>
            <a:pPr eaLnBrk="1" hangingPunct="1">
              <a:buFontTx/>
              <a:buNone/>
              <a:defRPr/>
            </a:pPr>
            <a:endParaRPr lang="it-IT" dirty="0" smtClean="0"/>
          </a:p>
          <a:p>
            <a:pPr eaLnBrk="1" hangingPunct="1">
              <a:buFont typeface="Wingdings" pitchFamily="2" charset="2"/>
              <a:buNone/>
              <a:defRPr/>
            </a:pPr>
            <a:r>
              <a:rPr lang="it-IT" dirty="0" smtClean="0">
                <a:solidFill>
                  <a:schemeClr val="bg2">
                    <a:lumMod val="25000"/>
                  </a:schemeClr>
                </a:solidFill>
              </a:rPr>
              <a:t>La progettazione didattica si differenzia dalla programmazione</a:t>
            </a:r>
          </a:p>
          <a:p>
            <a:pPr eaLnBrk="1" hangingPunct="1">
              <a:buFontTx/>
              <a:buNone/>
              <a:defRPr/>
            </a:pPr>
            <a:r>
              <a:rPr lang="it-IT" dirty="0" smtClean="0">
                <a:solidFill>
                  <a:schemeClr val="bg2">
                    <a:lumMod val="25000"/>
                  </a:schemeClr>
                </a:solidFill>
              </a:rPr>
              <a:t>In base al </a:t>
            </a:r>
            <a:r>
              <a:rPr lang="it-IT" b="1" dirty="0" smtClean="0">
                <a:solidFill>
                  <a:schemeClr val="bg2">
                    <a:lumMod val="25000"/>
                  </a:schemeClr>
                </a:solidFill>
              </a:rPr>
              <a:t>criterio temporale </a:t>
            </a:r>
          </a:p>
          <a:p>
            <a:pPr eaLnBrk="1" hangingPunct="1">
              <a:buFontTx/>
              <a:buNone/>
              <a:defRPr/>
            </a:pPr>
            <a:r>
              <a:rPr lang="it-IT" dirty="0" smtClean="0"/>
              <a:t>la progettazione didattica si stende su un arco di  tempo più ampio del solo anno o quadrimestre scolastico, in generale ha un respiro pluriennale</a:t>
            </a:r>
          </a:p>
          <a:p>
            <a:pPr eaLnBrk="1" hangingPunct="1">
              <a:defRPr/>
            </a:pPr>
            <a:r>
              <a:rPr lang="it-IT" dirty="0" smtClean="0"/>
              <a:t>In base al </a:t>
            </a:r>
            <a:r>
              <a:rPr lang="it-IT" b="1" dirty="0" smtClean="0">
                <a:solidFill>
                  <a:srgbClr val="FF0000"/>
                </a:solidFill>
              </a:rPr>
              <a:t>criterio sostanziale </a:t>
            </a:r>
            <a:r>
              <a:rPr lang="it-IT" dirty="0" smtClean="0"/>
              <a:t>la progettazione didattica  riguarda  il  quadro   generale  di identificazione educativa o formativa che la comunità intende assumere come riferimento stabile per la sua azione </a:t>
            </a:r>
          </a:p>
          <a:p>
            <a:pPr eaLnBrk="1" hangingPunct="1">
              <a:buFontTx/>
              <a:buNone/>
              <a:defRPr/>
            </a:pPr>
            <a:r>
              <a:rPr lang="it-IT" dirty="0" smtClean="0"/>
              <a:t>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914400" y="0"/>
            <a:ext cx="7772400" cy="836613"/>
          </a:xfrm>
        </p:spPr>
        <p:txBody>
          <a:bodyPr/>
          <a:lstStyle/>
          <a:p>
            <a:pPr algn="ctr" eaLnBrk="1" hangingPunct="1">
              <a:defRPr/>
            </a:pPr>
            <a:r>
              <a:rPr lang="it-IT" sz="2400" dirty="0" smtClean="0"/>
              <a:t>Progettazione modulare</a:t>
            </a:r>
          </a:p>
        </p:txBody>
      </p:sp>
      <p:sp>
        <p:nvSpPr>
          <p:cNvPr id="37891" name="Rectangle 3"/>
          <p:cNvSpPr>
            <a:spLocks noGrp="1" noChangeArrowheads="1"/>
          </p:cNvSpPr>
          <p:nvPr>
            <p:ph type="body" idx="1"/>
          </p:nvPr>
        </p:nvSpPr>
        <p:spPr>
          <a:xfrm>
            <a:off x="228600" y="549275"/>
            <a:ext cx="8915400" cy="5807075"/>
          </a:xfrm>
        </p:spPr>
        <p:txBody>
          <a:bodyPr/>
          <a:lstStyle/>
          <a:p>
            <a:pPr eaLnBrk="1" hangingPunct="1"/>
            <a:r>
              <a:rPr lang="it-IT" smtClean="0"/>
              <a:t>Il modello di progettazione  più coerente con la didattica per competenze è la </a:t>
            </a:r>
            <a:r>
              <a:rPr lang="it-IT" b="1" smtClean="0">
                <a:solidFill>
                  <a:srgbClr val="FF0000"/>
                </a:solidFill>
              </a:rPr>
              <a:t>progettazione modulare, basata su unità d’apprendimento modulari</a:t>
            </a:r>
          </a:p>
          <a:p>
            <a:pPr eaLnBrk="1" hangingPunct="1"/>
            <a:endParaRPr lang="it-IT" smtClean="0"/>
          </a:p>
          <a:p>
            <a:pPr eaLnBrk="1" hangingPunct="1"/>
            <a:r>
              <a:rPr lang="it-IT" smtClean="0"/>
              <a:t>Per </a:t>
            </a:r>
            <a:r>
              <a:rPr lang="it-IT" b="1" smtClean="0"/>
              <a:t>Unità d’Apprendimento  (UdA)</a:t>
            </a:r>
            <a:r>
              <a:rPr lang="it-IT" smtClean="0"/>
              <a:t>s’intende:</a:t>
            </a:r>
          </a:p>
          <a:p>
            <a:pPr eaLnBrk="1" hangingPunct="1"/>
            <a:r>
              <a:rPr lang="it-IT" smtClean="0"/>
              <a:t>Parte di attività didattica che per contenuto, concetti, abilità cognitive, risulta  costituita da un insieme di elementi articolati e strettamente connessi per il raggiungimento di un obiettivo didattico esplicitato e operazionalizzato</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503238" y="4983163"/>
            <a:ext cx="8183562" cy="1052512"/>
          </a:xfrm>
        </p:spPr>
        <p:txBody>
          <a:bodyPr/>
          <a:lstStyle/>
          <a:p>
            <a:pPr algn="ctr" eaLnBrk="1" hangingPunct="1">
              <a:defRPr/>
            </a:pPr>
            <a:r>
              <a:rPr lang="it-IT" dirty="0" smtClean="0"/>
              <a:t>Modularità didattica</a:t>
            </a:r>
          </a:p>
        </p:txBody>
      </p:sp>
      <p:sp>
        <p:nvSpPr>
          <p:cNvPr id="38915" name="Rectangle 3"/>
          <p:cNvSpPr>
            <a:spLocks noGrp="1" noChangeArrowheads="1"/>
          </p:cNvSpPr>
          <p:nvPr>
            <p:ph type="body" idx="1"/>
          </p:nvPr>
        </p:nvSpPr>
        <p:spPr>
          <a:xfrm>
            <a:off x="503238" y="530225"/>
            <a:ext cx="8183562" cy="4727575"/>
          </a:xfrm>
        </p:spPr>
        <p:txBody>
          <a:bodyPr/>
          <a:lstStyle/>
          <a:p>
            <a:pPr eaLnBrk="1" hangingPunct="1">
              <a:lnSpc>
                <a:spcPct val="90000"/>
              </a:lnSpc>
            </a:pPr>
            <a:r>
              <a:rPr lang="it-IT" b="1" dirty="0" smtClean="0">
                <a:solidFill>
                  <a:srgbClr val="FFFF00"/>
                </a:solidFill>
              </a:rPr>
              <a:t>Nell’unità d’apprendimento</a:t>
            </a:r>
            <a:r>
              <a:rPr lang="it-IT" dirty="0" smtClean="0"/>
              <a:t> le competenze da far acquisire agli alunni ruotano attorno ad un </a:t>
            </a:r>
            <a:r>
              <a:rPr lang="it-IT" i="1" dirty="0" smtClean="0">
                <a:solidFill>
                  <a:srgbClr val="FF0000"/>
                </a:solidFill>
              </a:rPr>
              <a:t>contenuto unitario </a:t>
            </a:r>
            <a:r>
              <a:rPr lang="it-IT" dirty="0" smtClean="0"/>
              <a:t>- od anche a più contenuti, tra loro coesi ed omogenei - nei confronti del quale le </a:t>
            </a:r>
            <a:r>
              <a:rPr lang="it-IT" i="1" dirty="0" smtClean="0">
                <a:solidFill>
                  <a:srgbClr val="FF0000"/>
                </a:solidFill>
              </a:rPr>
              <a:t>discipline </a:t>
            </a:r>
            <a:r>
              <a:rPr lang="it-IT" dirty="0" smtClean="0"/>
              <a:t> di insegnamento abbiano valenza  strumentale, siano </a:t>
            </a:r>
            <a:r>
              <a:rPr lang="it-IT" i="1" dirty="0" err="1" smtClean="0">
                <a:solidFill>
                  <a:srgbClr val="FF0000"/>
                </a:solidFill>
              </a:rPr>
              <a:t>immissarie</a:t>
            </a:r>
            <a:r>
              <a:rPr lang="it-IT" i="1" dirty="0" smtClean="0">
                <a:solidFill>
                  <a:srgbClr val="FF0000"/>
                </a:solidFill>
              </a:rPr>
              <a:t> di abilità trasversali senza rinunciare alle  specificità disciplinari</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pPr algn="ctr"/>
            <a:r>
              <a:rPr lang="it-IT" dirty="0" smtClean="0"/>
              <a:t>INDICAZIONI NAZIONALI</a:t>
            </a:r>
            <a:endParaRPr lang="it-IT" dirty="0"/>
          </a:p>
        </p:txBody>
      </p:sp>
      <p:sp>
        <p:nvSpPr>
          <p:cNvPr id="3" name="Sottotitolo 2"/>
          <p:cNvSpPr>
            <a:spLocks noGrp="1"/>
          </p:cNvSpPr>
          <p:nvPr>
            <p:ph type="subTitle" idx="1"/>
          </p:nvPr>
        </p:nvSpPr>
        <p:spPr/>
        <p:txBody>
          <a:bodyPr/>
          <a:lstStyle/>
          <a:p>
            <a:endParaRPr lang="it-IT"/>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214282" y="1357298"/>
            <a:ext cx="8640960" cy="5904656"/>
          </a:xfrm>
        </p:spPr>
        <p:txBody>
          <a:bodyPr>
            <a:normAutofit fontScale="32500" lnSpcReduction="20000"/>
          </a:bodyPr>
          <a:lstStyle/>
          <a:p>
            <a:pPr algn="l"/>
            <a:r>
              <a:rPr lang="it-IT" sz="6400" dirty="0" smtClean="0"/>
              <a:t>Le </a:t>
            </a:r>
            <a:r>
              <a:rPr lang="it-IT" sz="6400" dirty="0"/>
              <a:t>"</a:t>
            </a:r>
            <a:r>
              <a:rPr lang="it-IT" sz="6400" b="1" dirty="0"/>
              <a:t>Indicazioni"</a:t>
            </a:r>
            <a:r>
              <a:rPr lang="it-IT" sz="6400" dirty="0"/>
              <a:t> rappresentano delle </a:t>
            </a:r>
            <a:r>
              <a:rPr lang="it-IT" sz="6400" dirty="0" smtClean="0"/>
              <a:t>tracce</a:t>
            </a:r>
          </a:p>
          <a:p>
            <a:pPr algn="l"/>
            <a:endParaRPr lang="it-IT" sz="6400" dirty="0" smtClean="0"/>
          </a:p>
          <a:p>
            <a:pPr algn="l"/>
            <a:r>
              <a:rPr lang="it-IT" sz="6400" dirty="0" smtClean="0"/>
              <a:t>Su </a:t>
            </a:r>
            <a:r>
              <a:rPr lang="it-IT" sz="6400" dirty="0"/>
              <a:t>di esse va  fatta un'</a:t>
            </a:r>
            <a:r>
              <a:rPr lang="it-IT" sz="6400" b="1" dirty="0"/>
              <a:t>operazione di scelta, o meglio di</a:t>
            </a:r>
            <a:r>
              <a:rPr lang="it-IT" sz="6400" dirty="0"/>
              <a:t> </a:t>
            </a:r>
            <a:r>
              <a:rPr lang="it-IT" sz="6400" b="1" dirty="0"/>
              <a:t>costruzione</a:t>
            </a:r>
            <a:r>
              <a:rPr lang="it-IT" sz="6400" dirty="0"/>
              <a:t> di una </a:t>
            </a:r>
            <a:r>
              <a:rPr lang="it-IT" sz="6400" b="1" dirty="0"/>
              <a:t>linea progettuale di curricolo</a:t>
            </a:r>
            <a:r>
              <a:rPr lang="it-IT" sz="6400" dirty="0"/>
              <a:t>, tenendo conto di alcune variabili.</a:t>
            </a:r>
          </a:p>
          <a:p>
            <a:pPr algn="l"/>
            <a:endParaRPr lang="it-IT" sz="6400" dirty="0" smtClean="0"/>
          </a:p>
          <a:p>
            <a:pPr algn="l"/>
            <a:endParaRPr lang="it-IT" sz="6400" dirty="0"/>
          </a:p>
          <a:p>
            <a:pPr algn="l"/>
            <a:endParaRPr lang="it-IT" sz="6400" dirty="0">
              <a:solidFill>
                <a:srgbClr val="FF0000"/>
              </a:solidFill>
            </a:endParaRPr>
          </a:p>
          <a:p>
            <a:pPr algn="l"/>
            <a:endParaRPr lang="it-IT" sz="6400" dirty="0">
              <a:solidFill>
                <a:srgbClr val="FF0000"/>
              </a:solidFill>
            </a:endParaRPr>
          </a:p>
          <a:p>
            <a:pPr algn="l"/>
            <a:r>
              <a:rPr lang="it-IT" sz="6400" dirty="0">
                <a:solidFill>
                  <a:srgbClr val="FF0000"/>
                </a:solidFill>
              </a:rPr>
              <a:t>Esse indicano quali sono le </a:t>
            </a:r>
            <a:r>
              <a:rPr lang="it-IT" sz="6400" b="1" dirty="0">
                <a:solidFill>
                  <a:srgbClr val="FF0000"/>
                </a:solidFill>
              </a:rPr>
              <a:t>dimensioni culturali e pedagogiche</a:t>
            </a:r>
            <a:r>
              <a:rPr lang="it-IT" sz="6400" dirty="0">
                <a:solidFill>
                  <a:srgbClr val="FF0000"/>
                </a:solidFill>
              </a:rPr>
              <a:t> che vi stanno alla base e </a:t>
            </a:r>
            <a:r>
              <a:rPr lang="it-IT" sz="6400" b="1" dirty="0">
                <a:solidFill>
                  <a:srgbClr val="FF0000"/>
                </a:solidFill>
              </a:rPr>
              <a:t>di seguito i contenuti, gli obiettivi, le sequenze che possono essere utilizzate per la costruzione del curricolo</a:t>
            </a:r>
            <a:r>
              <a:rPr lang="it-IT" sz="6400" b="1" dirty="0" smtClean="0">
                <a:solidFill>
                  <a:srgbClr val="FF0000"/>
                </a:solidFill>
              </a:rPr>
              <a:t>.</a:t>
            </a:r>
          </a:p>
          <a:p>
            <a:pPr algn="l"/>
            <a:endParaRPr lang="it-IT" sz="6400" dirty="0" smtClean="0">
              <a:solidFill>
                <a:srgbClr val="FF0000"/>
              </a:solidFill>
            </a:endParaRPr>
          </a:p>
          <a:p>
            <a:pPr algn="l"/>
            <a:r>
              <a:rPr lang="it-IT" sz="6400" dirty="0" smtClean="0">
                <a:solidFill>
                  <a:srgbClr val="FF0000"/>
                </a:solidFill>
              </a:rPr>
              <a:t> </a:t>
            </a:r>
            <a:r>
              <a:rPr lang="it-IT" sz="6400" dirty="0">
                <a:solidFill>
                  <a:srgbClr val="FF0000"/>
                </a:solidFill>
              </a:rPr>
              <a:t>Su di esse va fatto un </a:t>
            </a:r>
            <a:r>
              <a:rPr lang="it-IT" sz="6400" b="1" dirty="0">
                <a:solidFill>
                  <a:srgbClr val="FF0000"/>
                </a:solidFill>
              </a:rPr>
              <a:t>lavoro di analisi  e scelta, sia della priorità che, principalmente, di tipo metodologico</a:t>
            </a:r>
            <a:r>
              <a:rPr lang="it-IT" sz="6400" dirty="0">
                <a:solidFill>
                  <a:srgbClr val="FF0000"/>
                </a:solidFill>
              </a:rPr>
              <a:t>.</a:t>
            </a:r>
          </a:p>
          <a:p>
            <a:pPr algn="l"/>
            <a:r>
              <a:rPr lang="en-US" sz="6400" dirty="0"/>
              <a:t>.</a:t>
            </a:r>
            <a:endParaRPr lang="it-IT" sz="6400" dirty="0"/>
          </a:p>
        </p:txBody>
      </p:sp>
      <p:sp>
        <p:nvSpPr>
          <p:cNvPr id="4" name="Titolo 3"/>
          <p:cNvSpPr>
            <a:spLocks noGrp="1"/>
          </p:cNvSpPr>
          <p:nvPr>
            <p:ph type="ctrTitle"/>
          </p:nvPr>
        </p:nvSpPr>
        <p:spPr>
          <a:xfrm>
            <a:off x="714348" y="357166"/>
            <a:ext cx="7772400" cy="785818"/>
          </a:xfrm>
        </p:spPr>
        <p:txBody>
          <a:bodyPr>
            <a:normAutofit/>
          </a:bodyPr>
          <a:lstStyle/>
          <a:p>
            <a:pPr algn="ctr"/>
            <a:r>
              <a:rPr lang="it-IT" sz="2400" dirty="0" smtClean="0"/>
              <a:t>INDICAZIONI NAZIONALI E CURRICOLO</a:t>
            </a:r>
            <a:endParaRPr lang="it-IT"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971600" y="0"/>
            <a:ext cx="7484368" cy="965969"/>
          </a:xfrm>
        </p:spPr>
        <p:txBody>
          <a:bodyPr>
            <a:normAutofit/>
          </a:bodyPr>
          <a:lstStyle/>
          <a:p>
            <a:pPr algn="l"/>
            <a:r>
              <a:rPr lang="it-IT" sz="2400" dirty="0" smtClean="0"/>
              <a:t> </a:t>
            </a:r>
            <a:br>
              <a:rPr lang="it-IT" sz="2400" dirty="0" smtClean="0"/>
            </a:br>
            <a:r>
              <a:rPr lang="it-IT" sz="2400" b="1" dirty="0" smtClean="0"/>
              <a:t>Struttura delle Indicazioni Nazionali</a:t>
            </a:r>
            <a:endParaRPr lang="it-IT" sz="2400" dirty="0"/>
          </a:p>
        </p:txBody>
      </p:sp>
      <p:sp>
        <p:nvSpPr>
          <p:cNvPr id="3" name="Sottotitolo 2"/>
          <p:cNvSpPr>
            <a:spLocks noGrp="1"/>
          </p:cNvSpPr>
          <p:nvPr>
            <p:ph type="subTitle" idx="1"/>
          </p:nvPr>
        </p:nvSpPr>
        <p:spPr>
          <a:xfrm>
            <a:off x="251520" y="1241376"/>
            <a:ext cx="8712968" cy="5616624"/>
          </a:xfrm>
        </p:spPr>
        <p:txBody>
          <a:bodyPr>
            <a:normAutofit fontScale="70000" lnSpcReduction="20000"/>
          </a:bodyPr>
          <a:lstStyle/>
          <a:p>
            <a:pPr algn="l"/>
            <a:r>
              <a:rPr lang="it-IT" sz="4400" dirty="0"/>
              <a:t> </a:t>
            </a:r>
          </a:p>
          <a:p>
            <a:pPr algn="l"/>
            <a:r>
              <a:rPr lang="it-IT" sz="4400" b="1" dirty="0" smtClean="0"/>
              <a:t>CULTURA </a:t>
            </a:r>
            <a:r>
              <a:rPr lang="it-IT" sz="4400" b="1" dirty="0"/>
              <a:t>SCUOLA PERSONA</a:t>
            </a:r>
            <a:endParaRPr lang="it-IT" sz="4400" dirty="0"/>
          </a:p>
          <a:p>
            <a:pPr algn="l"/>
            <a:r>
              <a:rPr lang="it-IT" b="1" dirty="0"/>
              <a:t>La scuola nel nuovo scenario</a:t>
            </a:r>
            <a:r>
              <a:rPr lang="it-IT" dirty="0"/>
              <a:t> </a:t>
            </a:r>
          </a:p>
          <a:p>
            <a:pPr algn="l"/>
            <a:r>
              <a:rPr lang="it-IT" b="1" dirty="0"/>
              <a:t>Centralità della persona</a:t>
            </a:r>
            <a:r>
              <a:rPr lang="it-IT" dirty="0"/>
              <a:t> </a:t>
            </a:r>
          </a:p>
          <a:p>
            <a:pPr algn="l"/>
            <a:r>
              <a:rPr lang="it-IT" b="1" dirty="0"/>
              <a:t>Per una nuova cittadinanza</a:t>
            </a:r>
            <a:r>
              <a:rPr lang="it-IT" dirty="0"/>
              <a:t> </a:t>
            </a:r>
          </a:p>
          <a:p>
            <a:pPr algn="l"/>
            <a:r>
              <a:rPr lang="it-IT" b="1" dirty="0"/>
              <a:t>Per un nuovo umanesimo</a:t>
            </a:r>
            <a:r>
              <a:rPr lang="it-IT" dirty="0"/>
              <a:t> </a:t>
            </a:r>
            <a:endParaRPr lang="it-IT" dirty="0" smtClean="0"/>
          </a:p>
          <a:p>
            <a:pPr algn="l"/>
            <a:endParaRPr lang="it-IT" sz="5100" b="1" dirty="0"/>
          </a:p>
          <a:p>
            <a:pPr algn="l"/>
            <a:r>
              <a:rPr lang="it-IT" sz="5100" b="1" dirty="0"/>
              <a:t>FINALITÀ GENERALI</a:t>
            </a:r>
          </a:p>
          <a:p>
            <a:pPr algn="l"/>
            <a:r>
              <a:rPr lang="it-IT" b="1" dirty="0"/>
              <a:t>Scuola, Costituzione, Europa</a:t>
            </a:r>
            <a:r>
              <a:rPr lang="it-IT" dirty="0"/>
              <a:t> </a:t>
            </a:r>
          </a:p>
          <a:p>
            <a:pPr algn="l"/>
            <a:r>
              <a:rPr lang="it-IT" b="1" dirty="0"/>
              <a:t>Profilo dello studente</a:t>
            </a:r>
            <a:r>
              <a:rPr lang="it-IT" dirty="0"/>
              <a:t> </a:t>
            </a:r>
          </a:p>
          <a:p>
            <a:pPr algn="l"/>
            <a:r>
              <a:rPr lang="it-IT" b="1" dirty="0"/>
              <a:t>Profilo delle competenze al termine del primo ciclo di istruzione</a:t>
            </a:r>
            <a:r>
              <a:rPr lang="it-IT" dirty="0"/>
              <a:t> </a:t>
            </a:r>
            <a:endParaRPr lang="it-IT" dirty="0" smtClean="0"/>
          </a:p>
          <a:p>
            <a:pPr algn="l"/>
            <a:endParaRPr lang="it-IT" sz="5100" b="1" dirty="0"/>
          </a:p>
          <a:p>
            <a:pPr algn="l"/>
            <a:r>
              <a:rPr lang="it-IT" sz="5100" b="1" dirty="0"/>
              <a:t>L'ORGANIZZAZIONE DEL CURRICOLO</a:t>
            </a:r>
          </a:p>
          <a:p>
            <a:pPr algn="l"/>
            <a:r>
              <a:rPr lang="it-IT" b="1" dirty="0"/>
              <a:t>Dalle Indicazioni al curricolo</a:t>
            </a:r>
            <a:r>
              <a:rPr lang="it-IT" dirty="0"/>
              <a:t> </a:t>
            </a:r>
          </a:p>
          <a:p>
            <a:pPr algn="l"/>
            <a:r>
              <a:rPr lang="it-IT" b="1" dirty="0"/>
              <a:t>Aree disciplinari e discipline</a:t>
            </a:r>
            <a:r>
              <a:rPr lang="it-IT" dirty="0"/>
              <a:t> </a:t>
            </a:r>
          </a:p>
          <a:p>
            <a:pPr algn="l"/>
            <a:r>
              <a:rPr lang="it-IT" b="1" dirty="0"/>
              <a:t>Continuità ed unitarietà del curricolo</a:t>
            </a:r>
            <a:r>
              <a:rPr lang="it-IT" dirty="0"/>
              <a:t> </a:t>
            </a:r>
          </a:p>
          <a:p>
            <a:pPr algn="l"/>
            <a:r>
              <a:rPr lang="it-IT" b="1" dirty="0"/>
              <a:t>Traguardi per lo sviluppo delle competenze</a:t>
            </a:r>
            <a:r>
              <a:rPr lang="it-IT" dirty="0"/>
              <a:t> </a:t>
            </a:r>
          </a:p>
          <a:p>
            <a:pPr algn="l"/>
            <a:r>
              <a:rPr lang="it-IT" b="1" dirty="0"/>
              <a:t>Obiettivi di apprendimento</a:t>
            </a:r>
            <a:r>
              <a:rPr lang="it-IT" dirty="0"/>
              <a:t> </a:t>
            </a:r>
          </a:p>
          <a:p>
            <a:pPr algn="l"/>
            <a:r>
              <a:rPr lang="it-IT" dirty="0"/>
              <a:t> </a:t>
            </a:r>
          </a:p>
          <a:p>
            <a:pPr algn="l"/>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Finalità della scuola</a:t>
            </a:r>
            <a:endParaRPr lang="it-IT" dirty="0"/>
          </a:p>
        </p:txBody>
      </p:sp>
      <p:sp>
        <p:nvSpPr>
          <p:cNvPr id="3" name="Segnaposto contenuto 2"/>
          <p:cNvSpPr>
            <a:spLocks noGrp="1"/>
          </p:cNvSpPr>
          <p:nvPr>
            <p:ph idx="1"/>
          </p:nvPr>
        </p:nvSpPr>
        <p:spPr>
          <a:xfrm>
            <a:off x="502920" y="530352"/>
            <a:ext cx="8183880" cy="4684598"/>
          </a:xfrm>
        </p:spPr>
        <p:txBody>
          <a:bodyPr>
            <a:normAutofit fontScale="70000" lnSpcReduction="20000"/>
          </a:bodyPr>
          <a:lstStyle/>
          <a:p>
            <a:r>
              <a:rPr lang="it-IT" dirty="0" smtClean="0"/>
              <a:t>La </a:t>
            </a:r>
            <a:r>
              <a:rPr lang="it-IT" dirty="0"/>
              <a:t>scuola è oggi chiamata a rispondere alla richiesta di educazione, istruzione e formazione, intese come “</a:t>
            </a:r>
            <a:r>
              <a:rPr lang="it-IT" b="1" i="1" dirty="0"/>
              <a:t>sviluppo armonico ed integrale della persona</a:t>
            </a:r>
            <a:r>
              <a:rPr lang="it-IT" dirty="0"/>
              <a:t>” (</a:t>
            </a:r>
            <a:r>
              <a:rPr lang="it-IT" i="1" dirty="0"/>
              <a:t>Indicazioni Nazionali, Finalità generali. 2012</a:t>
            </a:r>
            <a:r>
              <a:rPr lang="it-IT" dirty="0"/>
              <a:t>), al quale tutte le discipline concorrono in una prospettiva di cittadinanza europea</a:t>
            </a:r>
            <a:r>
              <a:rPr lang="it-IT" dirty="0" smtClean="0"/>
              <a:t>:</a:t>
            </a:r>
          </a:p>
          <a:p>
            <a:pPr>
              <a:buNone/>
            </a:pPr>
            <a:endParaRPr lang="it-IT" dirty="0"/>
          </a:p>
          <a:p>
            <a:pPr lvl="0"/>
            <a:r>
              <a:rPr lang="it-IT" b="1" i="1" dirty="0"/>
              <a:t>“armonico”,</a:t>
            </a:r>
            <a:r>
              <a:rPr lang="it-IT" dirty="0"/>
              <a:t> nel senso dei molteplici aspetti della persona interessati dallo</a:t>
            </a:r>
            <a:r>
              <a:rPr lang="it-IT" b="1" dirty="0"/>
              <a:t> sviluppo </a:t>
            </a:r>
            <a:r>
              <a:rPr lang="it-IT" dirty="0"/>
              <a:t>(cognitivo, meta cognitivo, </a:t>
            </a:r>
            <a:r>
              <a:rPr lang="it-IT" dirty="0" err="1"/>
              <a:t>socio-affettivo-relazionale</a:t>
            </a:r>
            <a:r>
              <a:rPr lang="it-IT" dirty="0"/>
              <a:t> etc</a:t>
            </a:r>
            <a:r>
              <a:rPr lang="it-IT" dirty="0" smtClean="0"/>
              <a:t>.)</a:t>
            </a:r>
          </a:p>
          <a:p>
            <a:pPr lvl="0">
              <a:buNone/>
            </a:pPr>
            <a:r>
              <a:rPr lang="it-IT" dirty="0" smtClean="0"/>
              <a:t> </a:t>
            </a:r>
            <a:endParaRPr lang="it-IT" dirty="0"/>
          </a:p>
          <a:p>
            <a:pPr lvl="0"/>
            <a:r>
              <a:rPr lang="it-IT" b="1" i="1" dirty="0"/>
              <a:t>integrale”,</a:t>
            </a:r>
            <a:r>
              <a:rPr lang="it-IT" dirty="0"/>
              <a:t> per la </a:t>
            </a:r>
            <a:r>
              <a:rPr lang="it-IT" b="1" dirty="0"/>
              <a:t>visione olistica di</a:t>
            </a:r>
            <a:r>
              <a:rPr lang="it-IT" dirty="0"/>
              <a:t> </a:t>
            </a:r>
            <a:r>
              <a:rPr lang="it-IT" b="1" dirty="0"/>
              <a:t>sviluppo della persona</a:t>
            </a:r>
            <a:r>
              <a:rPr lang="it-IT" dirty="0"/>
              <a:t>, considerata nella sua completezza, che investe lo sviluppo del Sé, (la formazione dell’individuo), del </a:t>
            </a:r>
            <a:r>
              <a:rPr lang="it-IT" dirty="0" err="1"/>
              <a:t>Sè</a:t>
            </a:r>
            <a:r>
              <a:rPr lang="it-IT" dirty="0"/>
              <a:t> con gli altri (l’educazione alla cittadinanza) e del Sé con la realtà (l’ istruzione necessaria per l’integrazione nel mondo del lavoro).</a:t>
            </a:r>
          </a:p>
          <a:p>
            <a:endParaRPr lang="it-IT"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4437112"/>
            <a:ext cx="8291264" cy="1597928"/>
          </a:xfrm>
        </p:spPr>
        <p:txBody>
          <a:bodyPr>
            <a:normAutofit fontScale="90000"/>
          </a:bodyPr>
          <a:lstStyle/>
          <a:p>
            <a:r>
              <a:rPr lang="it-IT" dirty="0" smtClean="0"/>
              <a:t>La struttura:</a:t>
            </a:r>
            <a:br>
              <a:rPr lang="it-IT" dirty="0" smtClean="0"/>
            </a:br>
            <a:r>
              <a:rPr lang="it-IT" dirty="0" smtClean="0"/>
              <a:t>I campi di esperienza </a:t>
            </a:r>
            <a:br>
              <a:rPr lang="it-IT" dirty="0" smtClean="0"/>
            </a:br>
            <a:endParaRPr lang="it-IT" dirty="0"/>
          </a:p>
        </p:txBody>
      </p:sp>
      <p:sp>
        <p:nvSpPr>
          <p:cNvPr id="3" name="Segnaposto contenuto 2"/>
          <p:cNvSpPr>
            <a:spLocks noGrp="1"/>
          </p:cNvSpPr>
          <p:nvPr>
            <p:ph idx="1"/>
          </p:nvPr>
        </p:nvSpPr>
        <p:spPr/>
        <p:txBody>
          <a:bodyPr/>
          <a:lstStyle/>
          <a:p>
            <a:r>
              <a:rPr lang="it-IT" sz="2400" dirty="0" smtClean="0"/>
              <a:t>IL SÉ E L'ALTRO</a:t>
            </a:r>
          </a:p>
          <a:p>
            <a:pPr>
              <a:buNone/>
            </a:pPr>
            <a:endParaRPr lang="it-IT" sz="2400" dirty="0" smtClean="0"/>
          </a:p>
          <a:p>
            <a:r>
              <a:rPr lang="it-IT" sz="2400" dirty="0" smtClean="0"/>
              <a:t>IL CORPO E IL MOVIMENTO      Traguardi per</a:t>
            </a:r>
          </a:p>
          <a:p>
            <a:pPr>
              <a:buNone/>
            </a:pPr>
            <a:endParaRPr lang="it-IT" sz="2400" dirty="0" smtClean="0"/>
          </a:p>
          <a:p>
            <a:r>
              <a:rPr lang="it-IT" sz="2400" dirty="0" smtClean="0"/>
              <a:t>IMMAGINI, SUONI, COLORI       lo sviluppo  </a:t>
            </a:r>
          </a:p>
          <a:p>
            <a:pPr>
              <a:buNone/>
            </a:pPr>
            <a:endParaRPr lang="it-IT" sz="2400" dirty="0" smtClean="0"/>
          </a:p>
          <a:p>
            <a:r>
              <a:rPr lang="it-IT" sz="2400" dirty="0" smtClean="0"/>
              <a:t>I DISCORSI E LE PAROLE            delle</a:t>
            </a:r>
          </a:p>
          <a:p>
            <a:pPr>
              <a:buNone/>
            </a:pPr>
            <a:endParaRPr lang="it-IT" sz="2400" dirty="0" smtClean="0"/>
          </a:p>
          <a:p>
            <a:r>
              <a:rPr lang="it-IT" sz="2400" dirty="0" smtClean="0"/>
              <a:t>LA CONOSCENZA DEL MONDO      competenze</a:t>
            </a:r>
          </a:p>
          <a:p>
            <a:endParaRPr lang="it-IT" dirty="0"/>
          </a:p>
        </p:txBody>
      </p:sp>
      <p:sp>
        <p:nvSpPr>
          <p:cNvPr id="4" name="Parentesi graffa aperta 3"/>
          <p:cNvSpPr/>
          <p:nvPr/>
        </p:nvSpPr>
        <p:spPr>
          <a:xfrm>
            <a:off x="5652120" y="1196752"/>
            <a:ext cx="216024" cy="324036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solidFill>
                <a:srgbClr val="FF0000"/>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476672"/>
            <a:ext cx="8183880" cy="1051560"/>
          </a:xfrm>
        </p:spPr>
        <p:txBody>
          <a:bodyPr>
            <a:normAutofit fontScale="90000"/>
          </a:bodyPr>
          <a:lstStyle/>
          <a:p>
            <a:pPr algn="ctr"/>
            <a:r>
              <a:rPr lang="it-IT" dirty="0" err="1" smtClean="0"/>
              <a:t>I°</a:t>
            </a:r>
            <a:r>
              <a:rPr lang="it-IT" dirty="0" smtClean="0"/>
              <a:t> CICLO</a:t>
            </a:r>
            <a:br>
              <a:rPr lang="it-IT" dirty="0" smtClean="0"/>
            </a:br>
            <a:endParaRPr lang="it-IT" dirty="0"/>
          </a:p>
        </p:txBody>
      </p:sp>
      <p:sp>
        <p:nvSpPr>
          <p:cNvPr id="3" name="Segnaposto contenuto 2"/>
          <p:cNvSpPr>
            <a:spLocks noGrp="1"/>
          </p:cNvSpPr>
          <p:nvPr>
            <p:ph idx="1"/>
          </p:nvPr>
        </p:nvSpPr>
        <p:spPr>
          <a:xfrm>
            <a:off x="323528" y="980728"/>
            <a:ext cx="8229600" cy="5688632"/>
          </a:xfrm>
        </p:spPr>
        <p:txBody>
          <a:bodyPr>
            <a:normAutofit fontScale="55000" lnSpcReduction="20000"/>
          </a:bodyPr>
          <a:lstStyle/>
          <a:p>
            <a:r>
              <a:rPr lang="it-IT" b="1" dirty="0"/>
              <a:t>Indicazioni nazionali : le Finalità della scuola del </a:t>
            </a:r>
            <a:r>
              <a:rPr lang="it-IT" b="1" dirty="0" err="1"/>
              <a:t>I°</a:t>
            </a:r>
            <a:r>
              <a:rPr lang="it-IT" b="1" dirty="0"/>
              <a:t> ciclo</a:t>
            </a:r>
            <a:endParaRPr lang="it-IT" dirty="0"/>
          </a:p>
          <a:p>
            <a:pPr>
              <a:buNone/>
            </a:pPr>
            <a:endParaRPr lang="it-IT" b="1" dirty="0"/>
          </a:p>
          <a:p>
            <a:r>
              <a:rPr lang="it-IT" b="1" dirty="0"/>
              <a:t>"La  finalità  del Primo Ciclo </a:t>
            </a:r>
            <a:r>
              <a:rPr lang="it-IT" dirty="0"/>
              <a:t>è l'acquisizione delle conoscenze e delle abilità fondamentali per </a:t>
            </a:r>
            <a:r>
              <a:rPr lang="it-IT" b="1" dirty="0"/>
              <a:t>sviluppare </a:t>
            </a:r>
            <a:r>
              <a:rPr lang="it-IT" dirty="0"/>
              <a:t>le </a:t>
            </a:r>
            <a:r>
              <a:rPr lang="it-IT" b="1" dirty="0"/>
              <a:t>competenze culturali di base nella prospettiva del pieno sviluppo della persona</a:t>
            </a:r>
            <a:r>
              <a:rPr lang="it-IT" dirty="0" smtClean="0"/>
              <a:t>.</a:t>
            </a:r>
          </a:p>
          <a:p>
            <a:endParaRPr lang="it-IT" dirty="0"/>
          </a:p>
          <a:p>
            <a:r>
              <a:rPr lang="it-IT" dirty="0"/>
              <a:t>"In  questa  prospettiva ogni scuola pone particolare </a:t>
            </a:r>
            <a:r>
              <a:rPr lang="it-IT" b="1" dirty="0"/>
              <a:t>attenzione ai processi di apprendimento </a:t>
            </a:r>
            <a:r>
              <a:rPr lang="it-IT" dirty="0"/>
              <a:t>di tutti gli alunni e di ciascuno di essi, li accompagna nell'elaborare il  </a:t>
            </a:r>
            <a:r>
              <a:rPr lang="it-IT" b="1" dirty="0"/>
              <a:t>senso della propria esperienza, </a:t>
            </a:r>
            <a:r>
              <a:rPr lang="it-IT" dirty="0"/>
              <a:t>promuove la pratica </a:t>
            </a:r>
            <a:r>
              <a:rPr lang="it-IT" b="1" dirty="0"/>
              <a:t>consapevole della cittadinanza</a:t>
            </a:r>
            <a:r>
              <a:rPr lang="it-IT" dirty="0"/>
              <a:t>".</a:t>
            </a:r>
          </a:p>
          <a:p>
            <a:endParaRPr lang="it-IT" b="1" dirty="0"/>
          </a:p>
          <a:p>
            <a:r>
              <a:rPr lang="it-IT" dirty="0" smtClean="0">
                <a:solidFill>
                  <a:srgbClr val="FF0000"/>
                </a:solidFill>
              </a:rPr>
              <a:t>In sintesi le finalità della scuola del </a:t>
            </a:r>
            <a:r>
              <a:rPr lang="it-IT" dirty="0" err="1" smtClean="0">
                <a:solidFill>
                  <a:srgbClr val="FF0000"/>
                </a:solidFill>
              </a:rPr>
              <a:t>I°</a:t>
            </a:r>
            <a:r>
              <a:rPr lang="it-IT" dirty="0" smtClean="0">
                <a:solidFill>
                  <a:srgbClr val="FF0000"/>
                </a:solidFill>
              </a:rPr>
              <a:t> ciclo sono: </a:t>
            </a:r>
          </a:p>
          <a:p>
            <a:r>
              <a:rPr lang="it-IT" dirty="0" smtClean="0">
                <a:solidFill>
                  <a:srgbClr val="FF0000"/>
                </a:solidFill>
              </a:rPr>
              <a:t> </a:t>
            </a:r>
            <a:r>
              <a:rPr lang="it-IT" dirty="0">
                <a:solidFill>
                  <a:srgbClr val="FF0000"/>
                </a:solidFill>
              </a:rPr>
              <a:t>formare  saldamente  ogni  persona sul  piano  cognitivo  e  culturale; </a:t>
            </a:r>
            <a:endParaRPr lang="it-IT" dirty="0" smtClean="0">
              <a:solidFill>
                <a:srgbClr val="FF0000"/>
              </a:solidFill>
            </a:endParaRPr>
          </a:p>
          <a:p>
            <a:r>
              <a:rPr lang="it-IT" dirty="0" smtClean="0">
                <a:solidFill>
                  <a:srgbClr val="FF0000"/>
                </a:solidFill>
              </a:rPr>
              <a:t>favorire </a:t>
            </a:r>
            <a:r>
              <a:rPr lang="it-IT" dirty="0">
                <a:solidFill>
                  <a:srgbClr val="FF0000"/>
                </a:solidFill>
              </a:rPr>
              <a:t>l 'autonomia  di  pensiero degli alunni; </a:t>
            </a:r>
            <a:endParaRPr lang="it-IT" dirty="0" smtClean="0">
              <a:solidFill>
                <a:srgbClr val="FF0000"/>
              </a:solidFill>
            </a:endParaRPr>
          </a:p>
          <a:p>
            <a:r>
              <a:rPr lang="it-IT" dirty="0" smtClean="0">
                <a:solidFill>
                  <a:srgbClr val="FF0000"/>
                </a:solidFill>
              </a:rPr>
              <a:t>far  </a:t>
            </a:r>
            <a:r>
              <a:rPr lang="it-IT" dirty="0">
                <a:solidFill>
                  <a:srgbClr val="FF0000"/>
                </a:solidFill>
              </a:rPr>
              <a:t>acquisire  gli  strumenti  del pensiero necessari per apprendere e organizzare le informazioni in  sistemi di conoscenza più  ampi; </a:t>
            </a:r>
            <a:endParaRPr lang="it-IT" dirty="0" smtClean="0">
              <a:solidFill>
                <a:srgbClr val="FF0000"/>
              </a:solidFill>
            </a:endParaRPr>
          </a:p>
          <a:p>
            <a:r>
              <a:rPr lang="it-IT" dirty="0" smtClean="0">
                <a:solidFill>
                  <a:srgbClr val="FF0000"/>
                </a:solidFill>
              </a:rPr>
              <a:t>promuovere  </a:t>
            </a:r>
            <a:r>
              <a:rPr lang="it-IT" dirty="0">
                <a:solidFill>
                  <a:srgbClr val="FF0000"/>
                </a:solidFill>
              </a:rPr>
              <a:t>la  capacità  di  elaborare metodi  di ricerca per la  costruzione  del proprio  sapere; promuovere la pratica  consapevole della cittadinanza</a:t>
            </a:r>
            <a:r>
              <a:rPr lang="it-IT" dirty="0" smtClean="0">
                <a:solidFill>
                  <a:srgbClr val="FF0000"/>
                </a:solidFill>
              </a:rPr>
              <a:t>.</a:t>
            </a:r>
          </a:p>
          <a:p>
            <a:endParaRPr lang="it-IT" dirty="0">
              <a:solidFill>
                <a:srgbClr val="FF0000"/>
              </a:solidFill>
            </a:endParaRPr>
          </a:p>
          <a:p>
            <a:r>
              <a:rPr lang="it-IT" dirty="0" smtClean="0">
                <a:solidFill>
                  <a:srgbClr val="FF0000"/>
                </a:solidFill>
              </a:rPr>
              <a:t>Tali finalità sono riassunte nel </a:t>
            </a:r>
            <a:r>
              <a:rPr lang="it-IT" b="1" dirty="0" smtClean="0">
                <a:solidFill>
                  <a:srgbClr val="FF0000"/>
                </a:solidFill>
              </a:rPr>
              <a:t>PECUP</a:t>
            </a:r>
            <a:r>
              <a:rPr lang="it-IT" dirty="0" smtClean="0">
                <a:solidFill>
                  <a:srgbClr val="FF0000"/>
                </a:solidFill>
              </a:rPr>
              <a:t> (Profilo Educativo Culturale Professionale dell’alunno)</a:t>
            </a:r>
            <a:endParaRPr lang="it-IT"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8313" y="692150"/>
            <a:ext cx="8064500" cy="5400675"/>
          </a:xfrm>
        </p:spPr>
        <p:txBody>
          <a:bodyPr>
            <a:normAutofit lnSpcReduction="10000"/>
          </a:bodyPr>
          <a:lstStyle/>
          <a:p>
            <a:pPr marL="365760" indent="-256032" algn="ctr" eaLnBrk="1" fontAlgn="auto" hangingPunct="1">
              <a:spcAft>
                <a:spcPts val="0"/>
              </a:spcAft>
              <a:buClr>
                <a:schemeClr val="accent3">
                  <a:lumMod val="50000"/>
                </a:schemeClr>
              </a:buClr>
              <a:buFont typeface="Wingdings 2" pitchFamily="18" charset="2"/>
              <a:buNone/>
              <a:defRPr/>
            </a:pPr>
            <a:endParaRPr lang="it-IT" sz="3700" b="1" dirty="0" smtClean="0">
              <a:ea typeface="+mj-ea"/>
              <a:cs typeface="+mj-cs"/>
            </a:endParaRPr>
          </a:p>
          <a:p>
            <a:pPr marL="365760" indent="-256032" algn="ctr" eaLnBrk="1" fontAlgn="auto" hangingPunct="1">
              <a:spcAft>
                <a:spcPts val="0"/>
              </a:spcAft>
              <a:buClr>
                <a:schemeClr val="accent3">
                  <a:lumMod val="50000"/>
                </a:schemeClr>
              </a:buClr>
              <a:buFont typeface="Wingdings 2" pitchFamily="18" charset="2"/>
              <a:buNone/>
              <a:defRPr/>
            </a:pPr>
            <a:endParaRPr lang="it-IT" sz="3700" b="1" dirty="0" smtClean="0">
              <a:ea typeface="+mj-ea"/>
              <a:cs typeface="+mj-cs"/>
            </a:endParaRPr>
          </a:p>
          <a:p>
            <a:pPr marL="365760" indent="-256032" algn="ctr" eaLnBrk="1" fontAlgn="auto" hangingPunct="1">
              <a:spcAft>
                <a:spcPts val="0"/>
              </a:spcAft>
              <a:buClr>
                <a:schemeClr val="accent3">
                  <a:lumMod val="50000"/>
                </a:schemeClr>
              </a:buClr>
              <a:buFont typeface="Wingdings 2" pitchFamily="18" charset="2"/>
              <a:buNone/>
              <a:defRPr/>
            </a:pPr>
            <a:endParaRPr lang="it-IT" sz="3700" b="1" dirty="0" smtClean="0">
              <a:ea typeface="+mj-ea"/>
              <a:cs typeface="+mj-cs"/>
            </a:endParaRPr>
          </a:p>
          <a:p>
            <a:pPr marL="365760" indent="-256032" algn="ctr" eaLnBrk="1" fontAlgn="auto" hangingPunct="1">
              <a:spcAft>
                <a:spcPts val="0"/>
              </a:spcAft>
              <a:buClr>
                <a:schemeClr val="accent3">
                  <a:lumMod val="50000"/>
                </a:schemeClr>
              </a:buClr>
              <a:buFont typeface="Wingdings 2" pitchFamily="18" charset="2"/>
              <a:buNone/>
              <a:defRPr/>
            </a:pPr>
            <a:endParaRPr lang="it-IT" sz="3700" b="1" dirty="0" smtClean="0">
              <a:ea typeface="+mj-ea"/>
              <a:cs typeface="+mj-cs"/>
            </a:endParaRPr>
          </a:p>
          <a:p>
            <a:pPr marL="365760" indent="-256032" algn="ctr" eaLnBrk="1" fontAlgn="auto" hangingPunct="1">
              <a:spcAft>
                <a:spcPts val="0"/>
              </a:spcAft>
              <a:buClr>
                <a:schemeClr val="accent3">
                  <a:lumMod val="50000"/>
                </a:schemeClr>
              </a:buClr>
              <a:buFont typeface="Wingdings 2" pitchFamily="18" charset="2"/>
              <a:buNone/>
              <a:defRPr/>
            </a:pPr>
            <a:r>
              <a:rPr lang="it-IT" sz="3700" b="1" dirty="0" smtClean="0">
                <a:ea typeface="+mj-ea"/>
                <a:cs typeface="+mj-cs"/>
              </a:rPr>
              <a:t>COME SI COSTRUISCE IL PIANO</a:t>
            </a:r>
          </a:p>
          <a:p>
            <a:pPr marL="365760" indent="-256032" eaLnBrk="1" fontAlgn="auto" hangingPunct="1">
              <a:spcAft>
                <a:spcPts val="0"/>
              </a:spcAft>
              <a:buClr>
                <a:schemeClr val="accent3">
                  <a:lumMod val="50000"/>
                </a:schemeClr>
              </a:buClr>
              <a:buFont typeface="Wingdings 2" pitchFamily="18" charset="2"/>
              <a:buNone/>
              <a:defRPr/>
            </a:pPr>
            <a:endParaRPr lang="it-IT" sz="1100" dirty="0" smtClean="0"/>
          </a:p>
          <a:p>
            <a:pPr marL="365760" indent="-256032" eaLnBrk="1" fontAlgn="auto" hangingPunct="1">
              <a:spcAft>
                <a:spcPts val="0"/>
              </a:spcAft>
              <a:buClr>
                <a:schemeClr val="accent3">
                  <a:lumMod val="50000"/>
                </a:schemeClr>
              </a:buClr>
              <a:buFont typeface="Wingdings 2" pitchFamily="18" charset="2"/>
              <a:buNone/>
              <a:defRPr/>
            </a:pPr>
            <a:endParaRPr lang="it-IT" sz="2400" dirty="0" smtClean="0"/>
          </a:p>
          <a:p>
            <a:pPr marL="365760" indent="-256032" eaLnBrk="1" fontAlgn="auto" hangingPunct="1">
              <a:spcAft>
                <a:spcPts val="0"/>
              </a:spcAft>
              <a:buClr>
                <a:schemeClr val="accent3">
                  <a:lumMod val="50000"/>
                </a:schemeClr>
              </a:buClr>
              <a:buFont typeface="Wingdings 2" pitchFamily="18" charset="2"/>
              <a:buNone/>
              <a:defRPr/>
            </a:pPr>
            <a:endParaRPr lang="it-IT" dirty="0" smtClean="0">
              <a:ea typeface="+mj-ea"/>
              <a:cs typeface="+mj-cs"/>
            </a:endParaRPr>
          </a:p>
          <a:p>
            <a:pPr marL="365760" indent="-256032" eaLnBrk="1" fontAlgn="auto" hangingPunct="1">
              <a:spcAft>
                <a:spcPts val="0"/>
              </a:spcAft>
              <a:buClr>
                <a:schemeClr val="accent3">
                  <a:lumMod val="50000"/>
                </a:schemeClr>
              </a:buClr>
              <a:buFont typeface="Wingdings 2" pitchFamily="18" charset="2"/>
              <a:buNone/>
              <a:defRPr/>
            </a:pPr>
            <a:endParaRPr lang="it-IT" sz="2400" dirty="0" smtClean="0">
              <a:solidFill>
                <a:schemeClr val="accent3">
                  <a:lumMod val="75000"/>
                </a:schemeClr>
              </a:solidFill>
              <a:effectLst>
                <a:outerShdw blurRad="53975" dist="22860" dir="5400000" algn="tl" rotWithShape="0">
                  <a:srgbClr val="000000">
                    <a:alpha val="55000"/>
                  </a:srgbClr>
                </a:outerShdw>
              </a:effectLst>
              <a:ea typeface="+mj-ea"/>
              <a:cs typeface="+mj-cs"/>
            </a:endParaRPr>
          </a:p>
          <a:p>
            <a:pPr marL="365760" indent="-256032" eaLnBrk="1" fontAlgn="auto" hangingPunct="1">
              <a:spcAft>
                <a:spcPts val="0"/>
              </a:spcAft>
              <a:buClr>
                <a:schemeClr val="accent3">
                  <a:lumMod val="50000"/>
                </a:schemeClr>
              </a:buClr>
              <a:buFont typeface="Wingdings 2" pitchFamily="18" charset="2"/>
              <a:buNone/>
              <a:defRPr/>
            </a:pPr>
            <a:r>
              <a:rPr lang="it-IT" sz="3200" dirty="0" smtClean="0">
                <a:solidFill>
                  <a:schemeClr val="accent3">
                    <a:lumMod val="75000"/>
                  </a:schemeClr>
                </a:solidFill>
                <a:effectLst>
                  <a:outerShdw blurRad="53975" dist="22860" dir="5400000" algn="tl" rotWithShape="0">
                    <a:srgbClr val="000000">
                      <a:alpha val="55000"/>
                    </a:srgbClr>
                  </a:outerShdw>
                </a:effectLst>
                <a:ea typeface="+mj-ea"/>
                <a:cs typeface="+mj-cs"/>
              </a:rPr>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fontScale="90000"/>
          </a:bodyPr>
          <a:lstStyle/>
          <a:p>
            <a:r>
              <a:rPr lang="it-IT" dirty="0" smtClean="0"/>
              <a:t>LA SCUOLA DEL PRIMO CICLO</a:t>
            </a:r>
            <a:br>
              <a:rPr lang="it-IT" dirty="0" smtClean="0"/>
            </a:br>
            <a:endParaRPr lang="it-IT" dirty="0"/>
          </a:p>
        </p:txBody>
      </p:sp>
      <p:sp>
        <p:nvSpPr>
          <p:cNvPr id="3" name="Segnaposto contenuto 2"/>
          <p:cNvSpPr>
            <a:spLocks noGrp="1"/>
          </p:cNvSpPr>
          <p:nvPr>
            <p:ph idx="1"/>
          </p:nvPr>
        </p:nvSpPr>
        <p:spPr/>
        <p:txBody>
          <a:bodyPr/>
          <a:lstStyle/>
          <a:p>
            <a:r>
              <a:rPr lang="it-IT" b="1" dirty="0" smtClean="0"/>
              <a:t>Il senso dell'esperienza educativa</a:t>
            </a:r>
          </a:p>
          <a:p>
            <a:pPr>
              <a:buNone/>
            </a:pPr>
            <a:r>
              <a:rPr lang="it-IT" dirty="0" smtClean="0"/>
              <a:t> </a:t>
            </a:r>
          </a:p>
          <a:p>
            <a:r>
              <a:rPr lang="it-IT" b="1" dirty="0" smtClean="0"/>
              <a:t>L'alfabetizzazione culturale di base</a:t>
            </a:r>
          </a:p>
          <a:p>
            <a:pPr>
              <a:buNone/>
            </a:pPr>
            <a:r>
              <a:rPr lang="it-IT" dirty="0" smtClean="0"/>
              <a:t> </a:t>
            </a:r>
          </a:p>
          <a:p>
            <a:r>
              <a:rPr lang="it-IT" b="1" dirty="0" smtClean="0"/>
              <a:t>Cittadinanza e Costituzione</a:t>
            </a:r>
          </a:p>
          <a:p>
            <a:pPr>
              <a:buNone/>
            </a:pPr>
            <a:r>
              <a:rPr lang="it-IT" dirty="0" smtClean="0"/>
              <a:t> </a:t>
            </a:r>
          </a:p>
          <a:p>
            <a:r>
              <a:rPr lang="it-IT" b="1" dirty="0" smtClean="0"/>
              <a:t>L'ambiente di apprendimento</a:t>
            </a:r>
            <a:r>
              <a:rPr lang="it-IT" dirty="0" smtClean="0"/>
              <a:t> </a:t>
            </a:r>
          </a:p>
          <a:p>
            <a:endParaRPr lang="it-IT"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11188" y="-315913"/>
            <a:ext cx="8229600" cy="1384301"/>
          </a:xfrm>
        </p:spPr>
        <p:txBody>
          <a:bodyPr/>
          <a:lstStyle/>
          <a:p>
            <a:pPr algn="ctr" eaLnBrk="1" fontAlgn="auto" hangingPunct="1">
              <a:spcAft>
                <a:spcPts val="0"/>
              </a:spcAft>
              <a:defRPr/>
            </a:pPr>
            <a:r>
              <a:rPr lang="it-IT" sz="2800" dirty="0" smtClean="0">
                <a:solidFill>
                  <a:schemeClr val="hlink"/>
                </a:solidFill>
              </a:rPr>
              <a:t/>
            </a:r>
            <a:br>
              <a:rPr lang="it-IT" sz="2800" dirty="0" smtClean="0">
                <a:solidFill>
                  <a:schemeClr val="hlink"/>
                </a:solidFill>
              </a:rPr>
            </a:br>
            <a:r>
              <a:rPr lang="it-IT" sz="2800" dirty="0" smtClean="0">
                <a:solidFill>
                  <a:schemeClr val="hlink"/>
                </a:solidFill>
              </a:rPr>
              <a:t>Il curricolo basato sulle competenze</a:t>
            </a:r>
          </a:p>
        </p:txBody>
      </p:sp>
      <p:sp>
        <p:nvSpPr>
          <p:cNvPr id="45059" name="Rectangle 3"/>
          <p:cNvSpPr>
            <a:spLocks noGrp="1" noChangeArrowheads="1"/>
          </p:cNvSpPr>
          <p:nvPr>
            <p:ph idx="1"/>
          </p:nvPr>
        </p:nvSpPr>
        <p:spPr>
          <a:xfrm>
            <a:off x="323850" y="981075"/>
            <a:ext cx="8820150" cy="5616575"/>
          </a:xfrm>
        </p:spPr>
        <p:txBody>
          <a:bodyPr/>
          <a:lstStyle/>
          <a:p>
            <a:pPr eaLnBrk="1" hangingPunct="1">
              <a:lnSpc>
                <a:spcPct val="90000"/>
              </a:lnSpc>
            </a:pPr>
            <a:r>
              <a:rPr lang="it-IT" dirty="0" smtClean="0"/>
              <a:t>Progettare un curricolo basato sulle  competenze significa, quindi,  saper usare: </a:t>
            </a:r>
          </a:p>
          <a:p>
            <a:pPr eaLnBrk="1" hangingPunct="1">
              <a:lnSpc>
                <a:spcPct val="90000"/>
              </a:lnSpc>
            </a:pPr>
            <a:r>
              <a:rPr lang="it-IT" i="1" dirty="0" smtClean="0">
                <a:solidFill>
                  <a:srgbClr val="FF0000"/>
                </a:solidFill>
              </a:rPr>
              <a:t>A</a:t>
            </a:r>
            <a:r>
              <a:rPr lang="it-IT" b="1" i="1" dirty="0" smtClean="0">
                <a:solidFill>
                  <a:srgbClr val="FF0000"/>
                </a:solidFill>
              </a:rPr>
              <a:t>) la chiave operativa; </a:t>
            </a:r>
          </a:p>
          <a:p>
            <a:pPr eaLnBrk="1" hangingPunct="1">
              <a:lnSpc>
                <a:spcPct val="90000"/>
              </a:lnSpc>
            </a:pPr>
            <a:r>
              <a:rPr lang="it-IT" b="1" i="1" dirty="0" smtClean="0">
                <a:solidFill>
                  <a:srgbClr val="FF0000"/>
                </a:solidFill>
              </a:rPr>
              <a:t>b) la chiave esperienziale</a:t>
            </a:r>
            <a:r>
              <a:rPr lang="it-IT" i="1" dirty="0" smtClean="0">
                <a:solidFill>
                  <a:srgbClr val="FF0000"/>
                </a:solidFill>
              </a:rPr>
              <a:t>.</a:t>
            </a:r>
            <a:r>
              <a:rPr lang="it-IT" dirty="0" smtClean="0">
                <a:solidFill>
                  <a:srgbClr val="FF0000"/>
                </a:solidFill>
              </a:rPr>
              <a:t> </a:t>
            </a:r>
          </a:p>
          <a:p>
            <a:pPr eaLnBrk="1" hangingPunct="1">
              <a:lnSpc>
                <a:spcPct val="90000"/>
              </a:lnSpc>
            </a:pPr>
            <a:endParaRPr lang="it-IT" dirty="0" smtClean="0"/>
          </a:p>
          <a:p>
            <a:pPr eaLnBrk="1" hangingPunct="1">
              <a:lnSpc>
                <a:spcPct val="90000"/>
              </a:lnSpc>
            </a:pPr>
            <a:r>
              <a:rPr lang="it-IT" dirty="0" smtClean="0"/>
              <a:t>Lavorare per le competenze significa innescare un </a:t>
            </a:r>
            <a:r>
              <a:rPr lang="it-IT" b="1" i="1" dirty="0" smtClean="0"/>
              <a:t>processo circolare dialettico e continuo tra: </a:t>
            </a:r>
          </a:p>
          <a:p>
            <a:pPr lvl="1" eaLnBrk="1" hangingPunct="1">
              <a:lnSpc>
                <a:spcPct val="90000"/>
              </a:lnSpc>
            </a:pPr>
            <a:r>
              <a:rPr lang="it-IT" b="1" i="1" u="sng" dirty="0" smtClean="0">
                <a:solidFill>
                  <a:srgbClr val="FF0000"/>
                </a:solidFill>
              </a:rPr>
              <a:t>conoscenze</a:t>
            </a:r>
            <a:r>
              <a:rPr lang="it-IT" dirty="0" smtClean="0">
                <a:solidFill>
                  <a:srgbClr val="FF0000"/>
                </a:solidFill>
              </a:rPr>
              <a:t> </a:t>
            </a:r>
            <a:r>
              <a:rPr lang="it-IT" dirty="0" smtClean="0"/>
              <a:t>(formali, informali, fantastiche, emotive);</a:t>
            </a:r>
          </a:p>
          <a:p>
            <a:pPr lvl="1" eaLnBrk="1" hangingPunct="1">
              <a:lnSpc>
                <a:spcPct val="90000"/>
              </a:lnSpc>
            </a:pPr>
            <a:r>
              <a:rPr lang="it-IT" b="1" i="1" u="sng" dirty="0" smtClean="0">
                <a:solidFill>
                  <a:srgbClr val="FF0000"/>
                </a:solidFill>
              </a:rPr>
              <a:t>azioni</a:t>
            </a:r>
            <a:r>
              <a:rPr lang="it-IT" dirty="0" smtClean="0">
                <a:solidFill>
                  <a:srgbClr val="FF0000"/>
                </a:solidFill>
              </a:rPr>
              <a:t> </a:t>
            </a:r>
            <a:r>
              <a:rPr lang="it-IT" dirty="0" smtClean="0"/>
              <a:t>(conoscenze agite e non solo pensate); </a:t>
            </a:r>
          </a:p>
          <a:p>
            <a:pPr lvl="1" eaLnBrk="1" hangingPunct="1">
              <a:lnSpc>
                <a:spcPct val="90000"/>
              </a:lnSpc>
            </a:pPr>
            <a:r>
              <a:rPr lang="it-IT" b="1" i="1" u="sng" dirty="0" smtClean="0">
                <a:solidFill>
                  <a:srgbClr val="FF0000"/>
                </a:solidFill>
              </a:rPr>
              <a:t>riflessioni </a:t>
            </a:r>
            <a:r>
              <a:rPr lang="it-IT" dirty="0" smtClean="0"/>
              <a:t>(integrazione azione-riflessione);</a:t>
            </a:r>
          </a:p>
          <a:p>
            <a:pPr lvl="1" eaLnBrk="1" hangingPunct="1">
              <a:lnSpc>
                <a:spcPct val="90000"/>
              </a:lnSpc>
            </a:pPr>
            <a:r>
              <a:rPr lang="it-IT" dirty="0" smtClean="0"/>
              <a:t> </a:t>
            </a:r>
            <a:r>
              <a:rPr lang="it-IT" b="1" i="1" u="sng" dirty="0" smtClean="0">
                <a:solidFill>
                  <a:srgbClr val="FF0000"/>
                </a:solidFill>
              </a:rPr>
              <a:t>esperienze</a:t>
            </a:r>
            <a:r>
              <a:rPr lang="it-IT" dirty="0" smtClean="0">
                <a:solidFill>
                  <a:srgbClr val="FF0000"/>
                </a:solidFill>
              </a:rPr>
              <a:t> </a:t>
            </a:r>
            <a:r>
              <a:rPr lang="it-IT" dirty="0" smtClean="0"/>
              <a:t>(azione/rielaborazione personale).</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descr="75%"/>
          <p:cNvSpPr>
            <a:spLocks noChangeArrowheads="1"/>
          </p:cNvSpPr>
          <p:nvPr/>
        </p:nvSpPr>
        <p:spPr bwMode="auto">
          <a:xfrm>
            <a:off x="0" y="2971800"/>
            <a:ext cx="9144000" cy="3886200"/>
          </a:xfrm>
          <a:prstGeom prst="rect">
            <a:avLst/>
          </a:prstGeom>
          <a:pattFill prst="pct75">
            <a:fgClr>
              <a:srgbClr val="3366FF"/>
            </a:fgClr>
            <a:bgClr>
              <a:srgbClr val="FFFFFF"/>
            </a:bgClr>
          </a:pattFill>
          <a:ln w="9525">
            <a:solidFill>
              <a:srgbClr val="3366FF"/>
            </a:solidFill>
            <a:miter lim="800000"/>
            <a:headEnd/>
            <a:tailEnd/>
          </a:ln>
        </p:spPr>
        <p:txBody>
          <a:bodyPr wrap="none" anchor="ctr"/>
          <a:lstStyle/>
          <a:p>
            <a:pPr algn="ctr" eaLnBrk="0" hangingPunct="0"/>
            <a:r>
              <a:rPr lang="it-IT" sz="2400">
                <a:solidFill>
                  <a:schemeClr val="bg1"/>
                </a:solidFill>
                <a:latin typeface="Times New Roman" pitchFamily="18" charset="0"/>
              </a:rPr>
              <a:t> </a:t>
            </a:r>
          </a:p>
        </p:txBody>
      </p:sp>
      <p:sp>
        <p:nvSpPr>
          <p:cNvPr id="178179" name="Text Box 3"/>
          <p:cNvSpPr txBox="1">
            <a:spLocks noChangeArrowheads="1"/>
          </p:cNvSpPr>
          <p:nvPr/>
        </p:nvSpPr>
        <p:spPr bwMode="auto">
          <a:xfrm rot="1024734">
            <a:off x="1981200" y="1828800"/>
            <a:ext cx="2032000" cy="396875"/>
          </a:xfrm>
          <a:prstGeom prst="rect">
            <a:avLst/>
          </a:prstGeom>
          <a:noFill/>
          <a:ln w="9525">
            <a:noFill/>
            <a:miter lim="800000"/>
            <a:headEnd/>
            <a:tailEnd/>
          </a:ln>
        </p:spPr>
        <p:txBody>
          <a:bodyPr>
            <a:spAutoFit/>
          </a:bodyPr>
          <a:lstStyle/>
          <a:p>
            <a:pPr algn="ctr" eaLnBrk="0" hangingPunct="0">
              <a:spcBef>
                <a:spcPct val="50000"/>
              </a:spcBef>
            </a:pPr>
            <a:r>
              <a:rPr lang="it-IT" sz="2000"/>
              <a:t>ABILITA’</a:t>
            </a:r>
          </a:p>
        </p:txBody>
      </p:sp>
      <p:sp>
        <p:nvSpPr>
          <p:cNvPr id="178180" name="Text Box 4"/>
          <p:cNvSpPr txBox="1">
            <a:spLocks noChangeArrowheads="1"/>
          </p:cNvSpPr>
          <p:nvPr/>
        </p:nvSpPr>
        <p:spPr bwMode="auto">
          <a:xfrm rot="-587526">
            <a:off x="2730599" y="2347579"/>
            <a:ext cx="2438400" cy="396875"/>
          </a:xfrm>
          <a:prstGeom prst="rect">
            <a:avLst/>
          </a:prstGeom>
          <a:noFill/>
          <a:ln w="9525">
            <a:noFill/>
            <a:miter lim="800000"/>
            <a:headEnd/>
            <a:tailEnd/>
          </a:ln>
        </p:spPr>
        <p:txBody>
          <a:bodyPr>
            <a:spAutoFit/>
          </a:bodyPr>
          <a:lstStyle/>
          <a:p>
            <a:pPr algn="ctr" eaLnBrk="0" hangingPunct="0">
              <a:spcBef>
                <a:spcPct val="50000"/>
              </a:spcBef>
            </a:pPr>
            <a:r>
              <a:rPr lang="it-IT" sz="2000" dirty="0"/>
              <a:t>CONOSCENZE</a:t>
            </a:r>
          </a:p>
        </p:txBody>
      </p:sp>
      <p:sp>
        <p:nvSpPr>
          <p:cNvPr id="178181" name="Text Box 5"/>
          <p:cNvSpPr txBox="1">
            <a:spLocks noChangeArrowheads="1"/>
          </p:cNvSpPr>
          <p:nvPr/>
        </p:nvSpPr>
        <p:spPr bwMode="auto">
          <a:xfrm rot="125563">
            <a:off x="2438400" y="5105400"/>
            <a:ext cx="2438400" cy="396875"/>
          </a:xfrm>
          <a:prstGeom prst="rect">
            <a:avLst/>
          </a:prstGeom>
          <a:noFill/>
          <a:ln w="9525">
            <a:noFill/>
            <a:miter lim="800000"/>
            <a:headEnd/>
            <a:tailEnd/>
          </a:ln>
        </p:spPr>
        <p:txBody>
          <a:bodyPr>
            <a:spAutoFit/>
          </a:bodyPr>
          <a:lstStyle/>
          <a:p>
            <a:pPr algn="ctr" eaLnBrk="0" hangingPunct="0">
              <a:spcBef>
                <a:spcPct val="50000"/>
              </a:spcBef>
            </a:pPr>
            <a:r>
              <a:rPr lang="it-IT" sz="2000" b="1">
                <a:solidFill>
                  <a:schemeClr val="bg1"/>
                </a:solidFill>
              </a:rPr>
              <a:t>IMMAGINE DI SE’</a:t>
            </a:r>
            <a:endParaRPr lang="it-IT" sz="2000">
              <a:solidFill>
                <a:schemeClr val="bg1"/>
              </a:solidFill>
            </a:endParaRPr>
          </a:p>
        </p:txBody>
      </p:sp>
      <p:sp>
        <p:nvSpPr>
          <p:cNvPr id="178182" name="Text Box 6"/>
          <p:cNvSpPr txBox="1">
            <a:spLocks noChangeArrowheads="1"/>
          </p:cNvSpPr>
          <p:nvPr/>
        </p:nvSpPr>
        <p:spPr bwMode="auto">
          <a:xfrm rot="908939">
            <a:off x="4419600" y="5715000"/>
            <a:ext cx="2438400" cy="701675"/>
          </a:xfrm>
          <a:prstGeom prst="rect">
            <a:avLst/>
          </a:prstGeom>
          <a:noFill/>
          <a:ln w="9525">
            <a:noFill/>
            <a:miter lim="800000"/>
            <a:headEnd/>
            <a:tailEnd/>
          </a:ln>
        </p:spPr>
        <p:txBody>
          <a:bodyPr>
            <a:spAutoFit/>
          </a:bodyPr>
          <a:lstStyle/>
          <a:p>
            <a:pPr algn="ctr" eaLnBrk="0" hangingPunct="0">
              <a:spcBef>
                <a:spcPct val="50000"/>
              </a:spcBef>
            </a:pPr>
            <a:r>
              <a:rPr lang="it-IT" sz="2000" b="1">
                <a:solidFill>
                  <a:schemeClr val="bg1"/>
                </a:solidFill>
              </a:rPr>
              <a:t>SENSIBILITA’    AL CONTESTO</a:t>
            </a:r>
          </a:p>
        </p:txBody>
      </p:sp>
      <p:sp>
        <p:nvSpPr>
          <p:cNvPr id="178183" name="Text Box 7"/>
          <p:cNvSpPr txBox="1">
            <a:spLocks noChangeArrowheads="1"/>
          </p:cNvSpPr>
          <p:nvPr/>
        </p:nvSpPr>
        <p:spPr bwMode="auto">
          <a:xfrm rot="-733989">
            <a:off x="326908" y="5922190"/>
            <a:ext cx="3158763" cy="396875"/>
          </a:xfrm>
          <a:prstGeom prst="rect">
            <a:avLst/>
          </a:prstGeom>
          <a:noFill/>
          <a:ln w="9525">
            <a:noFill/>
            <a:miter lim="800000"/>
            <a:headEnd/>
            <a:tailEnd/>
          </a:ln>
        </p:spPr>
        <p:txBody>
          <a:bodyPr wrap="square">
            <a:spAutoFit/>
          </a:bodyPr>
          <a:lstStyle/>
          <a:p>
            <a:pPr algn="ctr" eaLnBrk="0" hangingPunct="0">
              <a:spcBef>
                <a:spcPct val="50000"/>
              </a:spcBef>
            </a:pPr>
            <a:r>
              <a:rPr lang="it-IT" sz="2000" b="1" dirty="0">
                <a:solidFill>
                  <a:schemeClr val="bg1"/>
                </a:solidFill>
              </a:rPr>
              <a:t>CONSAPEVOLEZZA</a:t>
            </a:r>
          </a:p>
        </p:txBody>
      </p:sp>
      <p:sp>
        <p:nvSpPr>
          <p:cNvPr id="178184" name="Text Box 8"/>
          <p:cNvSpPr txBox="1">
            <a:spLocks noChangeArrowheads="1"/>
          </p:cNvSpPr>
          <p:nvPr/>
        </p:nvSpPr>
        <p:spPr bwMode="auto">
          <a:xfrm rot="-895798">
            <a:off x="838200" y="4495800"/>
            <a:ext cx="2438400" cy="396875"/>
          </a:xfrm>
          <a:prstGeom prst="rect">
            <a:avLst/>
          </a:prstGeom>
          <a:noFill/>
          <a:ln w="9525">
            <a:noFill/>
            <a:miter lim="800000"/>
            <a:headEnd/>
            <a:tailEnd/>
          </a:ln>
        </p:spPr>
        <p:txBody>
          <a:bodyPr>
            <a:spAutoFit/>
          </a:bodyPr>
          <a:lstStyle/>
          <a:p>
            <a:pPr algn="ctr" eaLnBrk="0" hangingPunct="0">
              <a:spcBef>
                <a:spcPct val="50000"/>
              </a:spcBef>
            </a:pPr>
            <a:r>
              <a:rPr lang="it-IT" sz="2000" b="1">
                <a:solidFill>
                  <a:schemeClr val="bg1"/>
                </a:solidFill>
              </a:rPr>
              <a:t>MOTIVAZIONE</a:t>
            </a:r>
          </a:p>
        </p:txBody>
      </p:sp>
      <p:sp>
        <p:nvSpPr>
          <p:cNvPr id="178185" name="Line 9"/>
          <p:cNvSpPr>
            <a:spLocks noChangeShapeType="1"/>
          </p:cNvSpPr>
          <p:nvPr/>
        </p:nvSpPr>
        <p:spPr bwMode="auto">
          <a:xfrm>
            <a:off x="914400" y="6457950"/>
            <a:ext cx="0" cy="0"/>
          </a:xfrm>
          <a:prstGeom prst="line">
            <a:avLst/>
          </a:prstGeom>
          <a:noFill/>
          <a:ln w="9525">
            <a:solidFill>
              <a:schemeClr val="tx1"/>
            </a:solidFill>
            <a:round/>
            <a:headEnd/>
            <a:tailEnd/>
          </a:ln>
        </p:spPr>
        <p:txBody>
          <a:bodyPr wrap="none" anchor="ctr"/>
          <a:lstStyle/>
          <a:p>
            <a:endParaRPr lang="it-IT"/>
          </a:p>
        </p:txBody>
      </p:sp>
      <p:sp>
        <p:nvSpPr>
          <p:cNvPr id="178186" name="Freeform 10"/>
          <p:cNvSpPr>
            <a:spLocks/>
          </p:cNvSpPr>
          <p:nvPr/>
        </p:nvSpPr>
        <p:spPr bwMode="auto">
          <a:xfrm>
            <a:off x="-36513" y="3013075"/>
            <a:ext cx="1273176" cy="3706813"/>
          </a:xfrm>
          <a:custGeom>
            <a:avLst/>
            <a:gdLst>
              <a:gd name="T0" fmla="*/ 2147483647 w 601"/>
              <a:gd name="T1" fmla="*/ 2147483647 h 3114"/>
              <a:gd name="T2" fmla="*/ 2147483647 w 601"/>
              <a:gd name="T3" fmla="*/ 2147483647 h 3114"/>
              <a:gd name="T4" fmla="*/ 2147483647 w 601"/>
              <a:gd name="T5" fmla="*/ 2147483647 h 3114"/>
              <a:gd name="T6" fmla="*/ 2147483647 w 601"/>
              <a:gd name="T7" fmla="*/ 2147483647 h 3114"/>
              <a:gd name="T8" fmla="*/ 2147483647 w 601"/>
              <a:gd name="T9" fmla="*/ 2147483647 h 3114"/>
              <a:gd name="T10" fmla="*/ 2147483647 w 601"/>
              <a:gd name="T11" fmla="*/ 2147483647 h 3114"/>
              <a:gd name="T12" fmla="*/ 2147483647 w 601"/>
              <a:gd name="T13" fmla="*/ 2147483647 h 3114"/>
              <a:gd name="T14" fmla="*/ 2147483647 w 601"/>
              <a:gd name="T15" fmla="*/ 2147483647 h 3114"/>
              <a:gd name="T16" fmla="*/ 2147483647 w 601"/>
              <a:gd name="T17" fmla="*/ 2147483647 h 3114"/>
              <a:gd name="T18" fmla="*/ 2147483647 w 601"/>
              <a:gd name="T19" fmla="*/ 0 h 31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01"/>
              <a:gd name="T31" fmla="*/ 0 h 3114"/>
              <a:gd name="T32" fmla="*/ 601 w 601"/>
              <a:gd name="T33" fmla="*/ 3114 h 31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01" h="3114">
                <a:moveTo>
                  <a:pt x="66" y="3114"/>
                </a:moveTo>
                <a:cubicBezTo>
                  <a:pt x="50" y="2913"/>
                  <a:pt x="0" y="2774"/>
                  <a:pt x="98" y="2595"/>
                </a:cubicBezTo>
                <a:cubicBezTo>
                  <a:pt x="136" y="2525"/>
                  <a:pt x="160" y="2484"/>
                  <a:pt x="179" y="2416"/>
                </a:cubicBezTo>
                <a:cubicBezTo>
                  <a:pt x="191" y="2373"/>
                  <a:pt x="212" y="2287"/>
                  <a:pt x="212" y="2287"/>
                </a:cubicBezTo>
                <a:cubicBezTo>
                  <a:pt x="238" y="1792"/>
                  <a:pt x="206" y="2123"/>
                  <a:pt x="244" y="1897"/>
                </a:cubicBezTo>
                <a:cubicBezTo>
                  <a:pt x="256" y="1827"/>
                  <a:pt x="277" y="1687"/>
                  <a:pt x="277" y="1687"/>
                </a:cubicBezTo>
                <a:cubicBezTo>
                  <a:pt x="282" y="1584"/>
                  <a:pt x="281" y="1480"/>
                  <a:pt x="293" y="1378"/>
                </a:cubicBezTo>
                <a:cubicBezTo>
                  <a:pt x="301" y="1312"/>
                  <a:pt x="376" y="1116"/>
                  <a:pt x="406" y="1054"/>
                </a:cubicBezTo>
                <a:cubicBezTo>
                  <a:pt x="432" y="881"/>
                  <a:pt x="403" y="669"/>
                  <a:pt x="504" y="519"/>
                </a:cubicBezTo>
                <a:cubicBezTo>
                  <a:pt x="559" y="352"/>
                  <a:pt x="601" y="176"/>
                  <a:pt x="601" y="0"/>
                </a:cubicBezTo>
              </a:path>
            </a:pathLst>
          </a:custGeom>
          <a:noFill/>
          <a:ln w="19050" cmpd="sng">
            <a:solidFill>
              <a:schemeClr val="bg1"/>
            </a:solidFill>
            <a:round/>
            <a:headEnd/>
            <a:tailEnd/>
          </a:ln>
        </p:spPr>
        <p:txBody>
          <a:bodyPr wrap="none" anchor="ctr"/>
          <a:lstStyle/>
          <a:p>
            <a:endParaRPr lang="it-IT"/>
          </a:p>
        </p:txBody>
      </p:sp>
      <p:sp>
        <p:nvSpPr>
          <p:cNvPr id="178187" name="Text Box 11"/>
          <p:cNvSpPr txBox="1">
            <a:spLocks noChangeArrowheads="1"/>
          </p:cNvSpPr>
          <p:nvPr/>
        </p:nvSpPr>
        <p:spPr bwMode="auto">
          <a:xfrm rot="780813">
            <a:off x="3115445" y="3372813"/>
            <a:ext cx="2753452" cy="701675"/>
          </a:xfrm>
          <a:prstGeom prst="rect">
            <a:avLst/>
          </a:prstGeom>
          <a:noFill/>
          <a:ln w="9525">
            <a:noFill/>
            <a:miter lim="800000"/>
            <a:headEnd/>
            <a:tailEnd/>
          </a:ln>
        </p:spPr>
        <p:txBody>
          <a:bodyPr wrap="square">
            <a:spAutoFit/>
          </a:bodyPr>
          <a:lstStyle/>
          <a:p>
            <a:pPr algn="ctr" eaLnBrk="0" hangingPunct="0">
              <a:spcBef>
                <a:spcPct val="50000"/>
              </a:spcBef>
            </a:pPr>
            <a:r>
              <a:rPr lang="it-IT" sz="2000" b="1" dirty="0">
                <a:solidFill>
                  <a:schemeClr val="bg1"/>
                </a:solidFill>
              </a:rPr>
              <a:t>STRATEGIE METACOGNITIVE</a:t>
            </a:r>
          </a:p>
        </p:txBody>
      </p:sp>
      <p:sp>
        <p:nvSpPr>
          <p:cNvPr id="178188" name="Text Box 12"/>
          <p:cNvSpPr txBox="1">
            <a:spLocks noChangeArrowheads="1"/>
          </p:cNvSpPr>
          <p:nvPr/>
        </p:nvSpPr>
        <p:spPr bwMode="auto">
          <a:xfrm rot="625572">
            <a:off x="3276600" y="4495800"/>
            <a:ext cx="2641600" cy="396875"/>
          </a:xfrm>
          <a:prstGeom prst="rect">
            <a:avLst/>
          </a:prstGeom>
          <a:noFill/>
          <a:ln w="9525">
            <a:noFill/>
            <a:miter lim="800000"/>
            <a:headEnd/>
            <a:tailEnd/>
          </a:ln>
        </p:spPr>
        <p:txBody>
          <a:bodyPr>
            <a:spAutoFit/>
          </a:bodyPr>
          <a:lstStyle/>
          <a:p>
            <a:pPr algn="ctr" eaLnBrk="0" hangingPunct="0">
              <a:spcBef>
                <a:spcPct val="50000"/>
              </a:spcBef>
            </a:pPr>
            <a:r>
              <a:rPr lang="it-IT" sz="2000" b="1">
                <a:solidFill>
                  <a:schemeClr val="bg1"/>
                </a:solidFill>
              </a:rPr>
              <a:t>RUOLO SOCIALE</a:t>
            </a:r>
          </a:p>
        </p:txBody>
      </p:sp>
      <p:sp>
        <p:nvSpPr>
          <p:cNvPr id="178189" name="Freeform 13"/>
          <p:cNvSpPr>
            <a:spLocks/>
          </p:cNvSpPr>
          <p:nvPr/>
        </p:nvSpPr>
        <p:spPr bwMode="auto">
          <a:xfrm>
            <a:off x="1201738" y="1074738"/>
            <a:ext cx="4360862" cy="1900237"/>
          </a:xfrm>
          <a:custGeom>
            <a:avLst/>
            <a:gdLst>
              <a:gd name="T0" fmla="*/ 2147483647 w 2060"/>
              <a:gd name="T1" fmla="*/ 2147483647 h 1595"/>
              <a:gd name="T2" fmla="*/ 2147483647 w 2060"/>
              <a:gd name="T3" fmla="*/ 2147483647 h 1595"/>
              <a:gd name="T4" fmla="*/ 2147483647 w 2060"/>
              <a:gd name="T5" fmla="*/ 2147483647 h 1595"/>
              <a:gd name="T6" fmla="*/ 2147483647 w 2060"/>
              <a:gd name="T7" fmla="*/ 2147483647 h 1595"/>
              <a:gd name="T8" fmla="*/ 2147483647 w 2060"/>
              <a:gd name="T9" fmla="*/ 2147483647 h 1595"/>
              <a:gd name="T10" fmla="*/ 2147483647 w 2060"/>
              <a:gd name="T11" fmla="*/ 2147483647 h 1595"/>
              <a:gd name="T12" fmla="*/ 2147483647 w 2060"/>
              <a:gd name="T13" fmla="*/ 2147483647 h 1595"/>
              <a:gd name="T14" fmla="*/ 2147483647 w 2060"/>
              <a:gd name="T15" fmla="*/ 2147483647 h 1595"/>
              <a:gd name="T16" fmla="*/ 2147483647 w 2060"/>
              <a:gd name="T17" fmla="*/ 2147483647 h 1595"/>
              <a:gd name="T18" fmla="*/ 2147483647 w 2060"/>
              <a:gd name="T19" fmla="*/ 2147483647 h 1595"/>
              <a:gd name="T20" fmla="*/ 2147483647 w 2060"/>
              <a:gd name="T21" fmla="*/ 2147483647 h 1595"/>
              <a:gd name="T22" fmla="*/ 2147483647 w 2060"/>
              <a:gd name="T23" fmla="*/ 2147483647 h 1595"/>
              <a:gd name="T24" fmla="*/ 2147483647 w 2060"/>
              <a:gd name="T25" fmla="*/ 2147483647 h 1595"/>
              <a:gd name="T26" fmla="*/ 2147483647 w 2060"/>
              <a:gd name="T27" fmla="*/ 2147483647 h 1595"/>
              <a:gd name="T28" fmla="*/ 2147483647 w 2060"/>
              <a:gd name="T29" fmla="*/ 2147483647 h 1595"/>
              <a:gd name="T30" fmla="*/ 2147483647 w 2060"/>
              <a:gd name="T31" fmla="*/ 2147483647 h 1595"/>
              <a:gd name="T32" fmla="*/ 2147483647 w 2060"/>
              <a:gd name="T33" fmla="*/ 2147483647 h 1595"/>
              <a:gd name="T34" fmla="*/ 2147483647 w 2060"/>
              <a:gd name="T35" fmla="*/ 2147483647 h 1595"/>
              <a:gd name="T36" fmla="*/ 2147483647 w 2060"/>
              <a:gd name="T37" fmla="*/ 2147483647 h 1595"/>
              <a:gd name="T38" fmla="*/ 2147483647 w 2060"/>
              <a:gd name="T39" fmla="*/ 2147483647 h 1595"/>
              <a:gd name="T40" fmla="*/ 2147483647 w 2060"/>
              <a:gd name="T41" fmla="*/ 2147483647 h 1595"/>
              <a:gd name="T42" fmla="*/ 2147483647 w 2060"/>
              <a:gd name="T43" fmla="*/ 2147483647 h 1595"/>
              <a:gd name="T44" fmla="*/ 2147483647 w 2060"/>
              <a:gd name="T45" fmla="*/ 2147483647 h 1595"/>
              <a:gd name="T46" fmla="*/ 2147483647 w 2060"/>
              <a:gd name="T47" fmla="*/ 2147483647 h 1595"/>
              <a:gd name="T48" fmla="*/ 2147483647 w 2060"/>
              <a:gd name="T49" fmla="*/ 2147483647 h 1595"/>
              <a:gd name="T50" fmla="*/ 2147483647 w 2060"/>
              <a:gd name="T51" fmla="*/ 2147483647 h 1595"/>
              <a:gd name="T52" fmla="*/ 2147483647 w 2060"/>
              <a:gd name="T53" fmla="*/ 2147483647 h 1595"/>
              <a:gd name="T54" fmla="*/ 2147483647 w 2060"/>
              <a:gd name="T55" fmla="*/ 2147483647 h 159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060"/>
              <a:gd name="T85" fmla="*/ 0 h 1595"/>
              <a:gd name="T86" fmla="*/ 2060 w 2060"/>
              <a:gd name="T87" fmla="*/ 1595 h 159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060" h="1595">
                <a:moveTo>
                  <a:pt x="32" y="1595"/>
                </a:moveTo>
                <a:cubicBezTo>
                  <a:pt x="18" y="1485"/>
                  <a:pt x="0" y="1398"/>
                  <a:pt x="65" y="1303"/>
                </a:cubicBezTo>
                <a:cubicBezTo>
                  <a:pt x="93" y="1216"/>
                  <a:pt x="144" y="1135"/>
                  <a:pt x="194" y="1059"/>
                </a:cubicBezTo>
                <a:cubicBezTo>
                  <a:pt x="222" y="1017"/>
                  <a:pt x="264" y="987"/>
                  <a:pt x="292" y="946"/>
                </a:cubicBezTo>
                <a:cubicBezTo>
                  <a:pt x="317" y="869"/>
                  <a:pt x="370" y="807"/>
                  <a:pt x="405" y="735"/>
                </a:cubicBezTo>
                <a:cubicBezTo>
                  <a:pt x="413" y="720"/>
                  <a:pt x="411" y="700"/>
                  <a:pt x="421" y="686"/>
                </a:cubicBezTo>
                <a:cubicBezTo>
                  <a:pt x="463" y="626"/>
                  <a:pt x="516" y="602"/>
                  <a:pt x="567" y="557"/>
                </a:cubicBezTo>
                <a:cubicBezTo>
                  <a:pt x="596" y="532"/>
                  <a:pt x="622" y="503"/>
                  <a:pt x="649" y="476"/>
                </a:cubicBezTo>
                <a:cubicBezTo>
                  <a:pt x="685" y="440"/>
                  <a:pt x="709" y="398"/>
                  <a:pt x="746" y="362"/>
                </a:cubicBezTo>
                <a:cubicBezTo>
                  <a:pt x="772" y="284"/>
                  <a:pt x="785" y="299"/>
                  <a:pt x="843" y="248"/>
                </a:cubicBezTo>
                <a:cubicBezTo>
                  <a:pt x="918" y="181"/>
                  <a:pt x="912" y="184"/>
                  <a:pt x="957" y="119"/>
                </a:cubicBezTo>
                <a:cubicBezTo>
                  <a:pt x="962" y="97"/>
                  <a:pt x="967" y="75"/>
                  <a:pt x="973" y="54"/>
                </a:cubicBezTo>
                <a:cubicBezTo>
                  <a:pt x="978" y="37"/>
                  <a:pt x="973" y="10"/>
                  <a:pt x="989" y="5"/>
                </a:cubicBezTo>
                <a:cubicBezTo>
                  <a:pt x="1004" y="0"/>
                  <a:pt x="1010" y="29"/>
                  <a:pt x="1022" y="38"/>
                </a:cubicBezTo>
                <a:cubicBezTo>
                  <a:pt x="1109" y="103"/>
                  <a:pt x="1093" y="93"/>
                  <a:pt x="1168" y="119"/>
                </a:cubicBezTo>
                <a:cubicBezTo>
                  <a:pt x="1184" y="135"/>
                  <a:pt x="1201" y="150"/>
                  <a:pt x="1216" y="167"/>
                </a:cubicBezTo>
                <a:cubicBezTo>
                  <a:pt x="1229" y="182"/>
                  <a:pt x="1236" y="201"/>
                  <a:pt x="1249" y="216"/>
                </a:cubicBezTo>
                <a:cubicBezTo>
                  <a:pt x="1294" y="267"/>
                  <a:pt x="1347" y="314"/>
                  <a:pt x="1395" y="362"/>
                </a:cubicBezTo>
                <a:cubicBezTo>
                  <a:pt x="1397" y="364"/>
                  <a:pt x="1473" y="442"/>
                  <a:pt x="1476" y="443"/>
                </a:cubicBezTo>
                <a:cubicBezTo>
                  <a:pt x="1503" y="448"/>
                  <a:pt x="1530" y="452"/>
                  <a:pt x="1557" y="459"/>
                </a:cubicBezTo>
                <a:cubicBezTo>
                  <a:pt x="1590" y="468"/>
                  <a:pt x="1654" y="492"/>
                  <a:pt x="1654" y="492"/>
                </a:cubicBezTo>
                <a:cubicBezTo>
                  <a:pt x="1729" y="603"/>
                  <a:pt x="1707" y="552"/>
                  <a:pt x="1735" y="638"/>
                </a:cubicBezTo>
                <a:cubicBezTo>
                  <a:pt x="1743" y="765"/>
                  <a:pt x="1721" y="913"/>
                  <a:pt x="1816" y="1011"/>
                </a:cubicBezTo>
                <a:cubicBezTo>
                  <a:pt x="1844" y="1090"/>
                  <a:pt x="1887" y="1148"/>
                  <a:pt x="1946" y="1205"/>
                </a:cubicBezTo>
                <a:cubicBezTo>
                  <a:pt x="1964" y="1259"/>
                  <a:pt x="1993" y="1281"/>
                  <a:pt x="2011" y="1335"/>
                </a:cubicBezTo>
                <a:cubicBezTo>
                  <a:pt x="2016" y="1384"/>
                  <a:pt x="2020" y="1433"/>
                  <a:pt x="2027" y="1481"/>
                </a:cubicBezTo>
                <a:cubicBezTo>
                  <a:pt x="2030" y="1503"/>
                  <a:pt x="2037" y="1525"/>
                  <a:pt x="2043" y="1546"/>
                </a:cubicBezTo>
                <a:cubicBezTo>
                  <a:pt x="2048" y="1563"/>
                  <a:pt x="2060" y="1595"/>
                  <a:pt x="2060" y="1595"/>
                </a:cubicBezTo>
              </a:path>
            </a:pathLst>
          </a:custGeom>
          <a:noFill/>
          <a:ln w="19050" cmpd="sng">
            <a:solidFill>
              <a:schemeClr val="tx1"/>
            </a:solidFill>
            <a:round/>
            <a:headEnd/>
            <a:tailEnd/>
          </a:ln>
        </p:spPr>
        <p:txBody>
          <a:bodyPr wrap="none" anchor="ctr"/>
          <a:lstStyle/>
          <a:p>
            <a:endParaRPr lang="it-IT"/>
          </a:p>
        </p:txBody>
      </p:sp>
      <p:sp>
        <p:nvSpPr>
          <p:cNvPr id="178190" name="Freeform 14"/>
          <p:cNvSpPr>
            <a:spLocks/>
          </p:cNvSpPr>
          <p:nvPr/>
        </p:nvSpPr>
        <p:spPr bwMode="auto">
          <a:xfrm>
            <a:off x="5526088" y="3032125"/>
            <a:ext cx="2576512" cy="3843338"/>
          </a:xfrm>
          <a:custGeom>
            <a:avLst/>
            <a:gdLst>
              <a:gd name="T0" fmla="*/ 0 w 1217"/>
              <a:gd name="T1" fmla="*/ 0 h 3228"/>
              <a:gd name="T2" fmla="*/ 2147483647 w 1217"/>
              <a:gd name="T3" fmla="*/ 2147483647 h 3228"/>
              <a:gd name="T4" fmla="*/ 2147483647 w 1217"/>
              <a:gd name="T5" fmla="*/ 2147483647 h 3228"/>
              <a:gd name="T6" fmla="*/ 2147483647 w 1217"/>
              <a:gd name="T7" fmla="*/ 2147483647 h 3228"/>
              <a:gd name="T8" fmla="*/ 2147483647 w 1217"/>
              <a:gd name="T9" fmla="*/ 2147483647 h 3228"/>
              <a:gd name="T10" fmla="*/ 2147483647 w 1217"/>
              <a:gd name="T11" fmla="*/ 2147483647 h 3228"/>
              <a:gd name="T12" fmla="*/ 2147483647 w 1217"/>
              <a:gd name="T13" fmla="*/ 2147483647 h 3228"/>
              <a:gd name="T14" fmla="*/ 2147483647 w 1217"/>
              <a:gd name="T15" fmla="*/ 2147483647 h 3228"/>
              <a:gd name="T16" fmla="*/ 2147483647 w 1217"/>
              <a:gd name="T17" fmla="*/ 2147483647 h 3228"/>
              <a:gd name="T18" fmla="*/ 2147483647 w 1217"/>
              <a:gd name="T19" fmla="*/ 2147483647 h 3228"/>
              <a:gd name="T20" fmla="*/ 2147483647 w 1217"/>
              <a:gd name="T21" fmla="*/ 2147483647 h 3228"/>
              <a:gd name="T22" fmla="*/ 2147483647 w 1217"/>
              <a:gd name="T23" fmla="*/ 2147483647 h 3228"/>
              <a:gd name="T24" fmla="*/ 2147483647 w 1217"/>
              <a:gd name="T25" fmla="*/ 2147483647 h 3228"/>
              <a:gd name="T26" fmla="*/ 2147483647 w 1217"/>
              <a:gd name="T27" fmla="*/ 2147483647 h 3228"/>
              <a:gd name="T28" fmla="*/ 2147483647 w 1217"/>
              <a:gd name="T29" fmla="*/ 2147483647 h 3228"/>
              <a:gd name="T30" fmla="*/ 2147483647 w 1217"/>
              <a:gd name="T31" fmla="*/ 2147483647 h 3228"/>
              <a:gd name="T32" fmla="*/ 2147483647 w 1217"/>
              <a:gd name="T33" fmla="*/ 2147483647 h 3228"/>
              <a:gd name="T34" fmla="*/ 2147483647 w 1217"/>
              <a:gd name="T35" fmla="*/ 2147483647 h 3228"/>
              <a:gd name="T36" fmla="*/ 2147483647 w 1217"/>
              <a:gd name="T37" fmla="*/ 2147483647 h 3228"/>
              <a:gd name="T38" fmla="*/ 2147483647 w 1217"/>
              <a:gd name="T39" fmla="*/ 2147483647 h 322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17"/>
              <a:gd name="T61" fmla="*/ 0 h 3228"/>
              <a:gd name="T62" fmla="*/ 1217 w 1217"/>
              <a:gd name="T63" fmla="*/ 3228 h 322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17" h="3228">
                <a:moveTo>
                  <a:pt x="0" y="0"/>
                </a:moveTo>
                <a:cubicBezTo>
                  <a:pt x="3" y="26"/>
                  <a:pt x="13" y="163"/>
                  <a:pt x="33" y="211"/>
                </a:cubicBezTo>
                <a:cubicBezTo>
                  <a:pt x="60" y="275"/>
                  <a:pt x="102" y="334"/>
                  <a:pt x="114" y="406"/>
                </a:cubicBezTo>
                <a:cubicBezTo>
                  <a:pt x="153" y="643"/>
                  <a:pt x="138" y="535"/>
                  <a:pt x="163" y="730"/>
                </a:cubicBezTo>
                <a:cubicBezTo>
                  <a:pt x="135" y="1081"/>
                  <a:pt x="140" y="871"/>
                  <a:pt x="179" y="1362"/>
                </a:cubicBezTo>
                <a:cubicBezTo>
                  <a:pt x="181" y="1393"/>
                  <a:pt x="244" y="1427"/>
                  <a:pt x="244" y="1427"/>
                </a:cubicBezTo>
                <a:cubicBezTo>
                  <a:pt x="249" y="1443"/>
                  <a:pt x="252" y="1461"/>
                  <a:pt x="260" y="1476"/>
                </a:cubicBezTo>
                <a:cubicBezTo>
                  <a:pt x="269" y="1494"/>
                  <a:pt x="284" y="1507"/>
                  <a:pt x="292" y="1525"/>
                </a:cubicBezTo>
                <a:cubicBezTo>
                  <a:pt x="353" y="1668"/>
                  <a:pt x="263" y="1520"/>
                  <a:pt x="341" y="1638"/>
                </a:cubicBezTo>
                <a:cubicBezTo>
                  <a:pt x="353" y="1838"/>
                  <a:pt x="318" y="1914"/>
                  <a:pt x="455" y="2027"/>
                </a:cubicBezTo>
                <a:cubicBezTo>
                  <a:pt x="491" y="2057"/>
                  <a:pt x="533" y="2077"/>
                  <a:pt x="568" y="2108"/>
                </a:cubicBezTo>
                <a:cubicBezTo>
                  <a:pt x="597" y="2133"/>
                  <a:pt x="622" y="2163"/>
                  <a:pt x="649" y="2190"/>
                </a:cubicBezTo>
                <a:cubicBezTo>
                  <a:pt x="660" y="2201"/>
                  <a:pt x="682" y="2222"/>
                  <a:pt x="682" y="2222"/>
                </a:cubicBezTo>
                <a:cubicBezTo>
                  <a:pt x="700" y="2276"/>
                  <a:pt x="712" y="2330"/>
                  <a:pt x="730" y="2384"/>
                </a:cubicBezTo>
                <a:cubicBezTo>
                  <a:pt x="736" y="2433"/>
                  <a:pt x="730" y="2484"/>
                  <a:pt x="747" y="2530"/>
                </a:cubicBezTo>
                <a:cubicBezTo>
                  <a:pt x="772" y="2597"/>
                  <a:pt x="859" y="2675"/>
                  <a:pt x="909" y="2725"/>
                </a:cubicBezTo>
                <a:cubicBezTo>
                  <a:pt x="936" y="2752"/>
                  <a:pt x="958" y="2785"/>
                  <a:pt x="990" y="2806"/>
                </a:cubicBezTo>
                <a:cubicBezTo>
                  <a:pt x="1036" y="2836"/>
                  <a:pt x="1052" y="2841"/>
                  <a:pt x="1087" y="2887"/>
                </a:cubicBezTo>
                <a:cubicBezTo>
                  <a:pt x="1111" y="2918"/>
                  <a:pt x="1152" y="2984"/>
                  <a:pt x="1152" y="2984"/>
                </a:cubicBezTo>
                <a:cubicBezTo>
                  <a:pt x="1178" y="3063"/>
                  <a:pt x="1158" y="3166"/>
                  <a:pt x="1217" y="3228"/>
                </a:cubicBezTo>
              </a:path>
            </a:pathLst>
          </a:custGeom>
          <a:noFill/>
          <a:ln w="19050" cmpd="sng">
            <a:solidFill>
              <a:schemeClr val="bg1"/>
            </a:solidFill>
            <a:round/>
            <a:headEnd/>
            <a:tailEnd/>
          </a:ln>
        </p:spPr>
        <p:txBody>
          <a:bodyPr wrap="none" anchor="ctr"/>
          <a:lstStyle/>
          <a:p>
            <a:endParaRPr lang="it-IT"/>
          </a:p>
        </p:txBody>
      </p:sp>
      <p:sp>
        <p:nvSpPr>
          <p:cNvPr id="178191" name="AutoShape 15"/>
          <p:cNvSpPr>
            <a:spLocks noChangeArrowheads="1"/>
          </p:cNvSpPr>
          <p:nvPr/>
        </p:nvSpPr>
        <p:spPr bwMode="auto">
          <a:xfrm>
            <a:off x="685800" y="533400"/>
            <a:ext cx="7467600" cy="498475"/>
          </a:xfrm>
          <a:prstGeom prst="roundRect">
            <a:avLst>
              <a:gd name="adj" fmla="val 16667"/>
            </a:avLst>
          </a:prstGeom>
          <a:noFill/>
          <a:ln w="9525">
            <a:noFill/>
            <a:round/>
            <a:headEnd/>
            <a:tailEnd/>
          </a:ln>
        </p:spPr>
        <p:txBody>
          <a:bodyPr>
            <a:spAutoFit/>
          </a:bodyPr>
          <a:lstStyle/>
          <a:p>
            <a:pPr algn="ctr" eaLnBrk="0" hangingPunct="0">
              <a:spcBef>
                <a:spcPct val="50000"/>
              </a:spcBef>
            </a:pPr>
            <a:r>
              <a:rPr lang="it-IT" sz="2400" b="1">
                <a:solidFill>
                  <a:srgbClr val="CC0099"/>
                </a:solidFill>
                <a:latin typeface="Times New Roman" pitchFamily="18" charset="0"/>
              </a:rPr>
              <a:t>LA COMPETENZA: UN CONCETTO COMPLESSO</a:t>
            </a:r>
          </a:p>
        </p:txBody>
      </p:sp>
      <p:sp>
        <p:nvSpPr>
          <p:cNvPr id="46096" name="Text Box 16"/>
          <p:cNvSpPr txBox="1">
            <a:spLocks noChangeArrowheads="1"/>
          </p:cNvSpPr>
          <p:nvPr/>
        </p:nvSpPr>
        <p:spPr bwMode="auto">
          <a:xfrm>
            <a:off x="0" y="0"/>
            <a:ext cx="9144000" cy="396875"/>
          </a:xfrm>
          <a:prstGeom prst="rect">
            <a:avLst/>
          </a:prstGeom>
          <a:solidFill>
            <a:srgbClr val="CC0099"/>
          </a:solidFill>
          <a:ln w="9525">
            <a:noFill/>
            <a:miter lim="800000"/>
            <a:headEnd/>
            <a:tailEnd/>
          </a:ln>
        </p:spPr>
        <p:txBody>
          <a:bodyPr>
            <a:spAutoFit/>
          </a:bodyPr>
          <a:lstStyle/>
          <a:p>
            <a:pPr algn="ctr">
              <a:spcBef>
                <a:spcPct val="50000"/>
              </a:spcBef>
            </a:pPr>
            <a:r>
              <a:rPr lang="it-IT" sz="2000" b="1">
                <a:solidFill>
                  <a:schemeClr val="bg1"/>
                </a:solidFill>
                <a:latin typeface="Times New Roman" pitchFamily="18" charset="0"/>
              </a:rPr>
              <a:t>VALUTARE LE COMPETENZE</a:t>
            </a:r>
          </a:p>
        </p:txBody>
      </p:sp>
      <p:sp>
        <p:nvSpPr>
          <p:cNvPr id="178193" name="Text Box 17"/>
          <p:cNvSpPr txBox="1">
            <a:spLocks noChangeArrowheads="1"/>
          </p:cNvSpPr>
          <p:nvPr/>
        </p:nvSpPr>
        <p:spPr bwMode="auto">
          <a:xfrm rot="-733989">
            <a:off x="914400" y="3276600"/>
            <a:ext cx="2641600" cy="396875"/>
          </a:xfrm>
          <a:prstGeom prst="rect">
            <a:avLst/>
          </a:prstGeom>
          <a:noFill/>
          <a:ln w="9525">
            <a:noFill/>
            <a:miter lim="800000"/>
            <a:headEnd/>
            <a:tailEnd/>
          </a:ln>
        </p:spPr>
        <p:txBody>
          <a:bodyPr>
            <a:spAutoFit/>
          </a:bodyPr>
          <a:lstStyle/>
          <a:p>
            <a:pPr algn="ctr" eaLnBrk="0" hangingPunct="0">
              <a:spcBef>
                <a:spcPct val="50000"/>
              </a:spcBef>
            </a:pPr>
            <a:r>
              <a:rPr lang="it-IT" sz="2000" b="1">
                <a:solidFill>
                  <a:schemeClr val="bg1"/>
                </a:solidFill>
              </a:rPr>
              <a:t>IMPEGNO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178191"/>
                                        </p:tgtEl>
                                        <p:attrNameLst>
                                          <p:attrName>style.visibility</p:attrName>
                                        </p:attrNameLst>
                                      </p:cBhvr>
                                      <p:to>
                                        <p:strVal val="visible"/>
                                      </p:to>
                                    </p:set>
                                    <p:animEffect transition="in" filter="dissolve">
                                      <p:cBhvr>
                                        <p:cTn id="7" dur="500"/>
                                        <p:tgtEl>
                                          <p:spTgt spid="178191"/>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178178"/>
                                        </p:tgtEl>
                                        <p:attrNameLst>
                                          <p:attrName>style.visibility</p:attrName>
                                        </p:attrNameLst>
                                      </p:cBhvr>
                                      <p:to>
                                        <p:strVal val="visible"/>
                                      </p:to>
                                    </p:set>
                                    <p:animEffect transition="in" filter="dissolve">
                                      <p:cBhvr>
                                        <p:cTn id="11" dur="500"/>
                                        <p:tgtEl>
                                          <p:spTgt spid="178178"/>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178189"/>
                                        </p:tgtEl>
                                        <p:attrNameLst>
                                          <p:attrName>style.visibility</p:attrName>
                                        </p:attrNameLst>
                                      </p:cBhvr>
                                      <p:to>
                                        <p:strVal val="visible"/>
                                      </p:to>
                                    </p:set>
                                    <p:animEffect transition="in" filter="dissolve">
                                      <p:cBhvr>
                                        <p:cTn id="15" dur="500"/>
                                        <p:tgtEl>
                                          <p:spTgt spid="178189"/>
                                        </p:tgtEl>
                                      </p:cBhvr>
                                    </p:animEffect>
                                  </p:childTnLst>
                                </p:cTn>
                              </p:par>
                            </p:childTnLst>
                          </p:cTn>
                        </p:par>
                        <p:par>
                          <p:cTn id="16" fill="hold">
                            <p:stCondLst>
                              <p:cond delay="1500"/>
                            </p:stCondLst>
                            <p:childTnLst>
                              <p:par>
                                <p:cTn id="17" presetID="9" presetClass="entr" presetSubtype="0" fill="hold" grpId="0" nodeType="afterEffect">
                                  <p:stCondLst>
                                    <p:cond delay="0"/>
                                  </p:stCondLst>
                                  <p:childTnLst>
                                    <p:set>
                                      <p:cBhvr>
                                        <p:cTn id="18" dur="1" fill="hold">
                                          <p:stCondLst>
                                            <p:cond delay="0"/>
                                          </p:stCondLst>
                                        </p:cTn>
                                        <p:tgtEl>
                                          <p:spTgt spid="178186"/>
                                        </p:tgtEl>
                                        <p:attrNameLst>
                                          <p:attrName>style.visibility</p:attrName>
                                        </p:attrNameLst>
                                      </p:cBhvr>
                                      <p:to>
                                        <p:strVal val="visible"/>
                                      </p:to>
                                    </p:set>
                                    <p:animEffect transition="in" filter="dissolve">
                                      <p:cBhvr>
                                        <p:cTn id="19" dur="500"/>
                                        <p:tgtEl>
                                          <p:spTgt spid="178186"/>
                                        </p:tgtEl>
                                      </p:cBhvr>
                                    </p:animEffect>
                                  </p:childTnLst>
                                </p:cTn>
                              </p:par>
                            </p:childTnLst>
                          </p:cTn>
                        </p:par>
                        <p:par>
                          <p:cTn id="20" fill="hold">
                            <p:stCondLst>
                              <p:cond delay="2000"/>
                            </p:stCondLst>
                            <p:childTnLst>
                              <p:par>
                                <p:cTn id="21" presetID="9" presetClass="entr" presetSubtype="0" fill="hold" grpId="0" nodeType="afterEffect">
                                  <p:stCondLst>
                                    <p:cond delay="0"/>
                                  </p:stCondLst>
                                  <p:childTnLst>
                                    <p:set>
                                      <p:cBhvr>
                                        <p:cTn id="22" dur="1" fill="hold">
                                          <p:stCondLst>
                                            <p:cond delay="0"/>
                                          </p:stCondLst>
                                        </p:cTn>
                                        <p:tgtEl>
                                          <p:spTgt spid="178190"/>
                                        </p:tgtEl>
                                        <p:attrNameLst>
                                          <p:attrName>style.visibility</p:attrName>
                                        </p:attrNameLst>
                                      </p:cBhvr>
                                      <p:to>
                                        <p:strVal val="visible"/>
                                      </p:to>
                                    </p:set>
                                    <p:animEffect transition="in" filter="dissolve">
                                      <p:cBhvr>
                                        <p:cTn id="23" dur="500"/>
                                        <p:tgtEl>
                                          <p:spTgt spid="178190"/>
                                        </p:tgtEl>
                                      </p:cBhvr>
                                    </p:animEffect>
                                  </p:childTnLst>
                                </p:cTn>
                              </p:par>
                            </p:childTnLst>
                          </p:cTn>
                        </p:par>
                        <p:par>
                          <p:cTn id="24" fill="hold">
                            <p:stCondLst>
                              <p:cond delay="2500"/>
                            </p:stCondLst>
                            <p:childTnLst>
                              <p:par>
                                <p:cTn id="25" presetID="9" presetClass="entr" presetSubtype="0" fill="hold" grpId="0" nodeType="afterEffect">
                                  <p:stCondLst>
                                    <p:cond delay="0"/>
                                  </p:stCondLst>
                                  <p:childTnLst>
                                    <p:set>
                                      <p:cBhvr>
                                        <p:cTn id="26" dur="1" fill="hold">
                                          <p:stCondLst>
                                            <p:cond delay="0"/>
                                          </p:stCondLst>
                                        </p:cTn>
                                        <p:tgtEl>
                                          <p:spTgt spid="178179"/>
                                        </p:tgtEl>
                                        <p:attrNameLst>
                                          <p:attrName>style.visibility</p:attrName>
                                        </p:attrNameLst>
                                      </p:cBhvr>
                                      <p:to>
                                        <p:strVal val="visible"/>
                                      </p:to>
                                    </p:set>
                                    <p:animEffect transition="in" filter="dissolve">
                                      <p:cBhvr>
                                        <p:cTn id="27" dur="500"/>
                                        <p:tgtEl>
                                          <p:spTgt spid="178179"/>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178180"/>
                                        </p:tgtEl>
                                        <p:attrNameLst>
                                          <p:attrName>style.visibility</p:attrName>
                                        </p:attrNameLst>
                                      </p:cBhvr>
                                      <p:to>
                                        <p:strVal val="visible"/>
                                      </p:to>
                                    </p:set>
                                    <p:animEffect transition="in" filter="dissolve">
                                      <p:cBhvr>
                                        <p:cTn id="31" dur="500"/>
                                        <p:tgtEl>
                                          <p:spTgt spid="178180"/>
                                        </p:tgtEl>
                                      </p:cBhvr>
                                    </p:animEffect>
                                  </p:childTnLst>
                                </p:cTn>
                              </p:par>
                            </p:childTnLst>
                          </p:cTn>
                        </p:par>
                        <p:par>
                          <p:cTn id="32" fill="hold">
                            <p:stCondLst>
                              <p:cond delay="3500"/>
                            </p:stCondLst>
                            <p:childTnLst>
                              <p:par>
                                <p:cTn id="33" presetID="9" presetClass="entr" presetSubtype="0" fill="hold" grpId="0" nodeType="afterEffect">
                                  <p:stCondLst>
                                    <p:cond delay="0"/>
                                  </p:stCondLst>
                                  <p:childTnLst>
                                    <p:set>
                                      <p:cBhvr>
                                        <p:cTn id="34" dur="1" fill="hold">
                                          <p:stCondLst>
                                            <p:cond delay="0"/>
                                          </p:stCondLst>
                                        </p:cTn>
                                        <p:tgtEl>
                                          <p:spTgt spid="178181"/>
                                        </p:tgtEl>
                                        <p:attrNameLst>
                                          <p:attrName>style.visibility</p:attrName>
                                        </p:attrNameLst>
                                      </p:cBhvr>
                                      <p:to>
                                        <p:strVal val="visible"/>
                                      </p:to>
                                    </p:set>
                                    <p:animEffect transition="in" filter="dissolve">
                                      <p:cBhvr>
                                        <p:cTn id="35" dur="500"/>
                                        <p:tgtEl>
                                          <p:spTgt spid="178181"/>
                                        </p:tgtEl>
                                      </p:cBhvr>
                                    </p:animEffect>
                                  </p:childTnLst>
                                </p:cTn>
                              </p:par>
                            </p:childTnLst>
                          </p:cTn>
                        </p:par>
                        <p:par>
                          <p:cTn id="36" fill="hold">
                            <p:stCondLst>
                              <p:cond delay="4000"/>
                            </p:stCondLst>
                            <p:childTnLst>
                              <p:par>
                                <p:cTn id="37" presetID="9" presetClass="entr" presetSubtype="0" fill="hold" grpId="0" nodeType="afterEffect">
                                  <p:stCondLst>
                                    <p:cond delay="0"/>
                                  </p:stCondLst>
                                  <p:childTnLst>
                                    <p:set>
                                      <p:cBhvr>
                                        <p:cTn id="38" dur="1" fill="hold">
                                          <p:stCondLst>
                                            <p:cond delay="0"/>
                                          </p:stCondLst>
                                        </p:cTn>
                                        <p:tgtEl>
                                          <p:spTgt spid="178182"/>
                                        </p:tgtEl>
                                        <p:attrNameLst>
                                          <p:attrName>style.visibility</p:attrName>
                                        </p:attrNameLst>
                                      </p:cBhvr>
                                      <p:to>
                                        <p:strVal val="visible"/>
                                      </p:to>
                                    </p:set>
                                    <p:animEffect transition="in" filter="dissolve">
                                      <p:cBhvr>
                                        <p:cTn id="39" dur="500"/>
                                        <p:tgtEl>
                                          <p:spTgt spid="178182"/>
                                        </p:tgtEl>
                                      </p:cBhvr>
                                    </p:animEffect>
                                  </p:childTnLst>
                                </p:cTn>
                              </p:par>
                            </p:childTnLst>
                          </p:cTn>
                        </p:par>
                        <p:par>
                          <p:cTn id="40" fill="hold">
                            <p:stCondLst>
                              <p:cond delay="4500"/>
                            </p:stCondLst>
                            <p:childTnLst>
                              <p:par>
                                <p:cTn id="41" presetID="9" presetClass="entr" presetSubtype="0" fill="hold" grpId="0" nodeType="afterEffect">
                                  <p:stCondLst>
                                    <p:cond delay="0"/>
                                  </p:stCondLst>
                                  <p:childTnLst>
                                    <p:set>
                                      <p:cBhvr>
                                        <p:cTn id="42" dur="1" fill="hold">
                                          <p:stCondLst>
                                            <p:cond delay="0"/>
                                          </p:stCondLst>
                                        </p:cTn>
                                        <p:tgtEl>
                                          <p:spTgt spid="178183"/>
                                        </p:tgtEl>
                                        <p:attrNameLst>
                                          <p:attrName>style.visibility</p:attrName>
                                        </p:attrNameLst>
                                      </p:cBhvr>
                                      <p:to>
                                        <p:strVal val="visible"/>
                                      </p:to>
                                    </p:set>
                                    <p:animEffect transition="in" filter="dissolve">
                                      <p:cBhvr>
                                        <p:cTn id="43" dur="500"/>
                                        <p:tgtEl>
                                          <p:spTgt spid="178183"/>
                                        </p:tgtEl>
                                      </p:cBhvr>
                                    </p:animEffect>
                                  </p:childTnLst>
                                </p:cTn>
                              </p:par>
                            </p:childTnLst>
                          </p:cTn>
                        </p:par>
                        <p:par>
                          <p:cTn id="44" fill="hold">
                            <p:stCondLst>
                              <p:cond delay="5000"/>
                            </p:stCondLst>
                            <p:childTnLst>
                              <p:par>
                                <p:cTn id="45" presetID="9" presetClass="entr" presetSubtype="0" fill="hold" grpId="0" nodeType="afterEffect">
                                  <p:stCondLst>
                                    <p:cond delay="0"/>
                                  </p:stCondLst>
                                  <p:childTnLst>
                                    <p:set>
                                      <p:cBhvr>
                                        <p:cTn id="46" dur="1" fill="hold">
                                          <p:stCondLst>
                                            <p:cond delay="0"/>
                                          </p:stCondLst>
                                        </p:cTn>
                                        <p:tgtEl>
                                          <p:spTgt spid="178193"/>
                                        </p:tgtEl>
                                        <p:attrNameLst>
                                          <p:attrName>style.visibility</p:attrName>
                                        </p:attrNameLst>
                                      </p:cBhvr>
                                      <p:to>
                                        <p:strVal val="visible"/>
                                      </p:to>
                                    </p:set>
                                    <p:animEffect transition="in" filter="dissolve">
                                      <p:cBhvr>
                                        <p:cTn id="47" dur="500"/>
                                        <p:tgtEl>
                                          <p:spTgt spid="178193"/>
                                        </p:tgtEl>
                                      </p:cBhvr>
                                    </p:animEffect>
                                  </p:childTnLst>
                                </p:cTn>
                              </p:par>
                            </p:childTnLst>
                          </p:cTn>
                        </p:par>
                        <p:par>
                          <p:cTn id="48" fill="hold">
                            <p:stCondLst>
                              <p:cond delay="5500"/>
                            </p:stCondLst>
                            <p:childTnLst>
                              <p:par>
                                <p:cTn id="49" presetID="9" presetClass="entr" presetSubtype="0" fill="hold" grpId="0" nodeType="afterEffect">
                                  <p:stCondLst>
                                    <p:cond delay="0"/>
                                  </p:stCondLst>
                                  <p:childTnLst>
                                    <p:set>
                                      <p:cBhvr>
                                        <p:cTn id="50" dur="1" fill="hold">
                                          <p:stCondLst>
                                            <p:cond delay="0"/>
                                          </p:stCondLst>
                                        </p:cTn>
                                        <p:tgtEl>
                                          <p:spTgt spid="178184"/>
                                        </p:tgtEl>
                                        <p:attrNameLst>
                                          <p:attrName>style.visibility</p:attrName>
                                        </p:attrNameLst>
                                      </p:cBhvr>
                                      <p:to>
                                        <p:strVal val="visible"/>
                                      </p:to>
                                    </p:set>
                                    <p:animEffect transition="in" filter="dissolve">
                                      <p:cBhvr>
                                        <p:cTn id="51" dur="500"/>
                                        <p:tgtEl>
                                          <p:spTgt spid="178184"/>
                                        </p:tgtEl>
                                      </p:cBhvr>
                                    </p:animEffect>
                                  </p:childTnLst>
                                </p:cTn>
                              </p:par>
                            </p:childTnLst>
                          </p:cTn>
                        </p:par>
                        <p:par>
                          <p:cTn id="52" fill="hold">
                            <p:stCondLst>
                              <p:cond delay="6000"/>
                            </p:stCondLst>
                            <p:childTnLst>
                              <p:par>
                                <p:cTn id="53" presetID="9" presetClass="entr" presetSubtype="0" fill="hold" grpId="0" nodeType="afterEffect">
                                  <p:stCondLst>
                                    <p:cond delay="0"/>
                                  </p:stCondLst>
                                  <p:childTnLst>
                                    <p:set>
                                      <p:cBhvr>
                                        <p:cTn id="54" dur="1" fill="hold">
                                          <p:stCondLst>
                                            <p:cond delay="0"/>
                                          </p:stCondLst>
                                        </p:cTn>
                                        <p:tgtEl>
                                          <p:spTgt spid="178185"/>
                                        </p:tgtEl>
                                        <p:attrNameLst>
                                          <p:attrName>style.visibility</p:attrName>
                                        </p:attrNameLst>
                                      </p:cBhvr>
                                      <p:to>
                                        <p:strVal val="visible"/>
                                      </p:to>
                                    </p:set>
                                    <p:animEffect transition="in" filter="dissolve">
                                      <p:cBhvr>
                                        <p:cTn id="55" dur="500"/>
                                        <p:tgtEl>
                                          <p:spTgt spid="178185"/>
                                        </p:tgtEl>
                                      </p:cBhvr>
                                    </p:animEffect>
                                  </p:childTnLst>
                                </p:cTn>
                              </p:par>
                            </p:childTnLst>
                          </p:cTn>
                        </p:par>
                        <p:par>
                          <p:cTn id="56" fill="hold">
                            <p:stCondLst>
                              <p:cond delay="6500"/>
                            </p:stCondLst>
                            <p:childTnLst>
                              <p:par>
                                <p:cTn id="57" presetID="9" presetClass="entr" presetSubtype="0" fill="hold" grpId="0" nodeType="afterEffect">
                                  <p:stCondLst>
                                    <p:cond delay="0"/>
                                  </p:stCondLst>
                                  <p:childTnLst>
                                    <p:set>
                                      <p:cBhvr>
                                        <p:cTn id="58" dur="1" fill="hold">
                                          <p:stCondLst>
                                            <p:cond delay="0"/>
                                          </p:stCondLst>
                                        </p:cTn>
                                        <p:tgtEl>
                                          <p:spTgt spid="178187"/>
                                        </p:tgtEl>
                                        <p:attrNameLst>
                                          <p:attrName>style.visibility</p:attrName>
                                        </p:attrNameLst>
                                      </p:cBhvr>
                                      <p:to>
                                        <p:strVal val="visible"/>
                                      </p:to>
                                    </p:set>
                                    <p:animEffect transition="in" filter="dissolve">
                                      <p:cBhvr>
                                        <p:cTn id="59" dur="500"/>
                                        <p:tgtEl>
                                          <p:spTgt spid="178187"/>
                                        </p:tgtEl>
                                      </p:cBhvr>
                                    </p:animEffect>
                                  </p:childTnLst>
                                </p:cTn>
                              </p:par>
                            </p:childTnLst>
                          </p:cTn>
                        </p:par>
                        <p:par>
                          <p:cTn id="60" fill="hold">
                            <p:stCondLst>
                              <p:cond delay="7000"/>
                            </p:stCondLst>
                            <p:childTnLst>
                              <p:par>
                                <p:cTn id="61" presetID="9" presetClass="entr" presetSubtype="0" fill="hold" grpId="0" nodeType="afterEffect">
                                  <p:stCondLst>
                                    <p:cond delay="0"/>
                                  </p:stCondLst>
                                  <p:childTnLst>
                                    <p:set>
                                      <p:cBhvr>
                                        <p:cTn id="62" dur="1" fill="hold">
                                          <p:stCondLst>
                                            <p:cond delay="0"/>
                                          </p:stCondLst>
                                        </p:cTn>
                                        <p:tgtEl>
                                          <p:spTgt spid="178188"/>
                                        </p:tgtEl>
                                        <p:attrNameLst>
                                          <p:attrName>style.visibility</p:attrName>
                                        </p:attrNameLst>
                                      </p:cBhvr>
                                      <p:to>
                                        <p:strVal val="visible"/>
                                      </p:to>
                                    </p:set>
                                    <p:animEffect transition="in" filter="dissolve">
                                      <p:cBhvr>
                                        <p:cTn id="63" dur="500"/>
                                        <p:tgtEl>
                                          <p:spTgt spid="1781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178" grpId="0" animBg="1" autoUpdateAnimBg="0"/>
      <p:bldP spid="178179" grpId="0" autoUpdateAnimBg="0"/>
      <p:bldP spid="178180" grpId="0" autoUpdateAnimBg="0"/>
      <p:bldP spid="178181" grpId="0" autoUpdateAnimBg="0"/>
      <p:bldP spid="178182" grpId="0" autoUpdateAnimBg="0"/>
      <p:bldP spid="178183" grpId="0" autoUpdateAnimBg="0"/>
      <p:bldP spid="178184" grpId="0" autoUpdateAnimBg="0"/>
      <p:bldP spid="178185" grpId="0" animBg="1"/>
      <p:bldP spid="178186" grpId="0" animBg="1"/>
      <p:bldP spid="178187" grpId="0" autoUpdateAnimBg="0"/>
      <p:bldP spid="178188" grpId="0" autoUpdateAnimBg="0"/>
      <p:bldP spid="178189" grpId="0" animBg="1"/>
      <p:bldP spid="178190" grpId="0" animBg="1"/>
      <p:bldP spid="178191" grpId="0" autoUpdateAnimBg="0"/>
      <p:bldP spid="178193" grpId="0" autoUpdateAnimBg="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ChangeArrowheads="1"/>
          </p:cNvSpPr>
          <p:nvPr/>
        </p:nvSpPr>
        <p:spPr bwMode="auto">
          <a:xfrm>
            <a:off x="0" y="0"/>
            <a:ext cx="9144000" cy="609600"/>
          </a:xfrm>
          <a:prstGeom prst="rect">
            <a:avLst/>
          </a:prstGeom>
          <a:solidFill>
            <a:schemeClr val="bg1"/>
          </a:solidFill>
          <a:ln w="9525">
            <a:solidFill>
              <a:schemeClr val="tx1"/>
            </a:solidFill>
            <a:miter lim="800000"/>
            <a:headEnd/>
            <a:tailEnd/>
          </a:ln>
        </p:spPr>
        <p:txBody>
          <a:bodyPr wrap="none" anchor="ctr"/>
          <a:lstStyle/>
          <a:p>
            <a:pPr algn="ctr"/>
            <a:r>
              <a:rPr lang="it-IT" sz="1600">
                <a:latin typeface="Times New Roman" pitchFamily="18" charset="0"/>
              </a:rPr>
              <a:t>DALLO SCHEMA DELL’ICEBERG, IL CONCETTTO DI COMPETENZA PUO’ ESSERE CONSIDERATO</a:t>
            </a:r>
          </a:p>
          <a:p>
            <a:pPr algn="ctr"/>
            <a:r>
              <a:rPr lang="it-IT" sz="1600">
                <a:latin typeface="Times New Roman" pitchFamily="18" charset="0"/>
              </a:rPr>
              <a:t>COME UN INSIEME DI:</a:t>
            </a:r>
          </a:p>
        </p:txBody>
      </p:sp>
      <p:sp>
        <p:nvSpPr>
          <p:cNvPr id="47107" name="Rectangle 3"/>
          <p:cNvSpPr>
            <a:spLocks noChangeArrowheads="1"/>
          </p:cNvSpPr>
          <p:nvPr/>
        </p:nvSpPr>
        <p:spPr bwMode="auto">
          <a:xfrm>
            <a:off x="228600" y="1981200"/>
            <a:ext cx="2133600" cy="4448196"/>
          </a:xfrm>
          <a:prstGeom prst="rect">
            <a:avLst/>
          </a:prstGeom>
          <a:solidFill>
            <a:schemeClr val="bg1"/>
          </a:solidFill>
          <a:ln w="9525">
            <a:solidFill>
              <a:schemeClr val="tx1"/>
            </a:solidFill>
            <a:miter lim="800000"/>
            <a:headEnd/>
            <a:tailEnd/>
          </a:ln>
        </p:spPr>
        <p:txBody>
          <a:bodyPr wrap="none" anchor="ctr"/>
          <a:lstStyle/>
          <a:p>
            <a:pPr algn="ctr"/>
            <a:r>
              <a:rPr lang="it-IT" b="1" dirty="0">
                <a:latin typeface="Times New Roman" pitchFamily="18" charset="0"/>
              </a:rPr>
              <a:t>CONOSCENZE </a:t>
            </a:r>
          </a:p>
          <a:p>
            <a:pPr algn="ctr"/>
            <a:r>
              <a:rPr lang="it-IT" b="1" dirty="0">
                <a:latin typeface="Times New Roman" pitchFamily="18" charset="0"/>
              </a:rPr>
              <a:t>DICHIARATIVE:</a:t>
            </a:r>
          </a:p>
          <a:p>
            <a:pPr algn="ctr"/>
            <a:r>
              <a:rPr lang="it-IT" dirty="0">
                <a:latin typeface="Times New Roman" pitchFamily="18" charset="0"/>
              </a:rPr>
              <a:t>CONCETTI </a:t>
            </a:r>
            <a:r>
              <a:rPr lang="it-IT" dirty="0" err="1">
                <a:latin typeface="Times New Roman" pitchFamily="18" charset="0"/>
              </a:rPr>
              <a:t>DI</a:t>
            </a:r>
            <a:r>
              <a:rPr lang="it-IT" dirty="0">
                <a:latin typeface="Times New Roman" pitchFamily="18" charset="0"/>
              </a:rPr>
              <a:t> </a:t>
            </a:r>
          </a:p>
          <a:p>
            <a:pPr algn="ctr"/>
            <a:r>
              <a:rPr lang="it-IT" dirty="0">
                <a:latin typeface="Times New Roman" pitchFamily="18" charset="0"/>
              </a:rPr>
              <a:t>UNA DISCIPLINA </a:t>
            </a:r>
          </a:p>
          <a:p>
            <a:pPr algn="ctr"/>
            <a:r>
              <a:rPr lang="it-IT" dirty="0">
                <a:latin typeface="Times New Roman" pitchFamily="18" charset="0"/>
              </a:rPr>
              <a:t>O</a:t>
            </a:r>
          </a:p>
          <a:p>
            <a:pPr algn="ctr"/>
            <a:r>
              <a:rPr lang="it-IT" dirty="0" err="1">
                <a:latin typeface="Times New Roman" pitchFamily="18" charset="0"/>
              </a:rPr>
              <a:t>DI</a:t>
            </a:r>
            <a:r>
              <a:rPr lang="it-IT" dirty="0">
                <a:latin typeface="Times New Roman" pitchFamily="18" charset="0"/>
              </a:rPr>
              <a:t> PIU’ DISCIPLINE</a:t>
            </a:r>
          </a:p>
          <a:p>
            <a:pPr algn="ctr"/>
            <a:r>
              <a:rPr lang="it-IT" dirty="0">
                <a:latin typeface="Times New Roman" pitchFamily="18" charset="0"/>
              </a:rPr>
              <a:t>AFFINI.</a:t>
            </a:r>
          </a:p>
          <a:p>
            <a:pPr algn="ctr"/>
            <a:r>
              <a:rPr lang="it-IT" dirty="0">
                <a:latin typeface="Times New Roman" pitchFamily="18" charset="0"/>
              </a:rPr>
              <a:t>ESEM. LIN. </a:t>
            </a:r>
            <a:r>
              <a:rPr lang="it-IT" dirty="0" err="1">
                <a:latin typeface="Times New Roman" pitchFamily="18" charset="0"/>
              </a:rPr>
              <a:t>ITAL</a:t>
            </a:r>
            <a:r>
              <a:rPr lang="it-IT" dirty="0">
                <a:latin typeface="Times New Roman" pitchFamily="18" charset="0"/>
              </a:rPr>
              <a:t>.:</a:t>
            </a:r>
          </a:p>
          <a:p>
            <a:pPr algn="ctr"/>
            <a:r>
              <a:rPr lang="it-IT" dirty="0">
                <a:latin typeface="Times New Roman" pitchFamily="18" charset="0"/>
              </a:rPr>
              <a:t>TESTO, CODICE</a:t>
            </a:r>
          </a:p>
          <a:p>
            <a:pPr algn="ctr"/>
            <a:r>
              <a:rPr lang="it-IT" dirty="0">
                <a:latin typeface="Times New Roman" pitchFamily="18" charset="0"/>
              </a:rPr>
              <a:t>VERBALE, </a:t>
            </a:r>
          </a:p>
          <a:p>
            <a:pPr algn="ctr"/>
            <a:r>
              <a:rPr lang="it-IT" dirty="0">
                <a:latin typeface="Times New Roman" pitchFamily="18" charset="0"/>
              </a:rPr>
              <a:t>MORFOLOGIA,</a:t>
            </a:r>
          </a:p>
          <a:p>
            <a:pPr algn="ctr"/>
            <a:r>
              <a:rPr lang="it-IT" dirty="0">
                <a:latin typeface="Times New Roman" pitchFamily="18" charset="0"/>
              </a:rPr>
              <a:t>SINTASSI,</a:t>
            </a:r>
          </a:p>
          <a:p>
            <a:pPr algn="ctr"/>
            <a:r>
              <a:rPr lang="it-IT" dirty="0" err="1">
                <a:latin typeface="Times New Roman" pitchFamily="18" charset="0"/>
              </a:rPr>
              <a:t>LESSICO</a:t>
            </a:r>
            <a:r>
              <a:rPr lang="it-IT" dirty="0" err="1" smtClean="0">
                <a:latin typeface="Times New Roman" pitchFamily="18" charset="0"/>
              </a:rPr>
              <a:t>…</a:t>
            </a:r>
            <a:endParaRPr lang="it-IT" dirty="0" smtClean="0">
              <a:latin typeface="Times New Roman" pitchFamily="18" charset="0"/>
            </a:endParaRPr>
          </a:p>
          <a:p>
            <a:pPr algn="ctr"/>
            <a:endParaRPr lang="it-IT" dirty="0">
              <a:latin typeface="Times New Roman" pitchFamily="18" charset="0"/>
            </a:endParaRPr>
          </a:p>
          <a:p>
            <a:pPr algn="ctr"/>
            <a:r>
              <a:rPr lang="it-IT" b="1" u="sng" dirty="0" smtClean="0">
                <a:latin typeface="Times New Roman" pitchFamily="18" charset="0"/>
              </a:rPr>
              <a:t>SAPERE CHE COSA</a:t>
            </a:r>
            <a:endParaRPr lang="it-IT" b="1" u="sng" dirty="0">
              <a:latin typeface="Times New Roman" pitchFamily="18" charset="0"/>
            </a:endParaRPr>
          </a:p>
        </p:txBody>
      </p:sp>
      <p:sp>
        <p:nvSpPr>
          <p:cNvPr id="47108" name="Rectangle 4"/>
          <p:cNvSpPr>
            <a:spLocks noChangeArrowheads="1"/>
          </p:cNvSpPr>
          <p:nvPr/>
        </p:nvSpPr>
        <p:spPr bwMode="auto">
          <a:xfrm>
            <a:off x="2971800" y="838200"/>
            <a:ext cx="3048000" cy="5662634"/>
          </a:xfrm>
          <a:prstGeom prst="rect">
            <a:avLst/>
          </a:prstGeom>
          <a:solidFill>
            <a:schemeClr val="bg1"/>
          </a:solidFill>
          <a:ln w="9525">
            <a:solidFill>
              <a:schemeClr val="tx1"/>
            </a:solidFill>
            <a:miter lim="800000"/>
            <a:headEnd/>
            <a:tailEnd/>
          </a:ln>
        </p:spPr>
        <p:txBody>
          <a:bodyPr wrap="none" anchor="ctr"/>
          <a:lstStyle/>
          <a:p>
            <a:pPr algn="ctr"/>
            <a:endParaRPr lang="it-IT" b="1" dirty="0" smtClean="0">
              <a:latin typeface="Times New Roman" pitchFamily="18" charset="0"/>
            </a:endParaRPr>
          </a:p>
          <a:p>
            <a:pPr algn="ctr"/>
            <a:endParaRPr lang="it-IT" b="1" dirty="0" smtClean="0">
              <a:latin typeface="Times New Roman" pitchFamily="18" charset="0"/>
            </a:endParaRPr>
          </a:p>
          <a:p>
            <a:pPr algn="ctr"/>
            <a:endParaRPr lang="it-IT" b="1" dirty="0" smtClean="0">
              <a:latin typeface="Times New Roman" pitchFamily="18" charset="0"/>
            </a:endParaRPr>
          </a:p>
          <a:p>
            <a:pPr algn="ctr"/>
            <a:r>
              <a:rPr lang="it-IT" b="1" dirty="0" smtClean="0">
                <a:latin typeface="Times New Roman" pitchFamily="18" charset="0"/>
              </a:rPr>
              <a:t>ABILITA</a:t>
            </a:r>
            <a:r>
              <a:rPr lang="it-IT" b="1" dirty="0">
                <a:latin typeface="Times New Roman" pitchFamily="18" charset="0"/>
              </a:rPr>
              <a:t>’ O </a:t>
            </a:r>
          </a:p>
          <a:p>
            <a:pPr algn="ctr"/>
            <a:r>
              <a:rPr lang="it-IT" b="1" dirty="0">
                <a:latin typeface="Times New Roman" pitchFamily="18" charset="0"/>
              </a:rPr>
              <a:t>CONOSCENZE</a:t>
            </a:r>
          </a:p>
          <a:p>
            <a:pPr algn="ctr"/>
            <a:r>
              <a:rPr lang="it-IT" b="1" dirty="0">
                <a:latin typeface="Times New Roman" pitchFamily="18" charset="0"/>
              </a:rPr>
              <a:t>PROCEDURALI:</a:t>
            </a:r>
          </a:p>
          <a:p>
            <a:pPr algn="ctr"/>
            <a:r>
              <a:rPr lang="it-IT" dirty="0">
                <a:latin typeface="Times New Roman" pitchFamily="18" charset="0"/>
              </a:rPr>
              <a:t>STRUTTURE </a:t>
            </a:r>
          </a:p>
          <a:p>
            <a:pPr algn="ctr"/>
            <a:r>
              <a:rPr lang="it-IT" dirty="0">
                <a:latin typeface="Times New Roman" pitchFamily="18" charset="0"/>
              </a:rPr>
              <a:t>MENTALI ,</a:t>
            </a:r>
          </a:p>
          <a:p>
            <a:pPr algn="ctr"/>
            <a:r>
              <a:rPr lang="it-IT" dirty="0">
                <a:latin typeface="Times New Roman" pitchFamily="18" charset="0"/>
              </a:rPr>
              <a:t>COGNITIVE,</a:t>
            </a:r>
          </a:p>
          <a:p>
            <a:pPr algn="ctr"/>
            <a:r>
              <a:rPr lang="it-IT" dirty="0">
                <a:latin typeface="Times New Roman" pitchFamily="18" charset="0"/>
              </a:rPr>
              <a:t>OPERAZIONALI,</a:t>
            </a:r>
          </a:p>
          <a:p>
            <a:pPr algn="ctr"/>
            <a:r>
              <a:rPr lang="it-IT" dirty="0">
                <a:latin typeface="Times New Roman" pitchFamily="18" charset="0"/>
              </a:rPr>
              <a:t>RIFERITE A UNA</a:t>
            </a:r>
          </a:p>
          <a:p>
            <a:pPr algn="ctr"/>
            <a:r>
              <a:rPr lang="it-IT" dirty="0">
                <a:latin typeface="Times New Roman" pitchFamily="18" charset="0"/>
              </a:rPr>
              <a:t>DISCIPLINA </a:t>
            </a:r>
          </a:p>
          <a:p>
            <a:pPr algn="ctr"/>
            <a:r>
              <a:rPr lang="it-IT" dirty="0">
                <a:latin typeface="Times New Roman" pitchFamily="18" charset="0"/>
              </a:rPr>
              <a:t>O</a:t>
            </a:r>
          </a:p>
          <a:p>
            <a:pPr algn="ctr"/>
            <a:r>
              <a:rPr lang="it-IT" dirty="0">
                <a:latin typeface="Times New Roman" pitchFamily="18" charset="0"/>
              </a:rPr>
              <a:t>A PIU’ DISCIPLINE.</a:t>
            </a:r>
          </a:p>
          <a:p>
            <a:pPr algn="ctr"/>
            <a:r>
              <a:rPr lang="it-IT" dirty="0" smtClean="0">
                <a:latin typeface="Times New Roman" pitchFamily="18" charset="0"/>
              </a:rPr>
              <a:t>Esempio:</a:t>
            </a:r>
            <a:endParaRPr lang="it-IT" dirty="0">
              <a:latin typeface="Times New Roman" pitchFamily="18" charset="0"/>
            </a:endParaRPr>
          </a:p>
          <a:p>
            <a:pPr algn="ctr"/>
            <a:r>
              <a:rPr lang="it-IT" dirty="0">
                <a:latin typeface="Times New Roman" pitchFamily="18" charset="0"/>
              </a:rPr>
              <a:t>SIMBOLIZZARE,</a:t>
            </a:r>
          </a:p>
          <a:p>
            <a:pPr algn="ctr"/>
            <a:r>
              <a:rPr lang="it-IT" dirty="0">
                <a:latin typeface="Times New Roman" pitchFamily="18" charset="0"/>
              </a:rPr>
              <a:t>CLASSIFICARE,</a:t>
            </a:r>
          </a:p>
          <a:p>
            <a:pPr algn="ctr"/>
            <a:r>
              <a:rPr lang="it-IT" dirty="0">
                <a:latin typeface="Times New Roman" pitchFamily="18" charset="0"/>
              </a:rPr>
              <a:t>SERIARE, ASTRARRE,</a:t>
            </a:r>
          </a:p>
          <a:p>
            <a:pPr algn="ctr"/>
            <a:r>
              <a:rPr lang="it-IT" dirty="0" err="1">
                <a:latin typeface="Times New Roman" pitchFamily="18" charset="0"/>
              </a:rPr>
              <a:t>GENERALIZZARE</a:t>
            </a:r>
            <a:r>
              <a:rPr lang="it-IT" dirty="0" err="1" smtClean="0">
                <a:latin typeface="Times New Roman" pitchFamily="18" charset="0"/>
              </a:rPr>
              <a:t>…</a:t>
            </a:r>
            <a:endParaRPr lang="it-IT" dirty="0" smtClean="0">
              <a:latin typeface="Times New Roman" pitchFamily="18" charset="0"/>
            </a:endParaRPr>
          </a:p>
          <a:p>
            <a:pPr algn="ctr"/>
            <a:endParaRPr lang="it-IT" dirty="0" smtClean="0">
              <a:latin typeface="Times New Roman" pitchFamily="18" charset="0"/>
            </a:endParaRPr>
          </a:p>
          <a:p>
            <a:pPr algn="ctr"/>
            <a:endParaRPr lang="it-IT" dirty="0">
              <a:latin typeface="Times New Roman" pitchFamily="18" charset="0"/>
            </a:endParaRPr>
          </a:p>
          <a:p>
            <a:pPr algn="ctr"/>
            <a:r>
              <a:rPr lang="it-IT" b="1" u="sng" dirty="0">
                <a:latin typeface="Times New Roman" pitchFamily="18" charset="0"/>
              </a:rPr>
              <a:t>SAPERE COME FARE</a:t>
            </a:r>
          </a:p>
          <a:p>
            <a:pPr algn="ctr"/>
            <a:r>
              <a:rPr lang="it-IT" b="1" u="sng" dirty="0">
                <a:latin typeface="Times New Roman" pitchFamily="18" charset="0"/>
              </a:rPr>
              <a:t>QUALCOSA.</a:t>
            </a:r>
          </a:p>
          <a:p>
            <a:pPr algn="ctr"/>
            <a:endParaRPr lang="it-IT" u="sng" dirty="0">
              <a:latin typeface="Times New Roman" pitchFamily="18" charset="0"/>
            </a:endParaRPr>
          </a:p>
          <a:p>
            <a:pPr algn="ctr"/>
            <a:endParaRPr lang="it-IT" dirty="0">
              <a:latin typeface="Times New Roman" pitchFamily="18" charset="0"/>
            </a:endParaRPr>
          </a:p>
          <a:p>
            <a:pPr algn="ctr"/>
            <a:endParaRPr lang="it-IT" dirty="0">
              <a:latin typeface="Times New Roman" pitchFamily="18" charset="0"/>
            </a:endParaRPr>
          </a:p>
        </p:txBody>
      </p:sp>
      <p:sp>
        <p:nvSpPr>
          <p:cNvPr id="47109" name="Rectangle 5"/>
          <p:cNvSpPr>
            <a:spLocks noChangeArrowheads="1"/>
          </p:cNvSpPr>
          <p:nvPr/>
        </p:nvSpPr>
        <p:spPr bwMode="auto">
          <a:xfrm>
            <a:off x="6553200" y="2057400"/>
            <a:ext cx="2209800" cy="4371996"/>
          </a:xfrm>
          <a:prstGeom prst="rect">
            <a:avLst/>
          </a:prstGeom>
          <a:solidFill>
            <a:schemeClr val="bg1"/>
          </a:solidFill>
          <a:ln w="9525">
            <a:solidFill>
              <a:schemeClr val="tx1"/>
            </a:solidFill>
            <a:miter lim="800000"/>
            <a:headEnd/>
            <a:tailEnd/>
          </a:ln>
        </p:spPr>
        <p:txBody>
          <a:bodyPr wrap="none" anchor="ctr"/>
          <a:lstStyle/>
          <a:p>
            <a:pPr algn="ctr"/>
            <a:r>
              <a:rPr lang="it-IT" b="1" dirty="0">
                <a:latin typeface="Times New Roman" pitchFamily="18" charset="0"/>
              </a:rPr>
              <a:t>ATTEGGIAMENTI</a:t>
            </a:r>
          </a:p>
          <a:p>
            <a:pPr algn="ctr"/>
            <a:r>
              <a:rPr lang="it-IT" dirty="0">
                <a:latin typeface="Times New Roman" pitchFamily="18" charset="0"/>
              </a:rPr>
              <a:t>( ORIENTAMENTO</a:t>
            </a:r>
          </a:p>
          <a:p>
            <a:pPr algn="ctr"/>
            <a:r>
              <a:rPr lang="it-IT" dirty="0">
                <a:latin typeface="Times New Roman" pitchFamily="18" charset="0"/>
              </a:rPr>
              <a:t>CHE GUIDA </a:t>
            </a:r>
          </a:p>
          <a:p>
            <a:pPr algn="ctr"/>
            <a:r>
              <a:rPr lang="it-IT" dirty="0">
                <a:latin typeface="Times New Roman" pitchFamily="18" charset="0"/>
              </a:rPr>
              <a:t>L’ACQUISIZIONE </a:t>
            </a:r>
          </a:p>
          <a:p>
            <a:pPr algn="ctr"/>
            <a:r>
              <a:rPr lang="it-IT" dirty="0" err="1">
                <a:latin typeface="Times New Roman" pitchFamily="18" charset="0"/>
              </a:rPr>
              <a:t>DI</a:t>
            </a:r>
            <a:endParaRPr lang="it-IT" dirty="0">
              <a:latin typeface="Times New Roman" pitchFamily="18" charset="0"/>
            </a:endParaRPr>
          </a:p>
          <a:p>
            <a:pPr algn="ctr"/>
            <a:r>
              <a:rPr lang="it-IT" dirty="0">
                <a:latin typeface="Times New Roman" pitchFamily="18" charset="0"/>
              </a:rPr>
              <a:t>COMPETENZA ):</a:t>
            </a:r>
          </a:p>
          <a:p>
            <a:pPr algn="ctr"/>
            <a:r>
              <a:rPr lang="it-IT" b="1" dirty="0">
                <a:latin typeface="Times New Roman" pitchFamily="18" charset="0"/>
              </a:rPr>
              <a:t>SICUREZZA </a:t>
            </a:r>
            <a:r>
              <a:rPr lang="it-IT" b="1" dirty="0" err="1">
                <a:latin typeface="Times New Roman" pitchFamily="18" charset="0"/>
              </a:rPr>
              <a:t>DI</a:t>
            </a:r>
            <a:r>
              <a:rPr lang="it-IT" b="1" dirty="0">
                <a:latin typeface="Times New Roman" pitchFamily="18" charset="0"/>
              </a:rPr>
              <a:t> SE’,</a:t>
            </a:r>
          </a:p>
          <a:p>
            <a:pPr algn="ctr"/>
            <a:r>
              <a:rPr lang="it-IT" b="1" dirty="0">
                <a:latin typeface="Times New Roman" pitchFamily="18" charset="0"/>
              </a:rPr>
              <a:t>VOGLIA </a:t>
            </a:r>
            <a:r>
              <a:rPr lang="it-IT" b="1" dirty="0" err="1">
                <a:latin typeface="Times New Roman" pitchFamily="18" charset="0"/>
              </a:rPr>
              <a:t>DI</a:t>
            </a:r>
            <a:endParaRPr lang="it-IT" b="1" dirty="0">
              <a:latin typeface="Times New Roman" pitchFamily="18" charset="0"/>
            </a:endParaRPr>
          </a:p>
          <a:p>
            <a:pPr algn="ctr"/>
            <a:r>
              <a:rPr lang="it-IT" dirty="0" err="1">
                <a:latin typeface="Times New Roman" pitchFamily="18" charset="0"/>
              </a:rPr>
              <a:t>IMPARARE</a:t>
            </a:r>
            <a:r>
              <a:rPr lang="it-IT" dirty="0" err="1" smtClean="0">
                <a:latin typeface="Times New Roman" pitchFamily="18" charset="0"/>
              </a:rPr>
              <a:t>…</a:t>
            </a:r>
            <a:endParaRPr lang="it-IT" dirty="0">
              <a:latin typeface="Times New Roman" pitchFamily="18" charset="0"/>
            </a:endParaRPr>
          </a:p>
          <a:p>
            <a:pPr algn="ctr"/>
            <a:r>
              <a:rPr lang="it-IT" dirty="0" smtClean="0">
                <a:latin typeface="Times New Roman" pitchFamily="18" charset="0"/>
              </a:rPr>
              <a:t>PROGRESSIVA</a:t>
            </a:r>
          </a:p>
          <a:p>
            <a:pPr algn="ctr"/>
            <a:endParaRPr lang="it-IT" dirty="0" smtClean="0">
              <a:latin typeface="Times New Roman" pitchFamily="18" charset="0"/>
            </a:endParaRPr>
          </a:p>
          <a:p>
            <a:pPr algn="ctr"/>
            <a:endParaRPr lang="it-IT" dirty="0" smtClean="0">
              <a:latin typeface="Times New Roman" pitchFamily="18" charset="0"/>
            </a:endParaRPr>
          </a:p>
          <a:p>
            <a:pPr algn="ctr"/>
            <a:endParaRPr lang="it-IT" dirty="0">
              <a:latin typeface="Times New Roman" pitchFamily="18" charset="0"/>
            </a:endParaRPr>
          </a:p>
          <a:p>
            <a:pPr algn="ctr"/>
            <a:r>
              <a:rPr lang="it-IT" b="1" u="sng" dirty="0">
                <a:latin typeface="Times New Roman" pitchFamily="18" charset="0"/>
              </a:rPr>
              <a:t>SPECIALIZZAZIONE</a:t>
            </a:r>
          </a:p>
          <a:p>
            <a:pPr algn="ctr"/>
            <a:r>
              <a:rPr lang="it-IT" b="1" u="sng" dirty="0">
                <a:latin typeface="Times New Roman" pitchFamily="18" charset="0"/>
              </a:rPr>
              <a:t>NELLE SCELTE</a:t>
            </a:r>
            <a:r>
              <a:rPr lang="it-IT" u="sng" dirty="0">
                <a:latin typeface="Times New Roman" pitchFamily="18" charset="0"/>
              </a:rPr>
              <a:t>.</a:t>
            </a:r>
          </a:p>
          <a:p>
            <a:pPr algn="ctr"/>
            <a:r>
              <a:rPr lang="it-IT" dirty="0">
                <a:latin typeface="Times New Roman" pitchFamily="18" charset="0"/>
              </a:rPr>
              <a:t> </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ChangeArrowheads="1"/>
          </p:cNvSpPr>
          <p:nvPr/>
        </p:nvSpPr>
        <p:spPr bwMode="auto">
          <a:xfrm>
            <a:off x="1905000" y="152400"/>
            <a:ext cx="5105400" cy="838200"/>
          </a:xfrm>
          <a:prstGeom prst="rect">
            <a:avLst/>
          </a:prstGeom>
          <a:solidFill>
            <a:schemeClr val="bg1"/>
          </a:solidFill>
          <a:ln w="9525">
            <a:solidFill>
              <a:schemeClr val="tx1"/>
            </a:solidFill>
            <a:miter lim="800000"/>
            <a:headEnd/>
            <a:tailEnd/>
          </a:ln>
        </p:spPr>
        <p:txBody>
          <a:bodyPr wrap="none" anchor="ctr"/>
          <a:lstStyle/>
          <a:p>
            <a:pPr algn="ctr"/>
            <a:r>
              <a:rPr lang="it-IT" b="1">
                <a:latin typeface="Times New Roman" pitchFamily="18" charset="0"/>
              </a:rPr>
              <a:t>CARATTERISTICHE DI UNA COMPETENZA</a:t>
            </a:r>
          </a:p>
          <a:p>
            <a:pPr algn="ctr"/>
            <a:endParaRPr lang="it-IT">
              <a:latin typeface="Times New Roman" pitchFamily="18" charset="0"/>
            </a:endParaRPr>
          </a:p>
        </p:txBody>
      </p:sp>
      <p:sp>
        <p:nvSpPr>
          <p:cNvPr id="48131" name="Rectangle 3"/>
          <p:cNvSpPr>
            <a:spLocks noChangeArrowheads="1"/>
          </p:cNvSpPr>
          <p:nvPr/>
        </p:nvSpPr>
        <p:spPr bwMode="auto">
          <a:xfrm>
            <a:off x="0" y="1143000"/>
            <a:ext cx="2819400" cy="5257800"/>
          </a:xfrm>
          <a:prstGeom prst="rect">
            <a:avLst/>
          </a:prstGeom>
          <a:solidFill>
            <a:schemeClr val="bg1"/>
          </a:solidFill>
          <a:ln w="9525">
            <a:solidFill>
              <a:schemeClr val="tx1"/>
            </a:solidFill>
            <a:miter lim="800000"/>
            <a:headEnd/>
            <a:tailEnd/>
          </a:ln>
        </p:spPr>
        <p:txBody>
          <a:bodyPr wrap="none" anchor="ctr"/>
          <a:lstStyle/>
          <a:p>
            <a:pPr algn="ctr"/>
            <a:r>
              <a:rPr lang="it-IT" b="1" dirty="0"/>
              <a:t>DAL SEMPLICE AL </a:t>
            </a:r>
          </a:p>
          <a:p>
            <a:pPr algn="ctr"/>
            <a:r>
              <a:rPr lang="it-IT" b="1" dirty="0"/>
              <a:t>COMPLESSO: </a:t>
            </a:r>
            <a:endParaRPr lang="it-IT" b="1" dirty="0" smtClean="0"/>
          </a:p>
          <a:p>
            <a:pPr algn="ctr"/>
            <a:endParaRPr lang="it-IT" b="1" dirty="0"/>
          </a:p>
          <a:p>
            <a:pPr algn="ctr"/>
            <a:r>
              <a:rPr lang="it-IT" dirty="0"/>
              <a:t>LA SUA</a:t>
            </a:r>
          </a:p>
          <a:p>
            <a:pPr algn="ctr"/>
            <a:r>
              <a:rPr lang="it-IT" dirty="0"/>
              <a:t>ESPRESSIONE RICHIEDE</a:t>
            </a:r>
          </a:p>
          <a:p>
            <a:pPr algn="ctr"/>
            <a:r>
              <a:rPr lang="it-IT" dirty="0" err="1"/>
              <a:t>DI</a:t>
            </a:r>
            <a:r>
              <a:rPr lang="it-IT" dirty="0"/>
              <a:t> METTERE IN GIOCO</a:t>
            </a:r>
          </a:p>
          <a:p>
            <a:pPr algn="ctr"/>
            <a:r>
              <a:rPr lang="it-IT" dirty="0"/>
              <a:t>E MOBILITARE LA </a:t>
            </a:r>
          </a:p>
          <a:p>
            <a:pPr algn="ctr"/>
            <a:r>
              <a:rPr lang="it-IT" sz="1600" b="1" dirty="0">
                <a:solidFill>
                  <a:srgbClr val="FF0000"/>
                </a:solidFill>
              </a:rPr>
              <a:t>GLOBALITA’ DELLA</a:t>
            </a:r>
          </a:p>
          <a:p>
            <a:pPr algn="ctr"/>
            <a:r>
              <a:rPr lang="it-IT" sz="1600" b="1" dirty="0">
                <a:solidFill>
                  <a:srgbClr val="FF0000"/>
                </a:solidFill>
              </a:rPr>
              <a:t>PERSONA NELLE SUE </a:t>
            </a:r>
          </a:p>
          <a:p>
            <a:pPr algn="ctr"/>
            <a:r>
              <a:rPr lang="it-IT" sz="1600" b="1" dirty="0">
                <a:solidFill>
                  <a:srgbClr val="FF0000"/>
                </a:solidFill>
              </a:rPr>
              <a:t>PLURIME DIMENSIONI</a:t>
            </a:r>
          </a:p>
          <a:p>
            <a:pPr algn="ctr"/>
            <a:r>
              <a:rPr lang="it-IT" dirty="0"/>
              <a:t>( COGNITIVA, SOCIO-</a:t>
            </a:r>
          </a:p>
          <a:p>
            <a:pPr algn="ctr"/>
            <a:r>
              <a:rPr lang="it-IT" i="1" dirty="0">
                <a:solidFill>
                  <a:srgbClr val="FF0000"/>
                </a:solidFill>
              </a:rPr>
              <a:t>EMOTIVA</a:t>
            </a:r>
            <a:r>
              <a:rPr lang="it-IT" i="1" dirty="0"/>
              <a:t>, </a:t>
            </a:r>
            <a:r>
              <a:rPr lang="it-IT" dirty="0"/>
              <a:t>VOLITIVA )</a:t>
            </a:r>
          </a:p>
          <a:p>
            <a:pPr algn="ctr"/>
            <a:endParaRPr lang="it-IT" dirty="0"/>
          </a:p>
          <a:p>
            <a:pPr algn="ctr"/>
            <a:r>
              <a:rPr lang="it-IT" dirty="0"/>
              <a:t> E NON PUO’ RIDURSI A</a:t>
            </a:r>
          </a:p>
          <a:p>
            <a:pPr algn="ctr"/>
            <a:r>
              <a:rPr lang="it-IT" dirty="0"/>
              <a:t>PRESTAZIONI ISOLATE E</a:t>
            </a:r>
          </a:p>
          <a:p>
            <a:pPr algn="ctr"/>
            <a:r>
              <a:rPr lang="it-IT" dirty="0"/>
              <a:t>DELIMITATE. </a:t>
            </a:r>
            <a:endParaRPr lang="it-IT" sz="1600" dirty="0">
              <a:latin typeface="Times New Roman" pitchFamily="18" charset="0"/>
            </a:endParaRPr>
          </a:p>
          <a:p>
            <a:pPr algn="ctr"/>
            <a:endParaRPr lang="it-IT" sz="1600" dirty="0">
              <a:latin typeface="Times New Roman" pitchFamily="18" charset="0"/>
            </a:endParaRPr>
          </a:p>
          <a:p>
            <a:pPr algn="ctr"/>
            <a:endParaRPr lang="it-IT" sz="1600" dirty="0">
              <a:latin typeface="Times New Roman" pitchFamily="18" charset="0"/>
            </a:endParaRPr>
          </a:p>
        </p:txBody>
      </p:sp>
      <p:sp>
        <p:nvSpPr>
          <p:cNvPr id="48132" name="Rectangle 4"/>
          <p:cNvSpPr>
            <a:spLocks noChangeArrowheads="1"/>
          </p:cNvSpPr>
          <p:nvPr/>
        </p:nvSpPr>
        <p:spPr bwMode="auto">
          <a:xfrm>
            <a:off x="2971800" y="1295400"/>
            <a:ext cx="2895600" cy="5181600"/>
          </a:xfrm>
          <a:prstGeom prst="rect">
            <a:avLst/>
          </a:prstGeom>
          <a:solidFill>
            <a:schemeClr val="bg1"/>
          </a:solidFill>
          <a:ln w="9525">
            <a:solidFill>
              <a:schemeClr val="tx1"/>
            </a:solidFill>
            <a:miter lim="800000"/>
            <a:headEnd/>
            <a:tailEnd/>
          </a:ln>
        </p:spPr>
        <p:txBody>
          <a:bodyPr wrap="none" anchor="ctr"/>
          <a:lstStyle/>
          <a:p>
            <a:r>
              <a:rPr lang="it-IT" b="1" dirty="0"/>
              <a:t>DALL’ESTERNO </a:t>
            </a:r>
          </a:p>
          <a:p>
            <a:r>
              <a:rPr lang="it-IT" b="1" dirty="0"/>
              <a:t>ALL’INTERNO</a:t>
            </a:r>
            <a:r>
              <a:rPr lang="it-IT" dirty="0"/>
              <a:t>:</a:t>
            </a:r>
          </a:p>
          <a:p>
            <a:r>
              <a:rPr lang="it-IT" dirty="0"/>
              <a:t>SI AFFERMA UNA </a:t>
            </a:r>
          </a:p>
          <a:p>
            <a:r>
              <a:rPr lang="it-IT" dirty="0"/>
              <a:t>ATTENZIONE ALLE </a:t>
            </a:r>
          </a:p>
          <a:p>
            <a:r>
              <a:rPr lang="it-IT" dirty="0"/>
              <a:t>DIMENSIONI INTERNE</a:t>
            </a:r>
          </a:p>
          <a:p>
            <a:r>
              <a:rPr lang="it-IT" dirty="0"/>
              <a:t> DEL SOGGETTO, NON </a:t>
            </a:r>
          </a:p>
          <a:p>
            <a:r>
              <a:rPr lang="it-IT" dirty="0"/>
              <a:t>RICONDUCIBILI AI SOLI</a:t>
            </a:r>
          </a:p>
          <a:p>
            <a:r>
              <a:rPr lang="it-IT" dirty="0"/>
              <a:t>COMPORTAMENTI </a:t>
            </a:r>
          </a:p>
          <a:p>
            <a:r>
              <a:rPr lang="it-IT" dirty="0"/>
              <a:t>OSSERVABILI, BENSI’ </a:t>
            </a:r>
          </a:p>
          <a:p>
            <a:r>
              <a:rPr lang="it-IT" dirty="0"/>
              <a:t>RIFERITE ALLE </a:t>
            </a:r>
          </a:p>
          <a:p>
            <a:r>
              <a:rPr lang="it-IT" sz="1600" b="1" dirty="0">
                <a:solidFill>
                  <a:srgbClr val="FF0000"/>
                </a:solidFill>
              </a:rPr>
              <a:t>DISPOSIZIONI </a:t>
            </a:r>
            <a:r>
              <a:rPr lang="it-IT" sz="1600" b="1" dirty="0" smtClean="0">
                <a:solidFill>
                  <a:srgbClr val="FF0000"/>
                </a:solidFill>
              </a:rPr>
              <a:t>INTER.</a:t>
            </a:r>
            <a:endParaRPr lang="it-IT" sz="1600" b="1" dirty="0">
              <a:solidFill>
                <a:srgbClr val="FF0000"/>
              </a:solidFill>
            </a:endParaRPr>
          </a:p>
          <a:p>
            <a:r>
              <a:rPr lang="it-IT" dirty="0"/>
              <a:t>DEL SOGGETTO E ALLE </a:t>
            </a:r>
          </a:p>
          <a:p>
            <a:r>
              <a:rPr lang="it-IT" dirty="0"/>
              <a:t>MODALITA’ CON CUI </a:t>
            </a:r>
          </a:p>
          <a:p>
            <a:r>
              <a:rPr lang="it-IT" dirty="0"/>
              <a:t>ESSO SI AVVICINA</a:t>
            </a:r>
          </a:p>
          <a:p>
            <a:r>
              <a:rPr lang="it-IT" dirty="0"/>
              <a:t>ALLO SVOLGIMENTO</a:t>
            </a:r>
          </a:p>
          <a:p>
            <a:r>
              <a:rPr lang="it-IT" dirty="0" err="1"/>
              <a:t>DI</a:t>
            </a:r>
            <a:r>
              <a:rPr lang="it-IT" dirty="0"/>
              <a:t> UN COMPITO </a:t>
            </a:r>
          </a:p>
          <a:p>
            <a:r>
              <a:rPr lang="it-IT" dirty="0"/>
              <a:t>OPERATIVO.</a:t>
            </a:r>
          </a:p>
        </p:txBody>
      </p:sp>
      <p:sp>
        <p:nvSpPr>
          <p:cNvPr id="48133" name="Rectangle 5"/>
          <p:cNvSpPr>
            <a:spLocks noChangeArrowheads="1"/>
          </p:cNvSpPr>
          <p:nvPr/>
        </p:nvSpPr>
        <p:spPr bwMode="auto">
          <a:xfrm>
            <a:off x="6096000" y="1219200"/>
            <a:ext cx="3048000" cy="5181600"/>
          </a:xfrm>
          <a:prstGeom prst="rect">
            <a:avLst/>
          </a:prstGeom>
          <a:solidFill>
            <a:schemeClr val="bg1"/>
          </a:solidFill>
          <a:ln w="9525">
            <a:solidFill>
              <a:schemeClr val="tx1"/>
            </a:solidFill>
            <a:miter lim="800000"/>
            <a:headEnd/>
            <a:tailEnd/>
          </a:ln>
        </p:spPr>
        <p:txBody>
          <a:bodyPr wrap="none" anchor="ctr"/>
          <a:lstStyle/>
          <a:p>
            <a:r>
              <a:rPr lang="it-IT" b="1"/>
              <a:t>DALL’ASTRATTO AL </a:t>
            </a:r>
          </a:p>
          <a:p>
            <a:r>
              <a:rPr lang="it-IT" b="1"/>
              <a:t>SITUATO:</a:t>
            </a:r>
          </a:p>
          <a:p>
            <a:r>
              <a:rPr lang="it-IT"/>
              <a:t>LA COMPETENZA TENDE</a:t>
            </a:r>
          </a:p>
          <a:p>
            <a:r>
              <a:rPr lang="it-IT"/>
              <a:t>AD ESSERE RIFERITA </a:t>
            </a:r>
          </a:p>
          <a:p>
            <a:r>
              <a:rPr lang="it-IT"/>
              <a:t>ALLA CAPACITA’ DI </a:t>
            </a:r>
          </a:p>
          <a:p>
            <a:r>
              <a:rPr lang="it-IT"/>
              <a:t>AFFRONTARE COMPITI</a:t>
            </a:r>
          </a:p>
          <a:p>
            <a:r>
              <a:rPr lang="it-IT"/>
              <a:t>IN SPECIFICI CONTESTI </a:t>
            </a:r>
          </a:p>
          <a:p>
            <a:r>
              <a:rPr lang="it-IT"/>
              <a:t>CULTURALI, SOCIALI,</a:t>
            </a:r>
          </a:p>
          <a:p>
            <a:r>
              <a:rPr lang="it-IT"/>
              <a:t>OPERATIVI: IMPIEGO DEL</a:t>
            </a:r>
          </a:p>
          <a:p>
            <a:r>
              <a:rPr lang="it-IT"/>
              <a:t>PROPRIO SAPERE IN </a:t>
            </a:r>
          </a:p>
          <a:p>
            <a:r>
              <a:rPr lang="it-IT"/>
              <a:t>SITUAZIONI CONCRETE </a:t>
            </a:r>
          </a:p>
          <a:p>
            <a:r>
              <a:rPr lang="it-IT"/>
              <a:t>E IN RAPPORTO A SCOPI </a:t>
            </a:r>
          </a:p>
          <a:p>
            <a:r>
              <a:rPr lang="it-IT"/>
              <a:t>DEFINITI:</a:t>
            </a:r>
          </a:p>
          <a:p>
            <a:r>
              <a:rPr lang="it-IT" b="1">
                <a:solidFill>
                  <a:srgbClr val="FF0000"/>
                </a:solidFill>
              </a:rPr>
              <a:t>DAL “ SAPER FARE” AL</a:t>
            </a:r>
          </a:p>
          <a:p>
            <a:r>
              <a:rPr lang="it-IT" b="1">
                <a:solidFill>
                  <a:srgbClr val="FF0000"/>
                </a:solidFill>
              </a:rPr>
              <a:t>“SAPER AGIRE”.</a:t>
            </a:r>
          </a:p>
        </p:txBody>
      </p:sp>
      <p:sp>
        <p:nvSpPr>
          <p:cNvPr id="48134" name="Line 6"/>
          <p:cNvSpPr>
            <a:spLocks noChangeShapeType="1"/>
          </p:cNvSpPr>
          <p:nvPr/>
        </p:nvSpPr>
        <p:spPr bwMode="auto">
          <a:xfrm flipH="1">
            <a:off x="2667000" y="990600"/>
            <a:ext cx="1371600" cy="152400"/>
          </a:xfrm>
          <a:prstGeom prst="line">
            <a:avLst/>
          </a:prstGeom>
          <a:noFill/>
          <a:ln w="9525">
            <a:solidFill>
              <a:schemeClr val="tx1"/>
            </a:solidFill>
            <a:round/>
            <a:headEnd/>
            <a:tailEnd type="triangle" w="med" len="med"/>
          </a:ln>
        </p:spPr>
        <p:txBody>
          <a:bodyPr/>
          <a:lstStyle/>
          <a:p>
            <a:endParaRPr lang="it-IT"/>
          </a:p>
        </p:txBody>
      </p:sp>
      <p:sp>
        <p:nvSpPr>
          <p:cNvPr id="48135" name="Line 7"/>
          <p:cNvSpPr>
            <a:spLocks noChangeShapeType="1"/>
          </p:cNvSpPr>
          <p:nvPr/>
        </p:nvSpPr>
        <p:spPr bwMode="auto">
          <a:xfrm>
            <a:off x="5181600" y="990600"/>
            <a:ext cx="1828800" cy="228600"/>
          </a:xfrm>
          <a:prstGeom prst="line">
            <a:avLst/>
          </a:prstGeom>
          <a:noFill/>
          <a:ln w="9525">
            <a:solidFill>
              <a:schemeClr val="tx1"/>
            </a:solidFill>
            <a:round/>
            <a:headEnd/>
            <a:tailEnd type="triangle" w="med" len="med"/>
          </a:ln>
        </p:spPr>
        <p:txBody>
          <a:bodyPr/>
          <a:lstStyle/>
          <a:p>
            <a:endParaRPr lang="it-IT"/>
          </a:p>
        </p:txBody>
      </p:sp>
      <p:sp>
        <p:nvSpPr>
          <p:cNvPr id="48136" name="Line 8"/>
          <p:cNvSpPr>
            <a:spLocks noChangeShapeType="1"/>
          </p:cNvSpPr>
          <p:nvPr/>
        </p:nvSpPr>
        <p:spPr bwMode="auto">
          <a:xfrm>
            <a:off x="4572000" y="990600"/>
            <a:ext cx="0" cy="228600"/>
          </a:xfrm>
          <a:prstGeom prst="line">
            <a:avLst/>
          </a:prstGeom>
          <a:noFill/>
          <a:ln w="9525">
            <a:solidFill>
              <a:schemeClr val="tx1"/>
            </a:solidFill>
            <a:round/>
            <a:headEnd/>
            <a:tailEnd type="triangle" w="med" len="med"/>
          </a:ln>
        </p:spPr>
        <p:txBody>
          <a:bodyPr/>
          <a:lstStyle/>
          <a:p>
            <a:endParaRPr lang="it-IT"/>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ChangeArrowheads="1"/>
          </p:cNvSpPr>
          <p:nvPr/>
        </p:nvSpPr>
        <p:spPr bwMode="auto">
          <a:xfrm>
            <a:off x="304800" y="228600"/>
            <a:ext cx="8534400" cy="5562600"/>
          </a:xfrm>
          <a:prstGeom prst="rect">
            <a:avLst/>
          </a:prstGeom>
          <a:solidFill>
            <a:schemeClr val="bg1"/>
          </a:solidFill>
          <a:ln w="9525">
            <a:solidFill>
              <a:schemeClr val="tx1"/>
            </a:solidFill>
            <a:miter lim="800000"/>
            <a:headEnd/>
            <a:tailEnd/>
          </a:ln>
        </p:spPr>
        <p:txBody>
          <a:bodyPr wrap="none" anchor="ctr"/>
          <a:lstStyle/>
          <a:p>
            <a:pPr algn="ctr"/>
            <a:endParaRPr lang="it-IT" sz="2400" b="1">
              <a:latin typeface="Times New Roman" pitchFamily="18" charset="0"/>
            </a:endParaRPr>
          </a:p>
          <a:p>
            <a:pPr algn="ctr"/>
            <a:r>
              <a:rPr lang="it-IT"/>
              <a:t>( MICHELE PELLEREY )</a:t>
            </a:r>
            <a:endParaRPr lang="it-IT" sz="2400" b="1">
              <a:latin typeface="Times New Roman" pitchFamily="18" charset="0"/>
            </a:endParaRPr>
          </a:p>
          <a:p>
            <a:pPr algn="ctr"/>
            <a:r>
              <a:rPr lang="it-IT" sz="2400" b="1">
                <a:latin typeface="Times New Roman" pitchFamily="18" charset="0"/>
              </a:rPr>
              <a:t>ATTRIBUTI PER UNA DEFINIZIONE DI COMPETENZA:</a:t>
            </a:r>
          </a:p>
          <a:p>
            <a:pPr algn="ctr"/>
            <a:endParaRPr lang="it-IT" sz="2400" b="1">
              <a:latin typeface="Times New Roman" pitchFamily="18" charset="0"/>
            </a:endParaRPr>
          </a:p>
          <a:p>
            <a:pPr algn="ctr"/>
            <a:r>
              <a:rPr lang="it-IT" sz="2400" b="1">
                <a:latin typeface="Times New Roman" pitchFamily="18" charset="0"/>
              </a:rPr>
              <a:t>“ CAPACITA’ DI FAR FRONTE AD UN COMPITO O A UN</a:t>
            </a:r>
          </a:p>
          <a:p>
            <a:pPr algn="ctr"/>
            <a:r>
              <a:rPr lang="it-IT" sz="2400" b="1">
                <a:latin typeface="Times New Roman" pitchFamily="18" charset="0"/>
              </a:rPr>
              <a:t>INSIEME DI COMPITI, RIUSCENDO A METTERE IN MOTO</a:t>
            </a:r>
          </a:p>
          <a:p>
            <a:pPr algn="ctr"/>
            <a:r>
              <a:rPr lang="it-IT" sz="2400" b="1">
                <a:latin typeface="Times New Roman" pitchFamily="18" charset="0"/>
              </a:rPr>
              <a:t>E AD ORCHESTRARE LE PROPRIE RISORSE INTERNE,</a:t>
            </a:r>
          </a:p>
          <a:p>
            <a:pPr algn="ctr"/>
            <a:r>
              <a:rPr lang="it-IT" sz="2400" b="1">
                <a:latin typeface="Times New Roman" pitchFamily="18" charset="0"/>
              </a:rPr>
              <a:t>COGNITIVE, AFFETTIVE E VOLITIVE, E A UTILIZZARE</a:t>
            </a:r>
          </a:p>
          <a:p>
            <a:pPr algn="ctr"/>
            <a:r>
              <a:rPr lang="it-IT" sz="2400" b="1">
                <a:latin typeface="Times New Roman" pitchFamily="18" charset="0"/>
              </a:rPr>
              <a:t> QUELLE ESTERNE DISPONIBILI, IN MODO COERENTE E </a:t>
            </a:r>
          </a:p>
          <a:p>
            <a:pPr algn="ctr"/>
            <a:r>
              <a:rPr lang="it-IT" sz="2400" b="1">
                <a:latin typeface="Times New Roman" pitchFamily="18" charset="0"/>
              </a:rPr>
              <a:t>FECONDO.</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ChangeArrowheads="1"/>
          </p:cNvSpPr>
          <p:nvPr/>
        </p:nvSpPr>
        <p:spPr bwMode="auto">
          <a:xfrm>
            <a:off x="152400" y="304800"/>
            <a:ext cx="2514600" cy="990600"/>
          </a:xfrm>
          <a:prstGeom prst="rect">
            <a:avLst/>
          </a:prstGeom>
          <a:solidFill>
            <a:schemeClr val="bg1"/>
          </a:solidFill>
          <a:ln w="9525">
            <a:solidFill>
              <a:schemeClr val="tx1"/>
            </a:solidFill>
            <a:miter lim="800000"/>
            <a:headEnd/>
            <a:tailEnd/>
          </a:ln>
        </p:spPr>
        <p:txBody>
          <a:bodyPr wrap="none" anchor="ctr"/>
          <a:lstStyle/>
          <a:p>
            <a:pPr algn="ctr"/>
            <a:r>
              <a:rPr lang="it-IT" sz="1600">
                <a:latin typeface="Times New Roman" pitchFamily="18" charset="0"/>
              </a:rPr>
              <a:t>RIFERIMENTO A</a:t>
            </a:r>
          </a:p>
          <a:p>
            <a:pPr algn="ctr"/>
            <a:r>
              <a:rPr lang="it-IT" sz="1600">
                <a:latin typeface="Times New Roman" pitchFamily="18" charset="0"/>
              </a:rPr>
              <a:t> UN COMPITO</a:t>
            </a:r>
          </a:p>
        </p:txBody>
      </p:sp>
      <p:sp>
        <p:nvSpPr>
          <p:cNvPr id="50179" name="Rectangle 3"/>
          <p:cNvSpPr>
            <a:spLocks noChangeArrowheads="1"/>
          </p:cNvSpPr>
          <p:nvPr/>
        </p:nvSpPr>
        <p:spPr bwMode="auto">
          <a:xfrm>
            <a:off x="2895600" y="304800"/>
            <a:ext cx="2819400" cy="990600"/>
          </a:xfrm>
          <a:prstGeom prst="rect">
            <a:avLst/>
          </a:prstGeom>
          <a:solidFill>
            <a:schemeClr val="bg1"/>
          </a:solidFill>
          <a:ln w="9525">
            <a:solidFill>
              <a:schemeClr val="tx1"/>
            </a:solidFill>
            <a:miter lim="800000"/>
            <a:headEnd/>
            <a:tailEnd/>
          </a:ln>
        </p:spPr>
        <p:txBody>
          <a:bodyPr wrap="none" anchor="ctr"/>
          <a:lstStyle/>
          <a:p>
            <a:pPr algn="ctr"/>
            <a:r>
              <a:rPr lang="it-IT" sz="1600">
                <a:latin typeface="Times New Roman" pitchFamily="18" charset="0"/>
              </a:rPr>
              <a:t>MOBILITAZIONE</a:t>
            </a:r>
          </a:p>
          <a:p>
            <a:pPr algn="ctr"/>
            <a:r>
              <a:rPr lang="it-IT" sz="1600">
                <a:latin typeface="Times New Roman" pitchFamily="18" charset="0"/>
              </a:rPr>
              <a:t>DELL’INSIEME DELLE</a:t>
            </a:r>
          </a:p>
          <a:p>
            <a:pPr algn="ctr"/>
            <a:r>
              <a:rPr lang="it-IT" sz="1600">
                <a:latin typeface="Times New Roman" pitchFamily="18" charset="0"/>
              </a:rPr>
              <a:t>PROPRIE RISORSE</a:t>
            </a:r>
          </a:p>
          <a:p>
            <a:pPr algn="ctr"/>
            <a:r>
              <a:rPr lang="it-IT" sz="1600">
                <a:latin typeface="Times New Roman" pitchFamily="18" charset="0"/>
              </a:rPr>
              <a:t>PERSONALI</a:t>
            </a:r>
          </a:p>
        </p:txBody>
      </p:sp>
      <p:sp>
        <p:nvSpPr>
          <p:cNvPr id="50180" name="Rectangle 4"/>
          <p:cNvSpPr>
            <a:spLocks noChangeArrowheads="1"/>
          </p:cNvSpPr>
          <p:nvPr/>
        </p:nvSpPr>
        <p:spPr bwMode="auto">
          <a:xfrm>
            <a:off x="6019800" y="304800"/>
            <a:ext cx="2971800" cy="990600"/>
          </a:xfrm>
          <a:prstGeom prst="rect">
            <a:avLst/>
          </a:prstGeom>
          <a:solidFill>
            <a:schemeClr val="bg1"/>
          </a:solidFill>
          <a:ln w="9525">
            <a:solidFill>
              <a:schemeClr val="tx1"/>
            </a:solidFill>
            <a:miter lim="800000"/>
            <a:headEnd/>
            <a:tailEnd/>
          </a:ln>
        </p:spPr>
        <p:txBody>
          <a:bodyPr wrap="none" anchor="ctr"/>
          <a:lstStyle/>
          <a:p>
            <a:pPr algn="ctr"/>
            <a:r>
              <a:rPr lang="it-IT" sz="1600">
                <a:latin typeface="Times New Roman" pitchFamily="18" charset="0"/>
              </a:rPr>
              <a:t>IMPIEGO DELLE RISORSE</a:t>
            </a:r>
          </a:p>
          <a:p>
            <a:pPr algn="ctr"/>
            <a:r>
              <a:rPr lang="it-IT" sz="1600">
                <a:latin typeface="Times New Roman" pitchFamily="18" charset="0"/>
              </a:rPr>
              <a:t>DISPONIBILI NEL CONTESTO</a:t>
            </a:r>
          </a:p>
          <a:p>
            <a:pPr algn="ctr"/>
            <a:r>
              <a:rPr lang="it-IT" sz="1600">
                <a:latin typeface="Times New Roman" pitchFamily="18" charset="0"/>
              </a:rPr>
              <a:t>D’AZIONE</a:t>
            </a:r>
          </a:p>
        </p:txBody>
      </p:sp>
      <p:sp>
        <p:nvSpPr>
          <p:cNvPr id="50181" name="Rectangle 5"/>
          <p:cNvSpPr>
            <a:spLocks noChangeArrowheads="1"/>
          </p:cNvSpPr>
          <p:nvPr/>
        </p:nvSpPr>
        <p:spPr bwMode="auto">
          <a:xfrm>
            <a:off x="152400" y="1447800"/>
            <a:ext cx="2286000" cy="3733800"/>
          </a:xfrm>
          <a:prstGeom prst="rect">
            <a:avLst/>
          </a:prstGeom>
          <a:solidFill>
            <a:schemeClr val="bg1"/>
          </a:solidFill>
          <a:ln w="9525">
            <a:solidFill>
              <a:schemeClr val="tx1"/>
            </a:solidFill>
            <a:miter lim="800000"/>
            <a:headEnd/>
            <a:tailEnd/>
          </a:ln>
        </p:spPr>
        <p:txBody>
          <a:bodyPr wrap="none" anchor="ctr"/>
          <a:lstStyle/>
          <a:p>
            <a:pPr algn="ctr"/>
            <a:endParaRPr lang="it-IT" sz="2000">
              <a:latin typeface="Times New Roman" pitchFamily="18" charset="0"/>
            </a:endParaRPr>
          </a:p>
          <a:p>
            <a:pPr algn="ctr"/>
            <a:r>
              <a:rPr lang="it-IT" sz="2000">
                <a:latin typeface="Times New Roman" pitchFamily="18" charset="0"/>
              </a:rPr>
              <a:t>Utilizzazione del </a:t>
            </a:r>
          </a:p>
          <a:p>
            <a:pPr algn="ctr"/>
            <a:r>
              <a:rPr lang="it-IT" sz="2000">
                <a:latin typeface="Times New Roman" pitchFamily="18" charset="0"/>
              </a:rPr>
              <a:t>proprio sapere per </a:t>
            </a:r>
          </a:p>
          <a:p>
            <a:pPr algn="ctr"/>
            <a:r>
              <a:rPr lang="it-IT" sz="2000">
                <a:latin typeface="Times New Roman" pitchFamily="18" charset="0"/>
              </a:rPr>
              <a:t>fronteggiare </a:t>
            </a:r>
          </a:p>
          <a:p>
            <a:pPr algn="ctr"/>
            <a:r>
              <a:rPr lang="it-IT" sz="2000">
                <a:latin typeface="Times New Roman" pitchFamily="18" charset="0"/>
              </a:rPr>
              <a:t>situazioni </a:t>
            </a:r>
          </a:p>
          <a:p>
            <a:pPr algn="ctr"/>
            <a:r>
              <a:rPr lang="it-IT" sz="2000">
                <a:latin typeface="Times New Roman" pitchFamily="18" charset="0"/>
              </a:rPr>
              <a:t>problematiche:</a:t>
            </a:r>
          </a:p>
          <a:p>
            <a:pPr algn="ctr"/>
            <a:r>
              <a:rPr lang="it-IT" sz="2000" b="1">
                <a:latin typeface="Times New Roman" pitchFamily="18" charset="0"/>
              </a:rPr>
              <a:t>cio’ che so fare </a:t>
            </a:r>
          </a:p>
          <a:p>
            <a:pPr algn="ctr"/>
            <a:r>
              <a:rPr lang="it-IT" sz="2000" b="1">
                <a:latin typeface="Times New Roman" pitchFamily="18" charset="0"/>
              </a:rPr>
              <a:t>con cio’ che so:</a:t>
            </a:r>
          </a:p>
          <a:p>
            <a:pPr algn="ctr"/>
            <a:r>
              <a:rPr lang="it-IT" sz="2000" b="1">
                <a:latin typeface="Times New Roman" pitchFamily="18" charset="0"/>
              </a:rPr>
              <a:t>dimensione </a:t>
            </a:r>
          </a:p>
          <a:p>
            <a:pPr algn="ctr"/>
            <a:r>
              <a:rPr lang="it-IT" sz="2000" b="1">
                <a:latin typeface="Times New Roman" pitchFamily="18" charset="0"/>
              </a:rPr>
              <a:t>operativa del </a:t>
            </a:r>
          </a:p>
          <a:p>
            <a:pPr algn="ctr"/>
            <a:r>
              <a:rPr lang="it-IT" sz="2000" b="1">
                <a:latin typeface="Times New Roman" pitchFamily="18" charset="0"/>
              </a:rPr>
              <a:t>concetto di </a:t>
            </a:r>
          </a:p>
          <a:p>
            <a:pPr algn="ctr"/>
            <a:r>
              <a:rPr lang="it-IT" sz="2000" b="1">
                <a:latin typeface="Times New Roman" pitchFamily="18" charset="0"/>
              </a:rPr>
              <a:t>competenza</a:t>
            </a:r>
          </a:p>
          <a:p>
            <a:pPr algn="ctr"/>
            <a:r>
              <a:rPr lang="it-IT" sz="1600" b="1">
                <a:latin typeface="Times New Roman" pitchFamily="18" charset="0"/>
              </a:rPr>
              <a:t>  </a:t>
            </a:r>
          </a:p>
          <a:p>
            <a:pPr algn="ctr"/>
            <a:endParaRPr lang="it-IT" sz="1600" b="1">
              <a:latin typeface="Times New Roman" pitchFamily="18" charset="0"/>
            </a:endParaRPr>
          </a:p>
        </p:txBody>
      </p:sp>
      <p:sp>
        <p:nvSpPr>
          <p:cNvPr id="50182" name="Rectangle 6"/>
          <p:cNvSpPr>
            <a:spLocks noChangeArrowheads="1"/>
          </p:cNvSpPr>
          <p:nvPr/>
        </p:nvSpPr>
        <p:spPr bwMode="auto">
          <a:xfrm>
            <a:off x="2819400" y="1676400"/>
            <a:ext cx="3200400" cy="2209800"/>
          </a:xfrm>
          <a:prstGeom prst="rect">
            <a:avLst/>
          </a:prstGeom>
          <a:solidFill>
            <a:schemeClr val="bg1"/>
          </a:solidFill>
          <a:ln w="9525">
            <a:solidFill>
              <a:schemeClr val="tx1"/>
            </a:solidFill>
            <a:miter lim="800000"/>
            <a:headEnd/>
            <a:tailEnd/>
          </a:ln>
        </p:spPr>
        <p:txBody>
          <a:bodyPr wrap="none" anchor="ctr"/>
          <a:lstStyle/>
          <a:p>
            <a:pPr algn="ctr"/>
            <a:r>
              <a:rPr lang="it-IT" b="1" dirty="0">
                <a:latin typeface="Times New Roman" pitchFamily="18" charset="0"/>
              </a:rPr>
              <a:t>“Triplice alleanza” tra</a:t>
            </a:r>
          </a:p>
          <a:p>
            <a:pPr algn="ctr"/>
            <a:r>
              <a:rPr lang="it-IT" b="1" dirty="0">
                <a:latin typeface="Times New Roman" pitchFamily="18" charset="0"/>
              </a:rPr>
              <a:t>cognizione, motivazione</a:t>
            </a:r>
          </a:p>
          <a:p>
            <a:pPr algn="ctr"/>
            <a:r>
              <a:rPr lang="it-IT" b="1" dirty="0">
                <a:latin typeface="Times New Roman" pitchFamily="18" charset="0"/>
              </a:rPr>
              <a:t>e </a:t>
            </a:r>
            <a:r>
              <a:rPr lang="it-IT" b="1" dirty="0" err="1">
                <a:latin typeface="Times New Roman" pitchFamily="18" charset="0"/>
              </a:rPr>
              <a:t>metacognizione</a:t>
            </a:r>
            <a:r>
              <a:rPr lang="it-IT" dirty="0">
                <a:latin typeface="Times New Roman" pitchFamily="18" charset="0"/>
              </a:rPr>
              <a:t> nel</a:t>
            </a:r>
          </a:p>
          <a:p>
            <a:pPr algn="ctr"/>
            <a:r>
              <a:rPr lang="it-IT" dirty="0">
                <a:latin typeface="Times New Roman" pitchFamily="18" charset="0"/>
              </a:rPr>
              <a:t>processo di apprendimento,</a:t>
            </a:r>
          </a:p>
          <a:p>
            <a:pPr algn="ctr"/>
            <a:r>
              <a:rPr lang="it-IT" dirty="0">
                <a:latin typeface="Times New Roman" pitchFamily="18" charset="0"/>
              </a:rPr>
              <a:t>in una prospettiva socio-</a:t>
            </a:r>
          </a:p>
          <a:p>
            <a:pPr algn="ctr"/>
            <a:r>
              <a:rPr lang="it-IT" dirty="0">
                <a:latin typeface="Times New Roman" pitchFamily="18" charset="0"/>
              </a:rPr>
              <a:t>costruttivista:</a:t>
            </a:r>
          </a:p>
          <a:p>
            <a:pPr algn="ctr"/>
            <a:r>
              <a:rPr lang="it-IT" b="1" dirty="0">
                <a:latin typeface="Times New Roman" pitchFamily="18" charset="0"/>
              </a:rPr>
              <a:t>natura olistica della</a:t>
            </a:r>
          </a:p>
          <a:p>
            <a:pPr algn="ctr"/>
            <a:r>
              <a:rPr lang="it-IT" b="1" dirty="0">
                <a:latin typeface="Times New Roman" pitchFamily="18" charset="0"/>
              </a:rPr>
              <a:t>competenza</a:t>
            </a:r>
          </a:p>
        </p:txBody>
      </p:sp>
      <p:sp>
        <p:nvSpPr>
          <p:cNvPr id="50183" name="Rectangle 7"/>
          <p:cNvSpPr>
            <a:spLocks noChangeArrowheads="1"/>
          </p:cNvSpPr>
          <p:nvPr/>
        </p:nvSpPr>
        <p:spPr bwMode="auto">
          <a:xfrm>
            <a:off x="6324600" y="1447800"/>
            <a:ext cx="2590800" cy="3581400"/>
          </a:xfrm>
          <a:prstGeom prst="rect">
            <a:avLst/>
          </a:prstGeom>
          <a:solidFill>
            <a:schemeClr val="bg1"/>
          </a:solidFill>
          <a:ln w="9525">
            <a:solidFill>
              <a:schemeClr val="tx1"/>
            </a:solidFill>
            <a:miter lim="800000"/>
            <a:headEnd/>
            <a:tailEnd/>
          </a:ln>
        </p:spPr>
        <p:txBody>
          <a:bodyPr wrap="none" anchor="ctr"/>
          <a:lstStyle/>
          <a:p>
            <a:pPr algn="ctr"/>
            <a:endParaRPr lang="it-IT" sz="2000" dirty="0">
              <a:latin typeface="Times New Roman" pitchFamily="18" charset="0"/>
            </a:endParaRPr>
          </a:p>
          <a:p>
            <a:pPr algn="ctr"/>
            <a:r>
              <a:rPr lang="it-IT" sz="2000" b="1" dirty="0">
                <a:latin typeface="Times New Roman" pitchFamily="18" charset="0"/>
              </a:rPr>
              <a:t>Integrazione tra </a:t>
            </a:r>
          </a:p>
          <a:p>
            <a:pPr algn="ctr"/>
            <a:r>
              <a:rPr lang="it-IT" sz="2000" b="1" dirty="0">
                <a:latin typeface="Times New Roman" pitchFamily="18" charset="0"/>
              </a:rPr>
              <a:t>risorse interne ed </a:t>
            </a:r>
          </a:p>
          <a:p>
            <a:pPr algn="ctr"/>
            <a:r>
              <a:rPr lang="it-IT" sz="2000" b="1" dirty="0">
                <a:latin typeface="Times New Roman" pitchFamily="18" charset="0"/>
              </a:rPr>
              <a:t>esterne:</a:t>
            </a:r>
            <a:r>
              <a:rPr lang="it-IT" sz="2000" dirty="0">
                <a:latin typeface="Times New Roman" pitchFamily="18" charset="0"/>
              </a:rPr>
              <a:t> soggetti </a:t>
            </a:r>
          </a:p>
          <a:p>
            <a:pPr algn="ctr"/>
            <a:r>
              <a:rPr lang="it-IT" sz="2000" dirty="0">
                <a:latin typeface="Times New Roman" pitchFamily="18" charset="0"/>
              </a:rPr>
              <a:t>implicati, strumenti</a:t>
            </a:r>
          </a:p>
          <a:p>
            <a:pPr algn="ctr"/>
            <a:r>
              <a:rPr lang="it-IT" sz="2000" dirty="0">
                <a:latin typeface="Times New Roman" pitchFamily="18" charset="0"/>
              </a:rPr>
              <a:t>e mezzi a disposizione,</a:t>
            </a:r>
          </a:p>
          <a:p>
            <a:pPr algn="ctr"/>
            <a:r>
              <a:rPr lang="it-IT" sz="2000" dirty="0" err="1">
                <a:latin typeface="Times New Roman" pitchFamily="18" charset="0"/>
              </a:rPr>
              <a:t>potenzialita’</a:t>
            </a:r>
            <a:r>
              <a:rPr lang="it-IT" sz="2000" dirty="0">
                <a:latin typeface="Times New Roman" pitchFamily="18" charset="0"/>
              </a:rPr>
              <a:t> presenti</a:t>
            </a:r>
          </a:p>
          <a:p>
            <a:pPr algn="ctr"/>
            <a:r>
              <a:rPr lang="it-IT" sz="2000" dirty="0">
                <a:latin typeface="Times New Roman" pitchFamily="18" charset="0"/>
              </a:rPr>
              <a:t>nell’ambiente fisico </a:t>
            </a:r>
          </a:p>
          <a:p>
            <a:pPr algn="ctr"/>
            <a:r>
              <a:rPr lang="it-IT" sz="2000" dirty="0">
                <a:latin typeface="Times New Roman" pitchFamily="18" charset="0"/>
              </a:rPr>
              <a:t>e culturale in cui si</a:t>
            </a:r>
          </a:p>
          <a:p>
            <a:pPr algn="ctr"/>
            <a:r>
              <a:rPr lang="it-IT" sz="2000" dirty="0">
                <a:latin typeface="Times New Roman" pitchFamily="18" charset="0"/>
              </a:rPr>
              <a:t>svolge l’azione:</a:t>
            </a:r>
          </a:p>
          <a:p>
            <a:pPr algn="ctr"/>
            <a:r>
              <a:rPr lang="it-IT" sz="2000" b="1" dirty="0">
                <a:latin typeface="Times New Roman" pitchFamily="18" charset="0"/>
              </a:rPr>
              <a:t>valore situato della</a:t>
            </a:r>
          </a:p>
          <a:p>
            <a:pPr algn="ctr"/>
            <a:r>
              <a:rPr lang="it-IT" sz="2000" b="1" dirty="0">
                <a:latin typeface="Times New Roman" pitchFamily="18" charset="0"/>
              </a:rPr>
              <a:t>competenza</a:t>
            </a:r>
          </a:p>
          <a:p>
            <a:pPr algn="ctr"/>
            <a:endParaRPr lang="it-IT" sz="1600" dirty="0">
              <a:latin typeface="Times New Roman" pitchFamily="18" charset="0"/>
            </a:endParaRPr>
          </a:p>
          <a:p>
            <a:pPr algn="ctr"/>
            <a:endParaRPr lang="it-IT" sz="1600" dirty="0">
              <a:latin typeface="Times New Roman" pitchFamily="18" charset="0"/>
            </a:endParaRPr>
          </a:p>
        </p:txBody>
      </p:sp>
      <p:sp>
        <p:nvSpPr>
          <p:cNvPr id="50184" name="Rectangle 8"/>
          <p:cNvSpPr>
            <a:spLocks noChangeArrowheads="1"/>
          </p:cNvSpPr>
          <p:nvPr/>
        </p:nvSpPr>
        <p:spPr bwMode="auto">
          <a:xfrm>
            <a:off x="0" y="5486400"/>
            <a:ext cx="9144000" cy="1066800"/>
          </a:xfrm>
          <a:prstGeom prst="rect">
            <a:avLst/>
          </a:prstGeom>
          <a:solidFill>
            <a:schemeClr val="bg1"/>
          </a:solidFill>
          <a:ln w="9525">
            <a:solidFill>
              <a:schemeClr val="tx1"/>
            </a:solidFill>
            <a:miter lim="800000"/>
            <a:headEnd/>
            <a:tailEnd/>
          </a:ln>
        </p:spPr>
        <p:txBody>
          <a:bodyPr wrap="none" anchor="ctr"/>
          <a:lstStyle/>
          <a:p>
            <a:pPr algn="ctr"/>
            <a:r>
              <a:rPr lang="it-IT" sz="1600" b="1">
                <a:latin typeface="Times New Roman" pitchFamily="18" charset="0"/>
              </a:rPr>
              <a:t>LA COMPETENZA NASCE DA UNA CONTINUA INTERAZIONE TRA PERSONA, AMBIENTE</a:t>
            </a:r>
          </a:p>
          <a:p>
            <a:pPr algn="ctr"/>
            <a:r>
              <a:rPr lang="it-IT" sz="1600" b="1">
                <a:latin typeface="Times New Roman" pitchFamily="18" charset="0"/>
              </a:rPr>
              <a:t>E SOCIETA’,  TRA SIGNIFICATI PERSONALI E SOCIALI, IMPLICITI ED ESPLICITI.</a:t>
            </a:r>
          </a:p>
          <a:p>
            <a:pPr algn="ctr"/>
            <a:endParaRPr lang="it-IT" sz="1600" b="1">
              <a:latin typeface="Times New Roman" pitchFamily="18" charset="0"/>
            </a:endParaRPr>
          </a:p>
        </p:txBody>
      </p:sp>
      <p:sp>
        <p:nvSpPr>
          <p:cNvPr id="50185" name="Line 9"/>
          <p:cNvSpPr>
            <a:spLocks noChangeShapeType="1"/>
          </p:cNvSpPr>
          <p:nvPr/>
        </p:nvSpPr>
        <p:spPr bwMode="auto">
          <a:xfrm>
            <a:off x="1295400" y="1295400"/>
            <a:ext cx="0" cy="304800"/>
          </a:xfrm>
          <a:prstGeom prst="line">
            <a:avLst/>
          </a:prstGeom>
          <a:noFill/>
          <a:ln w="9525">
            <a:solidFill>
              <a:schemeClr val="tx1"/>
            </a:solidFill>
            <a:round/>
            <a:headEnd/>
            <a:tailEnd/>
          </a:ln>
        </p:spPr>
        <p:txBody>
          <a:bodyPr/>
          <a:lstStyle/>
          <a:p>
            <a:endParaRPr lang="it-IT"/>
          </a:p>
        </p:txBody>
      </p:sp>
      <p:sp>
        <p:nvSpPr>
          <p:cNvPr id="50186" name="Line 10"/>
          <p:cNvSpPr>
            <a:spLocks noChangeShapeType="1"/>
          </p:cNvSpPr>
          <p:nvPr/>
        </p:nvSpPr>
        <p:spPr bwMode="auto">
          <a:xfrm>
            <a:off x="4267200" y="1295400"/>
            <a:ext cx="0" cy="381000"/>
          </a:xfrm>
          <a:prstGeom prst="line">
            <a:avLst/>
          </a:prstGeom>
          <a:noFill/>
          <a:ln w="9525">
            <a:solidFill>
              <a:schemeClr val="tx1"/>
            </a:solidFill>
            <a:round/>
            <a:headEnd/>
            <a:tailEnd/>
          </a:ln>
        </p:spPr>
        <p:txBody>
          <a:bodyPr/>
          <a:lstStyle/>
          <a:p>
            <a:endParaRPr lang="it-IT"/>
          </a:p>
        </p:txBody>
      </p:sp>
      <p:sp>
        <p:nvSpPr>
          <p:cNvPr id="50187" name="Line 11"/>
          <p:cNvSpPr>
            <a:spLocks noChangeShapeType="1"/>
          </p:cNvSpPr>
          <p:nvPr/>
        </p:nvSpPr>
        <p:spPr bwMode="auto">
          <a:xfrm>
            <a:off x="7467600" y="1295400"/>
            <a:ext cx="0" cy="381000"/>
          </a:xfrm>
          <a:prstGeom prst="line">
            <a:avLst/>
          </a:prstGeom>
          <a:noFill/>
          <a:ln w="9525">
            <a:solidFill>
              <a:schemeClr val="tx1"/>
            </a:solidFill>
            <a:round/>
            <a:headEnd/>
            <a:tailEnd/>
          </a:ln>
        </p:spPr>
        <p:txBody>
          <a:bodyPr/>
          <a:lstStyle/>
          <a:p>
            <a:endParaRPr lang="it-IT"/>
          </a:p>
        </p:txBody>
      </p:sp>
      <p:sp>
        <p:nvSpPr>
          <p:cNvPr id="50188" name="Line 12"/>
          <p:cNvSpPr>
            <a:spLocks noChangeShapeType="1"/>
          </p:cNvSpPr>
          <p:nvPr/>
        </p:nvSpPr>
        <p:spPr bwMode="auto">
          <a:xfrm>
            <a:off x="2438400" y="5181600"/>
            <a:ext cx="1905000" cy="304800"/>
          </a:xfrm>
          <a:prstGeom prst="line">
            <a:avLst/>
          </a:prstGeom>
          <a:noFill/>
          <a:ln w="9525">
            <a:solidFill>
              <a:schemeClr val="tx1"/>
            </a:solidFill>
            <a:round/>
            <a:headEnd/>
            <a:tailEnd/>
          </a:ln>
        </p:spPr>
        <p:txBody>
          <a:bodyPr/>
          <a:lstStyle/>
          <a:p>
            <a:endParaRPr lang="it-IT"/>
          </a:p>
        </p:txBody>
      </p:sp>
      <p:sp>
        <p:nvSpPr>
          <p:cNvPr id="50189" name="Line 13"/>
          <p:cNvSpPr>
            <a:spLocks noChangeShapeType="1"/>
          </p:cNvSpPr>
          <p:nvPr/>
        </p:nvSpPr>
        <p:spPr bwMode="auto">
          <a:xfrm>
            <a:off x="4343400" y="3886200"/>
            <a:ext cx="0" cy="1600200"/>
          </a:xfrm>
          <a:prstGeom prst="line">
            <a:avLst/>
          </a:prstGeom>
          <a:noFill/>
          <a:ln w="9525">
            <a:solidFill>
              <a:schemeClr val="tx1"/>
            </a:solidFill>
            <a:round/>
            <a:headEnd/>
            <a:tailEnd/>
          </a:ln>
        </p:spPr>
        <p:txBody>
          <a:bodyPr/>
          <a:lstStyle/>
          <a:p>
            <a:endParaRPr lang="it-IT"/>
          </a:p>
        </p:txBody>
      </p:sp>
      <p:sp>
        <p:nvSpPr>
          <p:cNvPr id="50190" name="Line 14"/>
          <p:cNvSpPr>
            <a:spLocks noChangeShapeType="1"/>
          </p:cNvSpPr>
          <p:nvPr/>
        </p:nvSpPr>
        <p:spPr bwMode="auto">
          <a:xfrm flipH="1">
            <a:off x="4343400" y="5029200"/>
            <a:ext cx="1981200" cy="457200"/>
          </a:xfrm>
          <a:prstGeom prst="line">
            <a:avLst/>
          </a:prstGeom>
          <a:noFill/>
          <a:ln w="9525">
            <a:solidFill>
              <a:schemeClr val="tx1"/>
            </a:solidFill>
            <a:round/>
            <a:headEnd/>
            <a:tailEnd/>
          </a:ln>
        </p:spPr>
        <p:txBody>
          <a:bodyPr/>
          <a:lstStyle/>
          <a:p>
            <a:endParaRPr lang="it-IT"/>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p:txBody>
          <a:bodyPr/>
          <a:lstStyle/>
          <a:p>
            <a:endParaRPr lang="it-IT"/>
          </a:p>
        </p:txBody>
      </p:sp>
      <p:sp>
        <p:nvSpPr>
          <p:cNvPr id="3" name="Sottotitolo 2"/>
          <p:cNvSpPr>
            <a:spLocks noGrp="1"/>
          </p:cNvSpPr>
          <p:nvPr>
            <p:ph type="subTitle" idx="1"/>
          </p:nvPr>
        </p:nvSpPr>
        <p:spPr/>
        <p:txBody>
          <a:bodyPr>
            <a:noAutofit/>
          </a:bodyPr>
          <a:lstStyle/>
          <a:p>
            <a:pPr algn="ctr"/>
            <a:r>
              <a:rPr lang="it-IT" sz="3200" b="1" dirty="0" smtClean="0"/>
              <a:t>Un curricolo per lo sviluppo della consapevolezza </a:t>
            </a:r>
          </a:p>
          <a:p>
            <a:pPr algn="ctr"/>
            <a:r>
              <a:rPr lang="it-IT" sz="3200" b="1" dirty="0" smtClean="0"/>
              <a:t>del </a:t>
            </a:r>
            <a:r>
              <a:rPr lang="it-IT" sz="3200" b="1" dirty="0" err="1" smtClean="0"/>
              <a:t>Sè</a:t>
            </a:r>
            <a:endParaRPr lang="it-IT" sz="3200" b="1"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67544" y="-171400"/>
            <a:ext cx="7772400" cy="1080120"/>
          </a:xfrm>
        </p:spPr>
        <p:txBody>
          <a:bodyPr>
            <a:normAutofit/>
          </a:bodyPr>
          <a:lstStyle/>
          <a:p>
            <a:pPr algn="ctr"/>
            <a:r>
              <a:rPr lang="it-IT" sz="2800" b="1" dirty="0" err="1" smtClean="0">
                <a:solidFill>
                  <a:srgbClr val="FF0000"/>
                </a:solidFill>
              </a:rPr>
              <a:t>Neisser</a:t>
            </a:r>
            <a:r>
              <a:rPr lang="it-IT" sz="2000" b="1" dirty="0" smtClean="0"/>
              <a:t>: </a:t>
            </a:r>
            <a:r>
              <a:rPr lang="it-IT" sz="2000" dirty="0" smtClean="0">
                <a:solidFill>
                  <a:srgbClr val="FF0000"/>
                </a:solidFill>
              </a:rPr>
              <a:t>la cognizione e i processi del Sé in un’ottica ecologica.</a:t>
            </a:r>
            <a:endParaRPr lang="it-IT" sz="2000" dirty="0">
              <a:solidFill>
                <a:srgbClr val="FF0000"/>
              </a:solidFill>
            </a:endParaRPr>
          </a:p>
        </p:txBody>
      </p:sp>
      <p:sp>
        <p:nvSpPr>
          <p:cNvPr id="3" name="Sottotitolo 2"/>
          <p:cNvSpPr>
            <a:spLocks noGrp="1"/>
          </p:cNvSpPr>
          <p:nvPr>
            <p:ph type="subTitle" idx="1"/>
          </p:nvPr>
        </p:nvSpPr>
        <p:spPr>
          <a:xfrm>
            <a:off x="0" y="692696"/>
            <a:ext cx="8964488" cy="5976664"/>
          </a:xfrm>
        </p:spPr>
        <p:txBody>
          <a:bodyPr>
            <a:normAutofit fontScale="92500" lnSpcReduction="10000"/>
          </a:bodyPr>
          <a:lstStyle/>
          <a:p>
            <a:pPr algn="ctr"/>
            <a:endParaRPr lang="it-IT" sz="2400" b="1" dirty="0" smtClean="0"/>
          </a:p>
          <a:p>
            <a:pPr algn="ctr"/>
            <a:r>
              <a:rPr lang="it-IT" sz="2400" b="1" dirty="0" smtClean="0"/>
              <a:t>1</a:t>
            </a:r>
            <a:r>
              <a:rPr lang="it-IT" sz="2400" b="1" i="1" dirty="0"/>
              <a:t>. Il Sé ecologico</a:t>
            </a:r>
            <a:endParaRPr lang="it-IT" sz="2400" dirty="0"/>
          </a:p>
          <a:p>
            <a:pPr algn="l"/>
            <a:r>
              <a:rPr lang="it-IT" sz="1800" dirty="0">
                <a:solidFill>
                  <a:srgbClr val="FF0000"/>
                </a:solidFill>
              </a:rPr>
              <a:t>E’ il Sé che discende  dalla percezione che ogni individuo ha  del proprio organismo posto fra altri oggetti dello spazio percettivo,  in rapporto all’ambiente fisico: io sono la persona che è qui e </a:t>
            </a:r>
            <a:r>
              <a:rPr lang="it-IT" sz="1800" dirty="0" smtClean="0">
                <a:solidFill>
                  <a:srgbClr val="FF0000"/>
                </a:solidFill>
              </a:rPr>
              <a:t>ora</a:t>
            </a:r>
          </a:p>
          <a:p>
            <a:pPr algn="l"/>
            <a:endParaRPr lang="it-IT" sz="1800" dirty="0">
              <a:solidFill>
                <a:srgbClr val="FF0000"/>
              </a:solidFill>
            </a:endParaRPr>
          </a:p>
          <a:p>
            <a:pPr algn="l"/>
            <a:r>
              <a:rPr lang="it-IT" sz="1800" dirty="0" smtClean="0">
                <a:solidFill>
                  <a:srgbClr val="FF0000"/>
                </a:solidFill>
              </a:rPr>
              <a:t> </a:t>
            </a:r>
            <a:r>
              <a:rPr lang="it-IT" sz="1800" dirty="0">
                <a:solidFill>
                  <a:srgbClr val="FF0000"/>
                </a:solidFill>
              </a:rPr>
              <a:t>Il Sé ecologico </a:t>
            </a:r>
            <a:r>
              <a:rPr lang="it-IT" sz="1800" b="1" dirty="0">
                <a:solidFill>
                  <a:srgbClr val="FF0000"/>
                </a:solidFill>
              </a:rPr>
              <a:t>compare verso i 3 mesi di età</a:t>
            </a:r>
            <a:r>
              <a:rPr lang="it-IT" sz="1800" dirty="0">
                <a:solidFill>
                  <a:srgbClr val="FF0000"/>
                </a:solidFill>
              </a:rPr>
              <a:t>, quando il bambino arriva a percepire il mondo come costituito di oggetti distinti  e permanenti di cui il proprio Sé è uno.</a:t>
            </a:r>
          </a:p>
          <a:p>
            <a:pPr algn="l"/>
            <a:r>
              <a:rPr lang="it-IT" sz="1800" dirty="0">
                <a:solidFill>
                  <a:srgbClr val="FF0000"/>
                </a:solidFill>
              </a:rPr>
              <a:t>La percezione ecologica di Sé  non è di immediata consapevolezza: si sviluppa con l’aumento dell’età e delle competenze</a:t>
            </a:r>
            <a:r>
              <a:rPr lang="it-IT" sz="1800" dirty="0" smtClean="0">
                <a:solidFill>
                  <a:srgbClr val="FF0000"/>
                </a:solidFill>
              </a:rPr>
              <a:t>.</a:t>
            </a:r>
          </a:p>
          <a:p>
            <a:pPr algn="l"/>
            <a:endParaRPr lang="it-IT" sz="1800" dirty="0">
              <a:solidFill>
                <a:srgbClr val="FF0000"/>
              </a:solidFill>
            </a:endParaRPr>
          </a:p>
          <a:p>
            <a:pPr algn="l"/>
            <a:r>
              <a:rPr lang="it-IT" sz="1800" dirty="0">
                <a:solidFill>
                  <a:srgbClr val="FF0000"/>
                </a:solidFill>
              </a:rPr>
              <a:t>Gli aspetti del Sé ecologico sono  definiti da due fattori</a:t>
            </a:r>
            <a:r>
              <a:rPr lang="it-IT" sz="1800" dirty="0" smtClean="0">
                <a:solidFill>
                  <a:srgbClr val="FF0000"/>
                </a:solidFill>
              </a:rPr>
              <a:t>:</a:t>
            </a:r>
          </a:p>
          <a:p>
            <a:pPr algn="l"/>
            <a:r>
              <a:rPr lang="it-IT" sz="1800" dirty="0" smtClean="0">
                <a:solidFill>
                  <a:srgbClr val="FF0000"/>
                </a:solidFill>
              </a:rPr>
              <a:t> </a:t>
            </a:r>
            <a:r>
              <a:rPr lang="it-IT" sz="1800" dirty="0">
                <a:solidFill>
                  <a:srgbClr val="FF0000"/>
                </a:solidFill>
              </a:rPr>
              <a:t>a) l’esistenza di un corpo articolato e controllabile, specificata dalla percezione visiva,  dalla percezione motoria e da ciò che l’individuo sente di sé; </a:t>
            </a:r>
            <a:endParaRPr lang="it-IT" sz="1800" dirty="0" smtClean="0">
              <a:solidFill>
                <a:srgbClr val="FF0000"/>
              </a:solidFill>
            </a:endParaRPr>
          </a:p>
          <a:p>
            <a:pPr algn="l"/>
            <a:r>
              <a:rPr lang="it-IT" sz="1800" dirty="0" smtClean="0">
                <a:solidFill>
                  <a:srgbClr val="FF0000"/>
                </a:solidFill>
              </a:rPr>
              <a:t>b</a:t>
            </a:r>
            <a:r>
              <a:rPr lang="it-IT" sz="1800" dirty="0">
                <a:solidFill>
                  <a:srgbClr val="FF0000"/>
                </a:solidFill>
              </a:rPr>
              <a:t>) l’esistenza di una entità che percepisce, soprattutto tramite la  percezione visiva, ma anche il  tatto e l’udito</a:t>
            </a:r>
            <a:r>
              <a:rPr lang="it-IT" sz="1800" dirty="0" smtClean="0">
                <a:solidFill>
                  <a:srgbClr val="FF0000"/>
                </a:solidFill>
              </a:rPr>
              <a:t>.</a:t>
            </a:r>
          </a:p>
          <a:p>
            <a:pPr algn="l"/>
            <a:endParaRPr lang="it-IT" sz="1800" dirty="0">
              <a:solidFill>
                <a:srgbClr val="FF0000"/>
              </a:solidFill>
            </a:endParaRPr>
          </a:p>
          <a:p>
            <a:pPr algn="l"/>
            <a:r>
              <a:rPr lang="it-IT" sz="1800" dirty="0">
                <a:solidFill>
                  <a:srgbClr val="FF0000"/>
                </a:solidFill>
              </a:rPr>
              <a:t>C’è un aspetto importante da sottolineare: il Sé ecologico non sempre coincide con il corpo. Tutti gli oggetti che partecipano alla scena in cui si muove il  corpo possono diventare componenti e prolungamento del Sé ecologico (per esempio la scarpa che calcia la palla sono sempre io, e così pure la giacca che indosso). </a:t>
            </a:r>
          </a:p>
          <a:p>
            <a:endParaRPr lang="it-IT" sz="1600" dirty="0">
              <a:solidFill>
                <a:srgbClr val="FF0000"/>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188640"/>
            <a:ext cx="8229600" cy="562074"/>
          </a:xfrm>
        </p:spPr>
        <p:txBody>
          <a:bodyPr>
            <a:normAutofit fontScale="90000"/>
          </a:bodyPr>
          <a:lstStyle/>
          <a:p>
            <a:r>
              <a:rPr lang="it-IT" sz="3100" b="1" i="1" dirty="0" smtClean="0"/>
              <a:t>2. Il Sé interpersonale</a:t>
            </a:r>
            <a:r>
              <a:rPr lang="it-IT" sz="2000" dirty="0" smtClean="0"/>
              <a:t/>
            </a:r>
            <a:br>
              <a:rPr lang="it-IT" sz="2000" dirty="0" smtClean="0"/>
            </a:br>
            <a:endParaRPr lang="it-IT" sz="2000" dirty="0"/>
          </a:p>
        </p:txBody>
      </p:sp>
      <p:sp>
        <p:nvSpPr>
          <p:cNvPr id="3" name="Segnaposto contenuto 2"/>
          <p:cNvSpPr>
            <a:spLocks noGrp="1"/>
          </p:cNvSpPr>
          <p:nvPr>
            <p:ph idx="1"/>
          </p:nvPr>
        </p:nvSpPr>
        <p:spPr>
          <a:xfrm>
            <a:off x="179512" y="476672"/>
            <a:ext cx="8784976" cy="6192688"/>
          </a:xfrm>
        </p:spPr>
        <p:txBody>
          <a:bodyPr>
            <a:normAutofit fontScale="70000" lnSpcReduction="20000"/>
          </a:bodyPr>
          <a:lstStyle/>
          <a:p>
            <a:r>
              <a:rPr lang="it-IT" dirty="0" smtClean="0"/>
              <a:t>Viene </a:t>
            </a:r>
            <a:r>
              <a:rPr lang="it-IT" dirty="0"/>
              <a:t>riconosciuto e </a:t>
            </a:r>
            <a:r>
              <a:rPr lang="it-IT" dirty="0" err="1"/>
              <a:t>disvelato</a:t>
            </a:r>
            <a:r>
              <a:rPr lang="it-IT" dirty="0"/>
              <a:t>  grazie a segnali  comunicativi specifici riguardanti rapporti emozionali. </a:t>
            </a:r>
            <a:endParaRPr lang="it-IT" dirty="0" smtClean="0"/>
          </a:p>
          <a:p>
            <a:r>
              <a:rPr lang="it-IT" dirty="0" smtClean="0"/>
              <a:t>E</a:t>
            </a:r>
            <a:r>
              <a:rPr lang="it-IT" dirty="0"/>
              <a:t>’ il Sé coinvolto in un’interazione immediata con gli </a:t>
            </a:r>
            <a:r>
              <a:rPr lang="it-IT" dirty="0" smtClean="0"/>
              <a:t>altri</a:t>
            </a:r>
          </a:p>
          <a:p>
            <a:r>
              <a:rPr lang="it-IT" b="1" dirty="0"/>
              <a:t>S</a:t>
            </a:r>
            <a:r>
              <a:rPr lang="it-IT" b="1" dirty="0" smtClean="0"/>
              <a:t>i </a:t>
            </a:r>
            <a:r>
              <a:rPr lang="it-IT" b="1" dirty="0"/>
              <a:t>origina nella prima infanzia</a:t>
            </a:r>
            <a:r>
              <a:rPr lang="it-IT" dirty="0"/>
              <a:t>, e compare quando il bambino è in grado di percepire il compiersi di una relazione intersoggettiva con la madre</a:t>
            </a:r>
            <a:r>
              <a:rPr lang="it-IT" dirty="0" smtClean="0"/>
              <a:t>.</a:t>
            </a:r>
          </a:p>
          <a:p>
            <a:r>
              <a:rPr lang="it-IT" dirty="0" smtClean="0"/>
              <a:t> </a:t>
            </a:r>
            <a:r>
              <a:rPr lang="it-IT" dirty="0"/>
              <a:t>Le informazioni che riguardano il Sé interpersonale sono principalmente cinetiche. Quando natura, ritmo, direzione e intensità della nostra azione si incrociano e dialogano  con azioni altrui, si crea intersoggettività. Chi vi è coinvolto percepisce la reciprocità dei comportamenti: vede e sente come interattive le risposte dell’altro e in questa corrispondenza specifica e definisce  il proprio Sé interpersonale. </a:t>
            </a:r>
            <a:endParaRPr lang="it-IT" dirty="0" smtClean="0"/>
          </a:p>
          <a:p>
            <a:pPr>
              <a:buNone/>
            </a:pPr>
            <a:endParaRPr lang="it-IT" dirty="0" smtClean="0"/>
          </a:p>
          <a:p>
            <a:r>
              <a:rPr lang="it-IT" dirty="0" smtClean="0"/>
              <a:t>Si </a:t>
            </a:r>
            <a:r>
              <a:rPr lang="it-IT" dirty="0"/>
              <a:t>fonda sulla percezione diretta e non su un processo cognitivo. </a:t>
            </a:r>
            <a:endParaRPr lang="it-IT" dirty="0" smtClean="0"/>
          </a:p>
          <a:p>
            <a:endParaRPr lang="it-IT" dirty="0"/>
          </a:p>
          <a:p>
            <a:r>
              <a:rPr lang="it-IT" dirty="0"/>
              <a:t>Ma </a:t>
            </a:r>
            <a:r>
              <a:rPr lang="it-IT" b="1" dirty="0"/>
              <a:t>la percezione interpersonale si accompagna </a:t>
            </a:r>
            <a:r>
              <a:rPr lang="it-IT" dirty="0"/>
              <a:t>ben presto, nel bambino (</a:t>
            </a:r>
            <a:r>
              <a:rPr lang="it-IT" b="1" dirty="0"/>
              <a:t>tra i 2 e i 4 anni), ad altre forme di conoscenza: </a:t>
            </a:r>
            <a:endParaRPr lang="it-IT" b="1" dirty="0" smtClean="0"/>
          </a:p>
          <a:p>
            <a:pPr>
              <a:buNone/>
            </a:pPr>
            <a:r>
              <a:rPr lang="it-IT" b="1" dirty="0"/>
              <a:t> </a:t>
            </a:r>
            <a:r>
              <a:rPr lang="it-IT" b="1" dirty="0" smtClean="0"/>
              <a:t>    egli </a:t>
            </a:r>
            <a:r>
              <a:rPr lang="it-IT" b="1" dirty="0"/>
              <a:t>impara che gli altri non interagiscono soltanto, ma hanno credenze, intenzioni e sentimenti propri. </a:t>
            </a:r>
          </a:p>
          <a:p>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6" name="Connettore 1 25"/>
          <p:cNvCxnSpPr>
            <a:stCxn id="15" idx="0"/>
          </p:cNvCxnSpPr>
          <p:nvPr/>
        </p:nvCxnSpPr>
        <p:spPr>
          <a:xfrm flipV="1">
            <a:off x="3816350" y="4292600"/>
            <a:ext cx="323850" cy="576263"/>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cxnSp>
        <p:nvCxnSpPr>
          <p:cNvPr id="35" name="Connettore 1 34"/>
          <p:cNvCxnSpPr/>
          <p:nvPr/>
        </p:nvCxnSpPr>
        <p:spPr>
          <a:xfrm flipH="1" flipV="1">
            <a:off x="3059113" y="4292600"/>
            <a:ext cx="288925" cy="576263"/>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sp>
        <p:nvSpPr>
          <p:cNvPr id="3" name="Segnaposto contenuto 2"/>
          <p:cNvSpPr>
            <a:spLocks noGrp="1"/>
          </p:cNvSpPr>
          <p:nvPr>
            <p:ph idx="1"/>
          </p:nvPr>
        </p:nvSpPr>
        <p:spPr>
          <a:xfrm>
            <a:off x="395288" y="549275"/>
            <a:ext cx="8183562" cy="5399088"/>
          </a:xfrm>
        </p:spPr>
        <p:txBody>
          <a:bodyPr>
            <a:normAutofit/>
          </a:bodyPr>
          <a:lstStyle/>
          <a:p>
            <a:pPr marL="265176" indent="-265176" algn="ctr" eaLnBrk="1" fontAlgn="auto" hangingPunct="1">
              <a:spcAft>
                <a:spcPts val="0"/>
              </a:spcAft>
              <a:buFont typeface="Wingdings 2"/>
              <a:buNone/>
              <a:defRPr/>
            </a:pPr>
            <a:r>
              <a:rPr lang="it-IT" sz="3200" b="1" dirty="0" smtClean="0">
                <a:latin typeface="+mj-lt"/>
                <a:ea typeface="+mj-ea"/>
                <a:cs typeface="+mj-cs"/>
              </a:rPr>
              <a:t>IL POF SI COSTRUISCE</a:t>
            </a:r>
          </a:p>
          <a:p>
            <a:pPr marL="265176" indent="-265176" algn="ctr" eaLnBrk="1" fontAlgn="auto" hangingPunct="1">
              <a:spcAft>
                <a:spcPts val="0"/>
              </a:spcAft>
              <a:buFont typeface="Wingdings 2"/>
              <a:buNone/>
              <a:defRPr/>
            </a:pPr>
            <a:r>
              <a:rPr lang="it-IT" sz="2400" b="1" dirty="0" smtClean="0">
                <a:latin typeface="+mj-lt"/>
                <a:ea typeface="+mj-ea"/>
                <a:cs typeface="+mj-cs"/>
              </a:rPr>
              <a:t>IN COERENZA CON...</a:t>
            </a:r>
          </a:p>
          <a:p>
            <a:pPr marL="265176" indent="-265176" eaLnBrk="1" fontAlgn="auto" hangingPunct="1">
              <a:spcAft>
                <a:spcPts val="0"/>
              </a:spcAft>
              <a:buFont typeface="Wingdings 2"/>
              <a:buNone/>
              <a:defRPr/>
            </a:pPr>
            <a:endParaRPr lang="it-IT" dirty="0"/>
          </a:p>
        </p:txBody>
      </p:sp>
      <p:sp>
        <p:nvSpPr>
          <p:cNvPr id="5" name="Ovale 4"/>
          <p:cNvSpPr/>
          <p:nvPr/>
        </p:nvSpPr>
        <p:spPr>
          <a:xfrm>
            <a:off x="2124075" y="1700213"/>
            <a:ext cx="3024188" cy="1800225"/>
          </a:xfrm>
          <a:prstGeom prst="ellipse">
            <a:avLst/>
          </a:prstGeom>
          <a:solidFill>
            <a:srgbClr val="1782CB"/>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2400" dirty="0"/>
          </a:p>
        </p:txBody>
      </p:sp>
      <p:sp>
        <p:nvSpPr>
          <p:cNvPr id="6" name="Ovale 5"/>
          <p:cNvSpPr/>
          <p:nvPr/>
        </p:nvSpPr>
        <p:spPr>
          <a:xfrm>
            <a:off x="900113" y="3429000"/>
            <a:ext cx="2232025" cy="1511300"/>
          </a:xfrm>
          <a:prstGeom prst="ellipse">
            <a:avLst/>
          </a:prstGeom>
          <a:solidFill>
            <a:srgbClr val="1782CB"/>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sz="1400" dirty="0"/>
          </a:p>
        </p:txBody>
      </p:sp>
      <p:sp>
        <p:nvSpPr>
          <p:cNvPr id="13" name="CasellaDiTesto 12"/>
          <p:cNvSpPr txBox="1"/>
          <p:nvPr/>
        </p:nvSpPr>
        <p:spPr>
          <a:xfrm>
            <a:off x="755650" y="5580063"/>
            <a:ext cx="2808288" cy="369887"/>
          </a:xfrm>
          <a:prstGeom prst="rect">
            <a:avLst/>
          </a:prstGeom>
          <a:noFill/>
        </p:spPr>
        <p:txBody>
          <a:bodyPr>
            <a:spAutoFit/>
          </a:bodyPr>
          <a:lstStyle/>
          <a:p>
            <a:pPr>
              <a:defRPr/>
            </a:pPr>
            <a:r>
              <a:rPr lang="it-IT" dirty="0">
                <a:latin typeface="+mj-lt"/>
                <a:ea typeface="+mj-ea"/>
                <a:cs typeface="+mj-cs"/>
              </a:rPr>
              <a:t>commi 7 e 14</a:t>
            </a:r>
          </a:p>
        </p:txBody>
      </p:sp>
      <p:sp>
        <p:nvSpPr>
          <p:cNvPr id="16" name="CasellaDiTesto 15"/>
          <p:cNvSpPr txBox="1"/>
          <p:nvPr/>
        </p:nvSpPr>
        <p:spPr>
          <a:xfrm>
            <a:off x="1042988" y="3644900"/>
            <a:ext cx="1944687" cy="1416050"/>
          </a:xfrm>
          <a:prstGeom prst="rect">
            <a:avLst/>
          </a:prstGeom>
          <a:noFill/>
        </p:spPr>
        <p:txBody>
          <a:bodyPr>
            <a:spAutoFit/>
          </a:bodyPr>
          <a:lstStyle/>
          <a:p>
            <a:pPr algn="ctr">
              <a:defRPr/>
            </a:pPr>
            <a:r>
              <a:rPr lang="it-IT" b="1" dirty="0">
                <a:solidFill>
                  <a:schemeClr val="bg1"/>
                </a:solidFill>
                <a:latin typeface="+mn-lt"/>
              </a:rPr>
              <a:t>Obiettivi</a:t>
            </a:r>
          </a:p>
          <a:p>
            <a:pPr algn="ctr">
              <a:defRPr/>
            </a:pPr>
            <a:r>
              <a:rPr lang="it-IT" b="1" dirty="0">
                <a:solidFill>
                  <a:schemeClr val="bg1"/>
                </a:solidFill>
                <a:latin typeface="+mn-lt"/>
              </a:rPr>
              <a:t>Formativi</a:t>
            </a:r>
          </a:p>
          <a:p>
            <a:pPr algn="ctr">
              <a:defRPr/>
            </a:pPr>
            <a:r>
              <a:rPr lang="it-IT" sz="1600" dirty="0">
                <a:solidFill>
                  <a:schemeClr val="bg1"/>
                </a:solidFill>
                <a:latin typeface="+mn-lt"/>
              </a:rPr>
              <a:t>indicati nella L.107</a:t>
            </a:r>
          </a:p>
          <a:p>
            <a:pPr>
              <a:defRPr/>
            </a:pPr>
            <a:endParaRPr lang="it-IT" dirty="0"/>
          </a:p>
        </p:txBody>
      </p:sp>
      <p:sp>
        <p:nvSpPr>
          <p:cNvPr id="7" name="Ovale 6"/>
          <p:cNvSpPr/>
          <p:nvPr/>
        </p:nvSpPr>
        <p:spPr>
          <a:xfrm>
            <a:off x="4068763" y="3500438"/>
            <a:ext cx="2159000" cy="1439862"/>
          </a:xfrm>
          <a:prstGeom prst="ellipse">
            <a:avLst/>
          </a:prstGeom>
          <a:solidFill>
            <a:srgbClr val="1782CB"/>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it-IT" dirty="0"/>
          </a:p>
        </p:txBody>
      </p:sp>
      <p:sp>
        <p:nvSpPr>
          <p:cNvPr id="17" name="Callout con freccia a sinistra 16"/>
          <p:cNvSpPr/>
          <p:nvPr/>
        </p:nvSpPr>
        <p:spPr>
          <a:xfrm>
            <a:off x="6300788" y="1773238"/>
            <a:ext cx="503237" cy="3959225"/>
          </a:xfrm>
          <a:prstGeom prst="leftArrowCallout">
            <a:avLst>
              <a:gd name="adj1" fmla="val 32814"/>
              <a:gd name="adj2" fmla="val 60283"/>
              <a:gd name="adj3" fmla="val 33140"/>
              <a:gd name="adj4" fmla="val 41859"/>
            </a:avLst>
          </a:prstGeom>
          <a:solidFill>
            <a:schemeClr val="accent1"/>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it-IT"/>
          </a:p>
        </p:txBody>
      </p:sp>
      <p:sp>
        <p:nvSpPr>
          <p:cNvPr id="16395" name="CasellaDiTesto 17"/>
          <p:cNvSpPr txBox="1">
            <a:spLocks noChangeArrowheads="1"/>
          </p:cNvSpPr>
          <p:nvPr/>
        </p:nvSpPr>
        <p:spPr bwMode="auto">
          <a:xfrm>
            <a:off x="6804025" y="2133600"/>
            <a:ext cx="1944688" cy="3046988"/>
          </a:xfrm>
          <a:prstGeom prst="rect">
            <a:avLst/>
          </a:prstGeom>
          <a:noFill/>
          <a:ln w="9525">
            <a:noFill/>
            <a:miter lim="800000"/>
            <a:headEnd/>
            <a:tailEnd/>
          </a:ln>
        </p:spPr>
        <p:txBody>
          <a:bodyPr>
            <a:spAutoFit/>
          </a:bodyPr>
          <a:lstStyle/>
          <a:p>
            <a:pPr>
              <a:buFont typeface="Arial" charset="0"/>
              <a:buChar char="•"/>
            </a:pPr>
            <a:r>
              <a:rPr lang="it-IT" sz="1600" dirty="0"/>
              <a:t>Esigenze del contesto culturale, sociale ed economico</a:t>
            </a:r>
          </a:p>
          <a:p>
            <a:endParaRPr lang="it-IT" sz="1600" dirty="0"/>
          </a:p>
          <a:p>
            <a:pPr>
              <a:buFont typeface="Arial" charset="0"/>
              <a:buChar char="•"/>
            </a:pPr>
            <a:r>
              <a:rPr lang="it-IT" sz="1600" dirty="0"/>
              <a:t>Raccordo con il territorio (</a:t>
            </a:r>
            <a:r>
              <a:rPr lang="it-IT" sz="1600" dirty="0" err="1"/>
              <a:t>EE.LL</a:t>
            </a:r>
            <a:r>
              <a:rPr lang="it-IT" sz="1600" dirty="0"/>
              <a:t>, associazioni,ecc)</a:t>
            </a:r>
          </a:p>
          <a:p>
            <a:pPr>
              <a:buFont typeface="Arial" charset="0"/>
              <a:buChar char="•"/>
            </a:pPr>
            <a:endParaRPr lang="it-IT" sz="1600" dirty="0"/>
          </a:p>
          <a:p>
            <a:pPr>
              <a:buFont typeface="Arial" charset="0"/>
              <a:buChar char="•"/>
            </a:pPr>
            <a:r>
              <a:rPr lang="it-IT" sz="1600" dirty="0"/>
              <a:t>Proposte e pareri di genitori/studenti</a:t>
            </a:r>
          </a:p>
        </p:txBody>
      </p:sp>
      <p:sp>
        <p:nvSpPr>
          <p:cNvPr id="19" name="CasellaDiTesto 18"/>
          <p:cNvSpPr txBox="1"/>
          <p:nvPr/>
        </p:nvSpPr>
        <p:spPr>
          <a:xfrm>
            <a:off x="2268538" y="2136775"/>
            <a:ext cx="2663825" cy="1292225"/>
          </a:xfrm>
          <a:prstGeom prst="rect">
            <a:avLst/>
          </a:prstGeom>
          <a:noFill/>
        </p:spPr>
        <p:txBody>
          <a:bodyPr>
            <a:spAutoFit/>
          </a:bodyPr>
          <a:lstStyle/>
          <a:p>
            <a:pPr algn="ctr">
              <a:defRPr/>
            </a:pPr>
            <a:r>
              <a:rPr lang="it-IT" b="1" dirty="0">
                <a:solidFill>
                  <a:schemeClr val="bg1"/>
                </a:solidFill>
                <a:latin typeface="+mn-lt"/>
              </a:rPr>
              <a:t>Obiettivi generali</a:t>
            </a:r>
          </a:p>
          <a:p>
            <a:pPr algn="ctr">
              <a:defRPr/>
            </a:pPr>
            <a:r>
              <a:rPr lang="it-IT" b="1" dirty="0">
                <a:solidFill>
                  <a:schemeClr val="bg1"/>
                </a:solidFill>
                <a:latin typeface="+mn-lt"/>
              </a:rPr>
              <a:t>ed educativi </a:t>
            </a:r>
            <a:r>
              <a:rPr lang="it-IT" b="1" dirty="0" err="1">
                <a:solidFill>
                  <a:schemeClr val="bg1"/>
                </a:solidFill>
                <a:latin typeface="+mn-lt"/>
              </a:rPr>
              <a:t>ordinamentali</a:t>
            </a:r>
            <a:endParaRPr lang="it-IT" b="1" dirty="0">
              <a:solidFill>
                <a:schemeClr val="bg1"/>
              </a:solidFill>
              <a:latin typeface="+mn-lt"/>
            </a:endParaRPr>
          </a:p>
          <a:p>
            <a:pPr algn="ctr">
              <a:defRPr/>
            </a:pPr>
            <a:r>
              <a:rPr lang="it-IT" sz="1200" dirty="0">
                <a:solidFill>
                  <a:schemeClr val="bg1"/>
                </a:solidFill>
                <a:latin typeface="+mn-lt"/>
              </a:rPr>
              <a:t>(Indicazioni nazionali, Linee guida...)</a:t>
            </a:r>
          </a:p>
        </p:txBody>
      </p:sp>
      <p:sp>
        <p:nvSpPr>
          <p:cNvPr id="20" name="CasellaDiTesto 19"/>
          <p:cNvSpPr txBox="1"/>
          <p:nvPr/>
        </p:nvSpPr>
        <p:spPr>
          <a:xfrm>
            <a:off x="4067175" y="3679825"/>
            <a:ext cx="2089150" cy="1477963"/>
          </a:xfrm>
          <a:prstGeom prst="rect">
            <a:avLst/>
          </a:prstGeom>
          <a:noFill/>
        </p:spPr>
        <p:txBody>
          <a:bodyPr>
            <a:spAutoFit/>
          </a:bodyPr>
          <a:lstStyle/>
          <a:p>
            <a:pPr algn="ctr">
              <a:defRPr/>
            </a:pPr>
            <a:r>
              <a:rPr lang="it-IT" b="1" dirty="0">
                <a:solidFill>
                  <a:schemeClr val="bg1"/>
                </a:solidFill>
                <a:latin typeface="+mn-lt"/>
              </a:rPr>
              <a:t>Piani di miglioramento</a:t>
            </a:r>
          </a:p>
          <a:p>
            <a:pPr algn="ctr">
              <a:defRPr/>
            </a:pPr>
            <a:r>
              <a:rPr lang="it-IT" b="1" dirty="0">
                <a:solidFill>
                  <a:schemeClr val="bg1"/>
                </a:solidFill>
                <a:latin typeface="+mn-lt"/>
              </a:rPr>
              <a:t>della scuola </a:t>
            </a:r>
            <a:r>
              <a:rPr lang="it-IT" dirty="0">
                <a:solidFill>
                  <a:schemeClr val="bg1"/>
                </a:solidFill>
                <a:latin typeface="+mn-lt"/>
              </a:rPr>
              <a:t>(SNV)</a:t>
            </a:r>
          </a:p>
          <a:p>
            <a:pPr>
              <a:defRPr/>
            </a:pPr>
            <a:endParaRPr lang="it-IT" dirty="0"/>
          </a:p>
        </p:txBody>
      </p:sp>
      <p:sp>
        <p:nvSpPr>
          <p:cNvPr id="15" name="CasellaDiTesto 14"/>
          <p:cNvSpPr txBox="1"/>
          <p:nvPr/>
        </p:nvSpPr>
        <p:spPr>
          <a:xfrm>
            <a:off x="3132138" y="4868863"/>
            <a:ext cx="1368425" cy="585787"/>
          </a:xfrm>
          <a:prstGeom prst="rect">
            <a:avLst/>
          </a:prstGeom>
          <a:noFill/>
        </p:spPr>
        <p:txBody>
          <a:bodyPr>
            <a:spAutoFit/>
          </a:bodyPr>
          <a:lstStyle/>
          <a:p>
            <a:pPr>
              <a:defRPr/>
            </a:pPr>
            <a:r>
              <a:rPr lang="it-IT" sz="3200" dirty="0">
                <a:latin typeface="+mj-lt"/>
              </a:rPr>
              <a:t>POF</a:t>
            </a:r>
          </a:p>
        </p:txBody>
      </p:sp>
      <p:cxnSp>
        <p:nvCxnSpPr>
          <p:cNvPr id="18" name="Connettore 1 17"/>
          <p:cNvCxnSpPr/>
          <p:nvPr/>
        </p:nvCxnSpPr>
        <p:spPr>
          <a:xfrm flipV="1">
            <a:off x="3563938" y="3644900"/>
            <a:ext cx="0" cy="1223963"/>
          </a:xfrm>
          <a:prstGeom prst="line">
            <a:avLst/>
          </a:prstGeom>
          <a:ln>
            <a:solidFill>
              <a:schemeClr val="accent1">
                <a:lumMod val="75000"/>
              </a:schemeClr>
            </a:solidFill>
          </a:ln>
        </p:spPr>
        <p:style>
          <a:lnRef idx="3">
            <a:schemeClr val="accent3"/>
          </a:lnRef>
          <a:fillRef idx="0">
            <a:schemeClr val="accent3"/>
          </a:fillRef>
          <a:effectRef idx="2">
            <a:schemeClr val="accent3"/>
          </a:effectRef>
          <a:fontRef idx="minor">
            <a:schemeClr val="tx1"/>
          </a:fontRef>
        </p:style>
      </p:cxn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576" y="188640"/>
            <a:ext cx="8085584" cy="792088"/>
          </a:xfrm>
        </p:spPr>
        <p:txBody>
          <a:bodyPr>
            <a:normAutofit fontScale="90000"/>
          </a:bodyPr>
          <a:lstStyle/>
          <a:p>
            <a:r>
              <a:rPr lang="it-IT" sz="3100" b="1" i="1" dirty="0"/>
              <a:t>3. Il Sé esteso</a:t>
            </a:r>
            <a:r>
              <a:rPr lang="it-IT" dirty="0"/>
              <a:t/>
            </a:r>
            <a:br>
              <a:rPr lang="it-IT" dirty="0"/>
            </a:br>
            <a:endParaRPr lang="it-IT" dirty="0"/>
          </a:p>
        </p:txBody>
      </p:sp>
      <p:sp>
        <p:nvSpPr>
          <p:cNvPr id="3" name="Segnaposto contenuto 2"/>
          <p:cNvSpPr>
            <a:spLocks noGrp="1"/>
          </p:cNvSpPr>
          <p:nvPr>
            <p:ph idx="1"/>
          </p:nvPr>
        </p:nvSpPr>
        <p:spPr>
          <a:xfrm>
            <a:off x="214282" y="620688"/>
            <a:ext cx="8643998" cy="5904656"/>
          </a:xfrm>
        </p:spPr>
        <p:txBody>
          <a:bodyPr>
            <a:normAutofit fontScale="77500" lnSpcReduction="20000"/>
          </a:bodyPr>
          <a:lstStyle/>
          <a:p>
            <a:r>
              <a:rPr lang="it-IT" dirty="0"/>
              <a:t>E’ il Sé basato sulla memoria  del passato e sulle proiezioni verso  il futuro. </a:t>
            </a:r>
            <a:r>
              <a:rPr lang="it-IT" i="1" dirty="0"/>
              <a:t>Non tutti i ricordi riguardano il Sé esteso: la cosiddetta memoria procedurale (= il “sapere come si fa”) è indipendente dalla memoria delle esperienze personali</a:t>
            </a:r>
            <a:r>
              <a:rPr lang="it-IT" i="1" dirty="0" smtClean="0"/>
              <a:t>.</a:t>
            </a:r>
          </a:p>
          <a:p>
            <a:r>
              <a:rPr lang="it-IT" dirty="0" smtClean="0"/>
              <a:t> </a:t>
            </a:r>
            <a:r>
              <a:rPr lang="it-IT" b="1" dirty="0"/>
              <a:t>A tre anni </a:t>
            </a:r>
            <a:r>
              <a:rPr lang="it-IT" dirty="0"/>
              <a:t>il Sé esteso funziona già attivamente: il bambino ricorda come si svolgono molte delle routine familiari (alzarsi, lavarsi, fare colazione, giocare, uscire, ecc</a:t>
            </a:r>
            <a:r>
              <a:rPr lang="it-IT" dirty="0" smtClean="0"/>
              <a:t>.):</a:t>
            </a:r>
          </a:p>
          <a:p>
            <a:r>
              <a:rPr lang="it-IT" dirty="0" smtClean="0"/>
              <a:t>il </a:t>
            </a:r>
            <a:r>
              <a:rPr lang="it-IT" dirty="0"/>
              <a:t>ricordo e la narrazione  delle esperienze passate è fondamentale per esprimere la nostra specificità</a:t>
            </a:r>
            <a:r>
              <a:rPr lang="it-IT" dirty="0" smtClean="0"/>
              <a:t>.</a:t>
            </a:r>
          </a:p>
          <a:p>
            <a:endParaRPr lang="it-IT" dirty="0"/>
          </a:p>
          <a:p>
            <a:r>
              <a:rPr lang="it-IT" dirty="0"/>
              <a:t>I ricordi, peraltro,  dipendono non solo da quanto abbiamo immagazzinato ma anche da quel che crediamo nel momento presente, dal senso che attribuiamo ai </a:t>
            </a:r>
            <a:r>
              <a:rPr lang="it-IT" dirty="0" smtClean="0"/>
              <a:t>ricordi.</a:t>
            </a:r>
            <a:endParaRPr lang="it-IT" dirty="0"/>
          </a:p>
          <a:p>
            <a:pPr>
              <a:buNone/>
            </a:pPr>
            <a:endParaRPr lang="it-IT" dirty="0" smtClean="0"/>
          </a:p>
          <a:p>
            <a:r>
              <a:rPr lang="it-IT" dirty="0" smtClean="0"/>
              <a:t> </a:t>
            </a:r>
            <a:r>
              <a:rPr lang="it-IT" dirty="0"/>
              <a:t>Infatti, dal momento che la memoria è soprattutto ricostruttiva,  scegliamo di ricordare ciò che corrisponde alle nostre teorie su noi stessi.</a:t>
            </a:r>
          </a:p>
          <a:p>
            <a:endParaRPr lang="it-IT"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418058"/>
          </a:xfrm>
        </p:spPr>
        <p:txBody>
          <a:bodyPr>
            <a:normAutofit fontScale="90000"/>
          </a:bodyPr>
          <a:lstStyle/>
          <a:p>
            <a:r>
              <a:rPr lang="it-IT" sz="2800" b="1" i="1" dirty="0" smtClean="0"/>
              <a:t>4. Il Sé concettuale (o concetto di Sé)</a:t>
            </a:r>
            <a:r>
              <a:rPr lang="it-IT" sz="2800" dirty="0" smtClean="0"/>
              <a:t/>
            </a:r>
            <a:br>
              <a:rPr lang="it-IT" sz="2800" dirty="0" smtClean="0"/>
            </a:br>
            <a:endParaRPr lang="it-IT" sz="2800" dirty="0"/>
          </a:p>
        </p:txBody>
      </p:sp>
      <p:sp>
        <p:nvSpPr>
          <p:cNvPr id="3" name="Segnaposto contenuto 2"/>
          <p:cNvSpPr>
            <a:spLocks noGrp="1"/>
          </p:cNvSpPr>
          <p:nvPr>
            <p:ph idx="1"/>
          </p:nvPr>
        </p:nvSpPr>
        <p:spPr>
          <a:xfrm>
            <a:off x="179512" y="620688"/>
            <a:ext cx="8784976" cy="6048672"/>
          </a:xfrm>
        </p:spPr>
        <p:txBody>
          <a:bodyPr>
            <a:normAutofit fontScale="62500" lnSpcReduction="20000"/>
          </a:bodyPr>
          <a:lstStyle/>
          <a:p>
            <a:r>
              <a:rPr lang="it-IT" dirty="0" smtClean="0"/>
              <a:t>E</a:t>
            </a:r>
            <a:r>
              <a:rPr lang="it-IT" dirty="0"/>
              <a:t>’ un concetto,  dunque </a:t>
            </a:r>
            <a:r>
              <a:rPr lang="it-IT" b="1" dirty="0"/>
              <a:t>si basa sulla rete di teorie e assunti  concernenti il corpo, i tratti individuali significativi </a:t>
            </a:r>
            <a:r>
              <a:rPr lang="it-IT" b="1" dirty="0" smtClean="0"/>
              <a:t>dell'individuo</a:t>
            </a:r>
            <a:r>
              <a:rPr lang="it-IT" dirty="0" smtClean="0"/>
              <a:t>:</a:t>
            </a:r>
          </a:p>
          <a:p>
            <a:r>
              <a:rPr lang="it-IT" b="1" dirty="0" smtClean="0">
                <a:solidFill>
                  <a:srgbClr val="FF0000"/>
                </a:solidFill>
              </a:rPr>
              <a:t>i </a:t>
            </a:r>
            <a:r>
              <a:rPr lang="it-IT" b="1" dirty="0">
                <a:solidFill>
                  <a:srgbClr val="FF0000"/>
                </a:solidFill>
              </a:rPr>
              <a:t>ruoli sociali </a:t>
            </a:r>
            <a:r>
              <a:rPr lang="it-IT" dirty="0"/>
              <a:t>(che cosa implica per me essere figlio/a, padre/madre, marito/moglie ecc.); </a:t>
            </a:r>
            <a:endParaRPr lang="it-IT" dirty="0" smtClean="0"/>
          </a:p>
          <a:p>
            <a:r>
              <a:rPr lang="it-IT" b="1" dirty="0" smtClean="0">
                <a:solidFill>
                  <a:srgbClr val="FF0000"/>
                </a:solidFill>
              </a:rPr>
              <a:t>entità </a:t>
            </a:r>
            <a:r>
              <a:rPr lang="it-IT" b="1" dirty="0">
                <a:solidFill>
                  <a:srgbClr val="FF0000"/>
                </a:solidFill>
              </a:rPr>
              <a:t>interne più o meno ipotetiche </a:t>
            </a:r>
            <a:r>
              <a:rPr lang="it-IT" dirty="0"/>
              <a:t>(l’anima, la spiritualità,  la mente, l’inconscio, ecc), </a:t>
            </a:r>
          </a:p>
          <a:p>
            <a:r>
              <a:rPr lang="it-IT" dirty="0" smtClean="0">
                <a:solidFill>
                  <a:srgbClr val="FF0000"/>
                </a:solidFill>
              </a:rPr>
              <a:t> </a:t>
            </a:r>
            <a:r>
              <a:rPr lang="it-IT" b="1" dirty="0">
                <a:solidFill>
                  <a:srgbClr val="FF0000"/>
                </a:solidFill>
              </a:rPr>
              <a:t>dimensioni differenziali significative </a:t>
            </a:r>
            <a:r>
              <a:rPr lang="it-IT" dirty="0"/>
              <a:t>(intelligenza, ricchezza, salute). </a:t>
            </a:r>
            <a:endParaRPr lang="it-IT" dirty="0" smtClean="0"/>
          </a:p>
          <a:p>
            <a:endParaRPr lang="it-IT" dirty="0" smtClean="0"/>
          </a:p>
          <a:p>
            <a:r>
              <a:rPr lang="it-IT" dirty="0" smtClean="0"/>
              <a:t>Il </a:t>
            </a:r>
            <a:r>
              <a:rPr lang="it-IT" dirty="0"/>
              <a:t>concetto di sé influenza il comportamento: ad esempio, le credenze dei bambini sulla propria intelligenza influisce sul rendimento scolastico (</a:t>
            </a:r>
            <a:r>
              <a:rPr lang="it-IT" dirty="0" err="1"/>
              <a:t>Dweck</a:t>
            </a:r>
            <a:r>
              <a:rPr lang="it-IT" dirty="0"/>
              <a:t> 1986</a:t>
            </a:r>
            <a:r>
              <a:rPr lang="it-IT" dirty="0" smtClean="0"/>
              <a:t>).</a:t>
            </a:r>
          </a:p>
          <a:p>
            <a:endParaRPr lang="it-IT" dirty="0" smtClean="0"/>
          </a:p>
          <a:p>
            <a:r>
              <a:rPr lang="it-IT" b="1" dirty="0" smtClean="0"/>
              <a:t>Il </a:t>
            </a:r>
            <a:r>
              <a:rPr lang="it-IT" b="1" dirty="0"/>
              <a:t>Sé concettuale si distingue dagli altri </a:t>
            </a:r>
            <a:r>
              <a:rPr lang="it-IT" b="1" dirty="0" smtClean="0"/>
              <a:t> </a:t>
            </a:r>
            <a:r>
              <a:rPr lang="it-IT" b="1" dirty="0"/>
              <a:t>aspetti del Sé perché si costruisce e sviluppa  su idee elaborate nel sociale ed espresse verbalmente</a:t>
            </a:r>
            <a:r>
              <a:rPr lang="it-IT" b="1" dirty="0" smtClean="0"/>
              <a:t>.</a:t>
            </a:r>
          </a:p>
          <a:p>
            <a:endParaRPr lang="it-IT" b="1" dirty="0" smtClean="0"/>
          </a:p>
          <a:p>
            <a:r>
              <a:rPr lang="it-IT" dirty="0" smtClean="0"/>
              <a:t> </a:t>
            </a:r>
            <a:r>
              <a:rPr lang="it-IT" dirty="0"/>
              <a:t>Inoltre, in questo aspetto del Sé sono rappresentati anche gli altri quattro, perché nella teoria del Sé rientrano anche le nostre idee sul corpo (Sé ecologico), la comunicazione con gli altri (Sé interpersonale), i nostri ricordi e le previsioni (Sé esteso) e infine il significato dei nostri pensieri e dei nostri sentimenti.</a:t>
            </a:r>
          </a:p>
          <a:p>
            <a:endParaRPr lang="it-IT"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0"/>
            <a:ext cx="8183880" cy="1051560"/>
          </a:xfrm>
        </p:spPr>
        <p:txBody>
          <a:bodyPr>
            <a:normAutofit/>
          </a:bodyPr>
          <a:lstStyle/>
          <a:p>
            <a:r>
              <a:rPr lang="it-IT" sz="2800" b="1" i="1" dirty="0" smtClean="0"/>
              <a:t>5. Il Sé privato</a:t>
            </a:r>
            <a:endParaRPr lang="it-IT" sz="2800" dirty="0"/>
          </a:p>
        </p:txBody>
      </p:sp>
      <p:sp>
        <p:nvSpPr>
          <p:cNvPr id="3" name="Segnaposto contenuto 2"/>
          <p:cNvSpPr>
            <a:spLocks noGrp="1"/>
          </p:cNvSpPr>
          <p:nvPr>
            <p:ph idx="1"/>
          </p:nvPr>
        </p:nvSpPr>
        <p:spPr>
          <a:xfrm>
            <a:off x="395536" y="1196752"/>
            <a:ext cx="8229600" cy="5472608"/>
          </a:xfrm>
        </p:spPr>
        <p:txBody>
          <a:bodyPr>
            <a:normAutofit/>
          </a:bodyPr>
          <a:lstStyle/>
          <a:p>
            <a:r>
              <a:rPr lang="it-IT" dirty="0" smtClean="0"/>
              <a:t>Si </a:t>
            </a:r>
            <a:r>
              <a:rPr lang="it-IT" dirty="0"/>
              <a:t>manifesta quando il bambino si accorge che certe esperienze sono esclusivamente sue (</a:t>
            </a:r>
            <a:r>
              <a:rPr lang="it-IT" b="1" dirty="0"/>
              <a:t>circa 4 anni e mezzo</a:t>
            </a:r>
            <a:r>
              <a:rPr lang="it-IT" dirty="0" smtClean="0"/>
              <a:t>).</a:t>
            </a:r>
          </a:p>
          <a:p>
            <a:r>
              <a:rPr lang="it-IT" dirty="0" smtClean="0"/>
              <a:t> </a:t>
            </a:r>
          </a:p>
          <a:p>
            <a:r>
              <a:rPr lang="it-IT" dirty="0" smtClean="0"/>
              <a:t>Il </a:t>
            </a:r>
            <a:r>
              <a:rPr lang="it-IT" dirty="0"/>
              <a:t>bambino si rende conto </a:t>
            </a:r>
            <a:r>
              <a:rPr lang="it-IT" dirty="0" smtClean="0"/>
              <a:t>che:</a:t>
            </a:r>
          </a:p>
          <a:p>
            <a:r>
              <a:rPr lang="it-IT" dirty="0" smtClean="0"/>
              <a:t>  </a:t>
            </a:r>
            <a:r>
              <a:rPr lang="it-IT" dirty="0"/>
              <a:t>solo lui può provare quel particolare sentimento (gioia, paura, dolore, ecc.), </a:t>
            </a:r>
            <a:endParaRPr lang="it-IT" dirty="0" smtClean="0"/>
          </a:p>
          <a:p>
            <a:r>
              <a:rPr lang="it-IT" dirty="0" smtClean="0"/>
              <a:t>le </a:t>
            </a:r>
            <a:r>
              <a:rPr lang="it-IT" dirty="0"/>
              <a:t>esperienze private  le può  ricordare (arricchendo il Sé esteso) e rivivere interiormente (in modo indipendente dal Sé ecologico e dal Sé interpersonale).</a:t>
            </a:r>
          </a:p>
          <a:p>
            <a:endParaRPr lang="it-IT"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620688"/>
            <a:ext cx="8183880" cy="1051560"/>
          </a:xfrm>
        </p:spPr>
        <p:txBody>
          <a:bodyPr>
            <a:normAutofit fontScale="90000"/>
          </a:bodyPr>
          <a:lstStyle/>
          <a:p>
            <a:r>
              <a:rPr lang="it-IT" sz="2800" b="1" dirty="0"/>
              <a:t>D</a:t>
            </a:r>
            <a:r>
              <a:rPr lang="it-IT" sz="2800" b="1" dirty="0" smtClean="0"/>
              <a:t>omanda: come è possibile preservare l’unitarietà del Sé se risulta composto da cinque aspetti ?</a:t>
            </a:r>
            <a:endParaRPr lang="it-IT" sz="2800" b="1" dirty="0"/>
          </a:p>
        </p:txBody>
      </p:sp>
      <p:sp>
        <p:nvSpPr>
          <p:cNvPr id="3" name="Segnaposto contenuto 2"/>
          <p:cNvSpPr>
            <a:spLocks noGrp="1"/>
          </p:cNvSpPr>
          <p:nvPr>
            <p:ph idx="1"/>
          </p:nvPr>
        </p:nvSpPr>
        <p:spPr>
          <a:xfrm>
            <a:off x="395536" y="1844824"/>
            <a:ext cx="8183880" cy="4187952"/>
          </a:xfrm>
        </p:spPr>
        <p:txBody>
          <a:bodyPr>
            <a:normAutofit fontScale="85000" lnSpcReduction="20000"/>
          </a:bodyPr>
          <a:lstStyle/>
          <a:p>
            <a:pPr>
              <a:buNone/>
            </a:pPr>
            <a:r>
              <a:rPr lang="it-IT" dirty="0" smtClean="0"/>
              <a:t>Secondo </a:t>
            </a:r>
            <a:r>
              <a:rPr lang="it-IT" b="1" dirty="0" err="1"/>
              <a:t>Neisser</a:t>
            </a:r>
            <a:r>
              <a:rPr lang="it-IT" dirty="0"/>
              <a:t> </a:t>
            </a:r>
            <a:r>
              <a:rPr lang="it-IT" dirty="0" smtClean="0"/>
              <a:t> </a:t>
            </a:r>
            <a:r>
              <a:rPr lang="it-IT" dirty="0"/>
              <a:t>i vari aspetti del Sé  sono strettamente interconnessi e spesso compresenti nelle stesse attività. </a:t>
            </a:r>
            <a:endParaRPr lang="it-IT" dirty="0" smtClean="0"/>
          </a:p>
          <a:p>
            <a:pPr>
              <a:buNone/>
            </a:pPr>
            <a:endParaRPr lang="it-IT" dirty="0"/>
          </a:p>
          <a:p>
            <a:pPr>
              <a:buNone/>
            </a:pPr>
            <a:r>
              <a:rPr lang="it-IT" dirty="0" smtClean="0"/>
              <a:t>Ognuno </a:t>
            </a:r>
            <a:r>
              <a:rPr lang="it-IT" dirty="0"/>
              <a:t>di essi viene caricato di </a:t>
            </a:r>
            <a:r>
              <a:rPr lang="it-IT" dirty="0" smtClean="0"/>
              <a:t>valore: </a:t>
            </a:r>
          </a:p>
          <a:p>
            <a:pPr>
              <a:buNone/>
            </a:pPr>
            <a:r>
              <a:rPr lang="it-IT" dirty="0" smtClean="0"/>
              <a:t>infatti </a:t>
            </a:r>
            <a:r>
              <a:rPr lang="it-IT" dirty="0"/>
              <a:t>le persone fanno il possibile non solo per salvare la propria vita, ma anche per salvaguardare le proprie relazioni, i propri ricordi e progetti per il domani, e l’integrità del Sé definito culturalmente che hanno adottato</a:t>
            </a:r>
            <a:r>
              <a:rPr lang="it-IT" dirty="0" smtClean="0"/>
              <a:t>.</a:t>
            </a:r>
          </a:p>
          <a:p>
            <a:pPr>
              <a:buNone/>
            </a:pPr>
            <a:endParaRPr lang="it-IT" dirty="0"/>
          </a:p>
          <a:p>
            <a:r>
              <a:rPr lang="it-IT" dirty="0"/>
              <a:t>Ecco perché il Sé diviene un oggetto privilegiato nell’esperienza quotidiana di ognuno.</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642910" y="2786058"/>
            <a:ext cx="8183880" cy="1051560"/>
          </a:xfrm>
        </p:spPr>
        <p:txBody>
          <a:bodyPr>
            <a:normAutofit fontScale="90000"/>
          </a:bodyPr>
          <a:lstStyle/>
          <a:p>
            <a:r>
              <a:rPr lang="it-IT" dirty="0" smtClean="0"/>
              <a:t>L’importanza delle emozioni nello sviluppo della consapevolezza del </a:t>
            </a:r>
            <a:r>
              <a:rPr lang="it-IT" dirty="0" err="1" smtClean="0"/>
              <a:t>Sè</a:t>
            </a:r>
            <a:endParaRPr lang="it-IT" dirty="0"/>
          </a:p>
        </p:txBody>
      </p:sp>
      <p:sp>
        <p:nvSpPr>
          <p:cNvPr id="3" name="Segnaposto contenuto 2"/>
          <p:cNvSpPr>
            <a:spLocks noGrp="1"/>
          </p:cNvSpPr>
          <p:nvPr>
            <p:ph idx="1"/>
          </p:nvPr>
        </p:nvSpPr>
        <p:spPr/>
        <p:txBody>
          <a:bodyPr/>
          <a:lstStyle/>
          <a:p>
            <a:endParaRPr lang="it-IT"/>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183880" cy="1051560"/>
          </a:xfrm>
        </p:spPr>
        <p:txBody>
          <a:bodyPr>
            <a:normAutofit fontScale="90000"/>
          </a:bodyPr>
          <a:lstStyle/>
          <a:p>
            <a:pPr algn="l"/>
            <a:r>
              <a:rPr lang="it-IT" sz="2800" dirty="0" smtClean="0"/>
              <a:t>Lo sviluppo della consapevolezza delle emozioni</a:t>
            </a:r>
            <a:br>
              <a:rPr lang="it-IT" sz="2800" dirty="0" smtClean="0"/>
            </a:br>
            <a:r>
              <a:rPr lang="it-IT" sz="2800" b="1" dirty="0"/>
              <a:t> </a:t>
            </a:r>
            <a:r>
              <a:rPr lang="it-IT" sz="2800" b="1" dirty="0" err="1"/>
              <a:t>Pons</a:t>
            </a:r>
            <a:r>
              <a:rPr lang="it-IT" sz="2800" b="1" dirty="0"/>
              <a:t> F., </a:t>
            </a:r>
            <a:r>
              <a:rPr lang="it-IT" sz="2800" b="1" dirty="0" err="1"/>
              <a:t>Doudin</a:t>
            </a:r>
            <a:r>
              <a:rPr lang="it-IT" sz="2800" b="1" dirty="0"/>
              <a:t> </a:t>
            </a:r>
            <a:r>
              <a:rPr lang="it-IT" sz="2800" b="1" dirty="0" err="1"/>
              <a:t>P-A</a:t>
            </a:r>
            <a:r>
              <a:rPr lang="it-IT" sz="2800" b="1" dirty="0"/>
              <a:t>., Harris P.L., de </a:t>
            </a:r>
            <a:r>
              <a:rPr lang="it-IT" sz="2800" b="1" dirty="0" err="1"/>
              <a:t>Rosnay</a:t>
            </a:r>
            <a:r>
              <a:rPr lang="it-IT" sz="2800" b="1" dirty="0"/>
              <a:t> </a:t>
            </a:r>
            <a:endParaRPr lang="it-IT" sz="2800" dirty="0"/>
          </a:p>
        </p:txBody>
      </p:sp>
      <p:sp>
        <p:nvSpPr>
          <p:cNvPr id="3" name="Segnaposto contenuto 2"/>
          <p:cNvSpPr>
            <a:spLocks noGrp="1"/>
          </p:cNvSpPr>
          <p:nvPr>
            <p:ph idx="1"/>
          </p:nvPr>
        </p:nvSpPr>
        <p:spPr>
          <a:xfrm>
            <a:off x="467544" y="1340768"/>
            <a:ext cx="8183880" cy="4187952"/>
          </a:xfrm>
        </p:spPr>
        <p:txBody>
          <a:bodyPr>
            <a:normAutofit fontScale="70000" lnSpcReduction="20000"/>
          </a:bodyPr>
          <a:lstStyle/>
          <a:p>
            <a:r>
              <a:rPr lang="it-IT" b="1" i="1" dirty="0"/>
              <a:t>Componente 1: Riconoscimento (</a:t>
            </a:r>
            <a:r>
              <a:rPr lang="it-IT" b="1" i="1" dirty="0" err="1"/>
              <a:t>etichettamento</a:t>
            </a:r>
            <a:r>
              <a:rPr lang="it-IT" b="1" i="1" dirty="0"/>
              <a:t>) delle emozioni</a:t>
            </a:r>
            <a:r>
              <a:rPr lang="it-IT" dirty="0"/>
              <a:t> sulla base di espressioni facciali, di movimenti corporei o prosodia. </a:t>
            </a:r>
            <a:endParaRPr lang="it-IT" dirty="0" smtClean="0"/>
          </a:p>
          <a:p>
            <a:r>
              <a:rPr lang="it-IT" dirty="0" smtClean="0"/>
              <a:t>Approssimativamente </a:t>
            </a:r>
            <a:r>
              <a:rPr lang="it-IT" b="1" dirty="0"/>
              <a:t>intorno ai due - tre anni</a:t>
            </a:r>
            <a:r>
              <a:rPr lang="it-IT" dirty="0"/>
              <a:t>, i bambini iniziano a essere in grado di riconoscere e nominare le emozioni in base a segnali espressivi del volto; </a:t>
            </a:r>
            <a:endParaRPr lang="it-IT" dirty="0" smtClean="0"/>
          </a:p>
          <a:p>
            <a:r>
              <a:rPr lang="it-IT" dirty="0" smtClean="0"/>
              <a:t>tale </a:t>
            </a:r>
            <a:r>
              <a:rPr lang="it-IT" dirty="0"/>
              <a:t>capacità aumenta tra i due e i cinque anni</a:t>
            </a:r>
            <a:r>
              <a:rPr lang="it-IT" dirty="0" smtClean="0"/>
              <a:t>.</a:t>
            </a:r>
          </a:p>
          <a:p>
            <a:pPr>
              <a:buNone/>
            </a:pPr>
            <a:endParaRPr lang="it-IT" dirty="0"/>
          </a:p>
          <a:p>
            <a:r>
              <a:rPr lang="it-IT" b="1" i="1" dirty="0"/>
              <a:t>Componente 2: Causa esterna (situazionale</a:t>
            </a:r>
            <a:r>
              <a:rPr lang="it-IT" i="1" dirty="0"/>
              <a:t>);</a:t>
            </a:r>
            <a:r>
              <a:rPr lang="it-IT" dirty="0"/>
              <a:t> approssimativamente </a:t>
            </a:r>
            <a:r>
              <a:rPr lang="it-IT" b="1" dirty="0"/>
              <a:t>intorno ai tre - quattro anni</a:t>
            </a:r>
            <a:r>
              <a:rPr lang="it-IT" dirty="0"/>
              <a:t>, i bambini cominciano a capire come le cause esterne influenzino le emozioni proprie e degli altri</a:t>
            </a:r>
            <a:r>
              <a:rPr lang="it-IT" dirty="0" smtClean="0"/>
              <a:t>.</a:t>
            </a:r>
          </a:p>
          <a:p>
            <a:r>
              <a:rPr lang="it-IT" dirty="0" smtClean="0"/>
              <a:t> </a:t>
            </a:r>
            <a:r>
              <a:rPr lang="it-IT" dirty="0"/>
              <a:t>Comprensione dell’impatto di cause situazionali sulle emozioni.</a:t>
            </a:r>
          </a:p>
          <a:p>
            <a:endParaRPr lang="it-IT"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60648"/>
            <a:ext cx="8183880" cy="1051560"/>
          </a:xfrm>
        </p:spPr>
        <p:txBody>
          <a:bodyPr>
            <a:normAutofit fontScale="90000"/>
          </a:bodyPr>
          <a:lstStyle/>
          <a:p>
            <a:r>
              <a:rPr lang="it-IT" sz="2400" dirty="0" smtClean="0"/>
              <a:t>Lo sviluppo della consapevolezza delle emozioni</a:t>
            </a:r>
            <a:br>
              <a:rPr lang="it-IT" sz="2400" dirty="0" smtClean="0"/>
            </a:br>
            <a:r>
              <a:rPr lang="it-IT" sz="2400" b="1" dirty="0" smtClean="0"/>
              <a:t> </a:t>
            </a:r>
            <a:r>
              <a:rPr lang="it-IT" sz="2400" b="1" dirty="0" err="1" smtClean="0"/>
              <a:t>Pons</a:t>
            </a:r>
            <a:r>
              <a:rPr lang="it-IT" sz="2400" b="1" dirty="0" smtClean="0"/>
              <a:t> F., </a:t>
            </a:r>
            <a:r>
              <a:rPr lang="it-IT" sz="2400" b="1" dirty="0" err="1" smtClean="0"/>
              <a:t>Doudin</a:t>
            </a:r>
            <a:r>
              <a:rPr lang="it-IT" sz="2400" b="1" dirty="0" smtClean="0"/>
              <a:t> </a:t>
            </a:r>
            <a:r>
              <a:rPr lang="it-IT" sz="2400" b="1" dirty="0" err="1" smtClean="0"/>
              <a:t>P-A</a:t>
            </a:r>
            <a:r>
              <a:rPr lang="it-IT" sz="2400" b="1" dirty="0" smtClean="0"/>
              <a:t>., Harris P.L., de </a:t>
            </a:r>
            <a:r>
              <a:rPr lang="it-IT" sz="2400" b="1" dirty="0" err="1" smtClean="0"/>
              <a:t>Rosnay</a:t>
            </a:r>
            <a:r>
              <a:rPr lang="it-IT" sz="2400" b="1" dirty="0" smtClean="0"/>
              <a:t> </a:t>
            </a:r>
            <a:endParaRPr lang="it-IT" sz="2400" dirty="0"/>
          </a:p>
        </p:txBody>
      </p:sp>
      <p:sp>
        <p:nvSpPr>
          <p:cNvPr id="3" name="Segnaposto contenuto 2"/>
          <p:cNvSpPr>
            <a:spLocks noGrp="1"/>
          </p:cNvSpPr>
          <p:nvPr>
            <p:ph idx="1"/>
          </p:nvPr>
        </p:nvSpPr>
        <p:spPr>
          <a:xfrm>
            <a:off x="323528" y="1412776"/>
            <a:ext cx="8229600" cy="4925144"/>
          </a:xfrm>
        </p:spPr>
        <p:txBody>
          <a:bodyPr>
            <a:normAutofit fontScale="92500" lnSpcReduction="20000"/>
          </a:bodyPr>
          <a:lstStyle/>
          <a:p>
            <a:r>
              <a:rPr lang="it-IT" b="1" i="1" dirty="0"/>
              <a:t>Componente 3: Ricordo</a:t>
            </a:r>
            <a:r>
              <a:rPr lang="it-IT" dirty="0"/>
              <a:t>; </a:t>
            </a:r>
            <a:r>
              <a:rPr lang="it-IT" b="1" dirty="0"/>
              <a:t>fra i tre e i sei anni </a:t>
            </a:r>
            <a:r>
              <a:rPr lang="it-IT" dirty="0"/>
              <a:t>i bambini iniziano a comprendere la relazione tra  ricordo  ed emozione. </a:t>
            </a:r>
            <a:endParaRPr lang="it-IT" dirty="0" smtClean="0"/>
          </a:p>
          <a:p>
            <a:r>
              <a:rPr lang="it-IT" dirty="0" smtClean="0"/>
              <a:t>Capiscono </a:t>
            </a:r>
            <a:r>
              <a:rPr lang="it-IT" dirty="0"/>
              <a:t>sempre meglio che l’intensità di un’emozione decresce col tempo e che alcuni elementi di una situazione presente possono servire come segnale che riattiva emozioni passate</a:t>
            </a:r>
            <a:r>
              <a:rPr lang="it-IT" dirty="0" smtClean="0"/>
              <a:t>.</a:t>
            </a:r>
          </a:p>
          <a:p>
            <a:pPr>
              <a:buNone/>
            </a:pPr>
            <a:endParaRPr lang="it-IT" dirty="0"/>
          </a:p>
          <a:p>
            <a:r>
              <a:rPr lang="it-IT" b="1" i="1" dirty="0"/>
              <a:t>Componente 4: Desiderio</a:t>
            </a:r>
            <a:r>
              <a:rPr lang="it-IT" dirty="0"/>
              <a:t>; approssimativamente </a:t>
            </a:r>
            <a:r>
              <a:rPr lang="it-IT" b="1" dirty="0"/>
              <a:t>intorno ai quattro anni</a:t>
            </a:r>
            <a:r>
              <a:rPr lang="it-IT" dirty="0"/>
              <a:t>, i bambini cominciano a rendersi conto che le reazioni emotive delle persone dipendono dai loro desideri.</a:t>
            </a:r>
          </a:p>
          <a:p>
            <a:endParaRPr lang="it-IT"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188640"/>
            <a:ext cx="8183880" cy="1051560"/>
          </a:xfrm>
        </p:spPr>
        <p:txBody>
          <a:bodyPr>
            <a:normAutofit fontScale="90000"/>
          </a:bodyPr>
          <a:lstStyle/>
          <a:p>
            <a:r>
              <a:rPr lang="it-IT" sz="2400" dirty="0" smtClean="0"/>
              <a:t>Lo sviluppo della consapevolezza delle emozioni</a:t>
            </a:r>
            <a:br>
              <a:rPr lang="it-IT" sz="2400" dirty="0" smtClean="0"/>
            </a:br>
            <a:r>
              <a:rPr lang="it-IT" sz="2400" b="1" dirty="0" smtClean="0"/>
              <a:t> </a:t>
            </a:r>
            <a:r>
              <a:rPr lang="it-IT" sz="2400" b="1" dirty="0" err="1" smtClean="0"/>
              <a:t>Pons</a:t>
            </a:r>
            <a:r>
              <a:rPr lang="it-IT" sz="2400" b="1" dirty="0" smtClean="0"/>
              <a:t> F., </a:t>
            </a:r>
            <a:r>
              <a:rPr lang="it-IT" sz="2400" b="1" dirty="0" err="1" smtClean="0"/>
              <a:t>Doudin</a:t>
            </a:r>
            <a:r>
              <a:rPr lang="it-IT" sz="2400" b="1" dirty="0" smtClean="0"/>
              <a:t> </a:t>
            </a:r>
            <a:r>
              <a:rPr lang="it-IT" sz="2400" b="1" dirty="0" err="1" smtClean="0"/>
              <a:t>P-A</a:t>
            </a:r>
            <a:r>
              <a:rPr lang="it-IT" sz="2400" b="1" dirty="0" smtClean="0"/>
              <a:t>., Harris P.L., de </a:t>
            </a:r>
            <a:r>
              <a:rPr lang="it-IT" sz="2400" b="1" dirty="0" err="1" smtClean="0"/>
              <a:t>Rosnay</a:t>
            </a:r>
            <a:r>
              <a:rPr lang="it-IT" sz="2400" b="1" dirty="0" smtClean="0"/>
              <a:t> </a:t>
            </a:r>
            <a:endParaRPr lang="it-IT" sz="2400" dirty="0"/>
          </a:p>
        </p:txBody>
      </p:sp>
      <p:sp>
        <p:nvSpPr>
          <p:cNvPr id="3" name="Segnaposto contenuto 2"/>
          <p:cNvSpPr>
            <a:spLocks noGrp="1"/>
          </p:cNvSpPr>
          <p:nvPr>
            <p:ph idx="1"/>
          </p:nvPr>
        </p:nvSpPr>
        <p:spPr>
          <a:xfrm>
            <a:off x="323528" y="1412776"/>
            <a:ext cx="8183880" cy="4187952"/>
          </a:xfrm>
        </p:spPr>
        <p:txBody>
          <a:bodyPr>
            <a:normAutofit fontScale="77500" lnSpcReduction="20000"/>
          </a:bodyPr>
          <a:lstStyle/>
          <a:p>
            <a:r>
              <a:rPr lang="it-IT" b="1" i="1" dirty="0"/>
              <a:t>Componente 5: Conoscenza (credenza</a:t>
            </a:r>
            <a:r>
              <a:rPr lang="it-IT" i="1" dirty="0"/>
              <a:t>)</a:t>
            </a:r>
            <a:r>
              <a:rPr lang="it-IT" dirty="0"/>
              <a:t>; </a:t>
            </a:r>
            <a:r>
              <a:rPr lang="it-IT" b="1" dirty="0"/>
              <a:t>fra i cinque e i sei anni, </a:t>
            </a:r>
            <a:r>
              <a:rPr lang="it-IT" dirty="0"/>
              <a:t>i bambini cominciano a capire che le credenze di una persona, siano esse vere o false, possono determinare la sua reazione emotiva a una situazione</a:t>
            </a:r>
            <a:r>
              <a:rPr lang="it-IT" dirty="0" smtClean="0"/>
              <a:t>.</a:t>
            </a:r>
          </a:p>
          <a:p>
            <a:pPr>
              <a:buNone/>
            </a:pPr>
            <a:endParaRPr lang="it-IT" dirty="0"/>
          </a:p>
          <a:p>
            <a:r>
              <a:rPr lang="it-IT" b="1" i="1" dirty="0"/>
              <a:t>Componente 6: Regolazione</a:t>
            </a:r>
            <a:r>
              <a:rPr lang="it-IT" dirty="0"/>
              <a:t>; i bambini utilizzano diverse strategie per controllare le emozioni man mano che crescono</a:t>
            </a:r>
            <a:r>
              <a:rPr lang="it-IT" dirty="0" smtClean="0"/>
              <a:t>.</a:t>
            </a:r>
          </a:p>
          <a:p>
            <a:r>
              <a:rPr lang="it-IT" dirty="0" smtClean="0"/>
              <a:t>Bambini </a:t>
            </a:r>
            <a:r>
              <a:rPr lang="it-IT" dirty="0"/>
              <a:t>di </a:t>
            </a:r>
            <a:r>
              <a:rPr lang="it-IT" b="1" dirty="0"/>
              <a:t>sei – sette anni </a:t>
            </a:r>
            <a:r>
              <a:rPr lang="it-IT" dirty="0"/>
              <a:t>ricorrono per la maggior parte a strategie comportamentali, mentre bambini più grandi, </a:t>
            </a:r>
            <a:r>
              <a:rPr lang="it-IT" b="1" dirty="0"/>
              <a:t>dagli otto anni in su</a:t>
            </a:r>
            <a:r>
              <a:rPr lang="it-IT" dirty="0"/>
              <a:t>, iniziano a capire che strategie psicologiche (come la negazione o la distrazione ad esempio) possono essere più efficaci.</a:t>
            </a:r>
          </a:p>
          <a:p>
            <a:endParaRPr lang="it-IT"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51520" y="260648"/>
            <a:ext cx="8183880" cy="1051560"/>
          </a:xfrm>
        </p:spPr>
        <p:txBody>
          <a:bodyPr>
            <a:normAutofit fontScale="90000"/>
          </a:bodyPr>
          <a:lstStyle/>
          <a:p>
            <a:r>
              <a:rPr lang="it-IT" sz="2400" dirty="0" smtClean="0"/>
              <a:t>Lo sviluppo della consapevolezza delle emozioni</a:t>
            </a:r>
            <a:br>
              <a:rPr lang="it-IT" sz="2400" dirty="0" smtClean="0"/>
            </a:br>
            <a:r>
              <a:rPr lang="it-IT" sz="2400" b="1" dirty="0" smtClean="0"/>
              <a:t> </a:t>
            </a:r>
            <a:r>
              <a:rPr lang="it-IT" sz="2400" b="1" dirty="0" err="1" smtClean="0"/>
              <a:t>Pons</a:t>
            </a:r>
            <a:r>
              <a:rPr lang="it-IT" sz="2400" b="1" dirty="0" smtClean="0"/>
              <a:t> F., </a:t>
            </a:r>
            <a:r>
              <a:rPr lang="it-IT" sz="2400" b="1" dirty="0" err="1" smtClean="0"/>
              <a:t>Doudin</a:t>
            </a:r>
            <a:r>
              <a:rPr lang="it-IT" sz="2400" b="1" dirty="0" smtClean="0"/>
              <a:t> </a:t>
            </a:r>
            <a:r>
              <a:rPr lang="it-IT" sz="2400" b="1" dirty="0" err="1" smtClean="0"/>
              <a:t>P-A</a:t>
            </a:r>
            <a:r>
              <a:rPr lang="it-IT" sz="2400" b="1" dirty="0" smtClean="0"/>
              <a:t>., Harris P.L., de </a:t>
            </a:r>
            <a:r>
              <a:rPr lang="it-IT" sz="2400" b="1" dirty="0" err="1" smtClean="0"/>
              <a:t>Rosnay</a:t>
            </a:r>
            <a:r>
              <a:rPr lang="it-IT" sz="2400" b="1" dirty="0" smtClean="0"/>
              <a:t> </a:t>
            </a:r>
            <a:endParaRPr lang="it-IT" sz="2400" dirty="0"/>
          </a:p>
        </p:txBody>
      </p:sp>
      <p:sp>
        <p:nvSpPr>
          <p:cNvPr id="3" name="Segnaposto contenuto 2"/>
          <p:cNvSpPr>
            <a:spLocks noGrp="1"/>
          </p:cNvSpPr>
          <p:nvPr>
            <p:ph idx="1"/>
          </p:nvPr>
        </p:nvSpPr>
        <p:spPr>
          <a:xfrm>
            <a:off x="467544" y="1340768"/>
            <a:ext cx="8229600" cy="4853136"/>
          </a:xfrm>
        </p:spPr>
        <p:txBody>
          <a:bodyPr>
            <a:normAutofit lnSpcReduction="10000"/>
          </a:bodyPr>
          <a:lstStyle/>
          <a:p>
            <a:r>
              <a:rPr lang="it-IT" b="1" i="1" dirty="0"/>
              <a:t>Componente 7: Occultamento (nascondere</a:t>
            </a:r>
            <a:r>
              <a:rPr lang="it-IT" dirty="0"/>
              <a:t>); non sempre l’espressione emotiva degli esseri umani corrisponde all’emozione che essi provano in quel momento; esigenze di cortesia, affetto, opportunità sociale, portano spesso a dissimulare il vissuto emotivo. </a:t>
            </a:r>
            <a:endParaRPr lang="it-IT" dirty="0" smtClean="0"/>
          </a:p>
          <a:p>
            <a:r>
              <a:rPr lang="it-IT" dirty="0" smtClean="0"/>
              <a:t>Le </a:t>
            </a:r>
            <a:r>
              <a:rPr lang="it-IT" dirty="0"/>
              <a:t>regole di esibizione sociale delle emozioni variano da cultura a cultura e fanno parte del processo di socializzazione dei bambini ( </a:t>
            </a:r>
            <a:r>
              <a:rPr lang="it-IT" dirty="0" err="1"/>
              <a:t>Saarni</a:t>
            </a:r>
            <a:r>
              <a:rPr lang="it-IT" dirty="0"/>
              <a:t>, ibidem, 1985). </a:t>
            </a:r>
            <a:endParaRPr lang="it-IT" dirty="0" smtClean="0"/>
          </a:p>
          <a:p>
            <a:endParaRPr lang="it-IT"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0"/>
            <a:ext cx="8183880" cy="1051560"/>
          </a:xfrm>
        </p:spPr>
        <p:txBody>
          <a:bodyPr>
            <a:normAutofit fontScale="90000"/>
          </a:bodyPr>
          <a:lstStyle/>
          <a:p>
            <a:r>
              <a:rPr lang="it-IT" sz="2400" dirty="0" smtClean="0"/>
              <a:t>Lo sviluppo della consapevolezza delle emozioni</a:t>
            </a:r>
            <a:br>
              <a:rPr lang="it-IT" sz="2400" dirty="0" smtClean="0"/>
            </a:br>
            <a:r>
              <a:rPr lang="it-IT" sz="2400" b="1" dirty="0" smtClean="0"/>
              <a:t> </a:t>
            </a:r>
            <a:r>
              <a:rPr lang="it-IT" sz="2400" b="1" dirty="0" err="1" smtClean="0"/>
              <a:t>Pons</a:t>
            </a:r>
            <a:r>
              <a:rPr lang="it-IT" sz="2400" b="1" dirty="0" smtClean="0"/>
              <a:t> F., </a:t>
            </a:r>
            <a:r>
              <a:rPr lang="it-IT" sz="2400" b="1" dirty="0" err="1" smtClean="0"/>
              <a:t>Doudin</a:t>
            </a:r>
            <a:r>
              <a:rPr lang="it-IT" sz="2400" b="1" dirty="0" smtClean="0"/>
              <a:t> </a:t>
            </a:r>
            <a:r>
              <a:rPr lang="it-IT" sz="2400" b="1" dirty="0" err="1" smtClean="0"/>
              <a:t>P-A</a:t>
            </a:r>
            <a:r>
              <a:rPr lang="it-IT" sz="2400" b="1" dirty="0" smtClean="0"/>
              <a:t>., Harris P.L., de </a:t>
            </a:r>
            <a:r>
              <a:rPr lang="it-IT" sz="2400" b="1" dirty="0" err="1" smtClean="0"/>
              <a:t>Rosnay</a:t>
            </a:r>
            <a:r>
              <a:rPr lang="it-IT" sz="2400" b="1" dirty="0" smtClean="0"/>
              <a:t> </a:t>
            </a:r>
            <a:endParaRPr lang="it-IT" sz="2400" dirty="0"/>
          </a:p>
        </p:txBody>
      </p:sp>
      <p:sp>
        <p:nvSpPr>
          <p:cNvPr id="3" name="Segnaposto contenuto 2"/>
          <p:cNvSpPr>
            <a:spLocks noGrp="1"/>
          </p:cNvSpPr>
          <p:nvPr>
            <p:ph idx="1"/>
          </p:nvPr>
        </p:nvSpPr>
        <p:spPr>
          <a:xfrm>
            <a:off x="467544" y="1124744"/>
            <a:ext cx="8229600" cy="4997152"/>
          </a:xfrm>
        </p:spPr>
        <p:txBody>
          <a:bodyPr>
            <a:normAutofit fontScale="92500" lnSpcReduction="20000"/>
          </a:bodyPr>
          <a:lstStyle/>
          <a:p>
            <a:endParaRPr lang="it-IT" b="1" i="1" dirty="0" smtClean="0"/>
          </a:p>
          <a:p>
            <a:r>
              <a:rPr lang="it-IT" b="1" i="1" dirty="0"/>
              <a:t>Componente 8: Emozioni miste (ambivalenti</a:t>
            </a:r>
            <a:r>
              <a:rPr lang="it-IT" i="1" dirty="0"/>
              <a:t>);</a:t>
            </a:r>
            <a:r>
              <a:rPr lang="it-IT" dirty="0"/>
              <a:t> circa </a:t>
            </a:r>
            <a:r>
              <a:rPr lang="it-IT" b="1" dirty="0"/>
              <a:t>intorno agli otto anni</a:t>
            </a:r>
            <a:r>
              <a:rPr lang="it-IT" dirty="0"/>
              <a:t>, i bambini iniziano a comprendere che una persona può avere molteplici o anche contraddittorie (ambivalenti) risposte emotive a una data situazione</a:t>
            </a:r>
            <a:r>
              <a:rPr lang="it-IT" dirty="0" smtClean="0"/>
              <a:t>.</a:t>
            </a:r>
          </a:p>
          <a:p>
            <a:endParaRPr lang="it-IT" dirty="0"/>
          </a:p>
          <a:p>
            <a:r>
              <a:rPr lang="it-IT" b="1" i="1" dirty="0"/>
              <a:t>Componente 9: Morale</a:t>
            </a:r>
            <a:r>
              <a:rPr lang="it-IT" dirty="0"/>
              <a:t>; </a:t>
            </a:r>
            <a:r>
              <a:rPr lang="it-IT" b="1" dirty="0"/>
              <a:t>dagli otto anni circa</a:t>
            </a:r>
            <a:r>
              <a:rPr lang="it-IT" dirty="0"/>
              <a:t>, i bambini iniziano a capire che sentimenti negativi risultano da un’azione moralmente reprensibile e che sentimenti positivi derivano da un’azione moralmente lodevole</a:t>
            </a:r>
            <a:r>
              <a:rPr lang="it-IT" dirty="0" smtClean="0"/>
              <a:t>.</a:t>
            </a:r>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8313" y="549275"/>
            <a:ext cx="8207375" cy="5400675"/>
          </a:xfrm>
        </p:spPr>
        <p:txBody>
          <a:bodyPr>
            <a:normAutofit lnSpcReduction="10000"/>
          </a:bodyPr>
          <a:lstStyle/>
          <a:p>
            <a:pPr marL="365760" indent="-256032" algn="ctr" eaLnBrk="1" fontAlgn="auto" hangingPunct="1">
              <a:spcAft>
                <a:spcPts val="0"/>
              </a:spcAft>
              <a:buClr>
                <a:schemeClr val="accent3">
                  <a:lumMod val="50000"/>
                </a:schemeClr>
              </a:buClr>
              <a:buFont typeface="Wingdings 2" pitchFamily="18" charset="2"/>
              <a:buNone/>
              <a:defRPr/>
            </a:pPr>
            <a:r>
              <a:rPr lang="it-IT" sz="3200" b="1" dirty="0" smtClean="0">
                <a:ea typeface="+mj-ea"/>
                <a:cs typeface="+mj-cs"/>
              </a:rPr>
              <a:t>Obiettivi formativi indicati dalla 107:</a:t>
            </a:r>
          </a:p>
          <a:p>
            <a:pPr marL="365760" indent="-256032" algn="ctr" eaLnBrk="1" fontAlgn="auto" hangingPunct="1">
              <a:spcAft>
                <a:spcPts val="0"/>
              </a:spcAft>
              <a:buClr>
                <a:schemeClr val="accent3">
                  <a:lumMod val="50000"/>
                </a:schemeClr>
              </a:buClr>
              <a:buFont typeface="Wingdings 2" pitchFamily="18" charset="2"/>
              <a:buNone/>
              <a:defRPr/>
            </a:pPr>
            <a:r>
              <a:rPr lang="it-IT" sz="1800" dirty="0" smtClean="0">
                <a:ea typeface="+mj-ea"/>
                <a:cs typeface="+mj-cs"/>
              </a:rPr>
              <a:t>In sintesi</a:t>
            </a:r>
          </a:p>
          <a:p>
            <a:pPr marL="365760" indent="-256032" eaLnBrk="1" fontAlgn="auto" hangingPunct="1">
              <a:spcAft>
                <a:spcPts val="0"/>
              </a:spcAft>
              <a:buClr>
                <a:schemeClr val="accent3">
                  <a:lumMod val="50000"/>
                </a:schemeClr>
              </a:buClr>
              <a:buFont typeface="Wingdings 2" pitchFamily="18" charset="2"/>
              <a:buNone/>
              <a:defRPr/>
            </a:pPr>
            <a:r>
              <a:rPr lang="it-IT" sz="1800" b="1" dirty="0" smtClean="0">
                <a:ea typeface="+mj-ea"/>
                <a:cs typeface="+mj-cs"/>
              </a:rPr>
              <a:t>Sviluppo e potenziamento di:</a:t>
            </a:r>
          </a:p>
          <a:p>
            <a:pPr marL="457200" indent="-457200" eaLnBrk="1" fontAlgn="auto" hangingPunct="1">
              <a:spcAft>
                <a:spcPts val="0"/>
              </a:spcAft>
              <a:buClr>
                <a:schemeClr val="tx1"/>
              </a:buClr>
              <a:buFont typeface="Wingdings 2" pitchFamily="18" charset="2"/>
              <a:buAutoNum type="alphaLcParenR"/>
              <a:defRPr/>
            </a:pPr>
            <a:r>
              <a:rPr lang="it-IT" sz="2400" dirty="0" smtClean="0"/>
              <a:t>competenze linguistiche, anche tramite CLIL; </a:t>
            </a:r>
          </a:p>
          <a:p>
            <a:pPr marL="457200" indent="-457200" eaLnBrk="1" fontAlgn="auto" hangingPunct="1">
              <a:spcAft>
                <a:spcPts val="0"/>
              </a:spcAft>
              <a:buClr>
                <a:schemeClr val="tx1"/>
              </a:buClr>
              <a:buFont typeface="Wingdings 2" pitchFamily="18" charset="2"/>
              <a:buAutoNum type="alphaLcParenR"/>
              <a:defRPr/>
            </a:pPr>
            <a:r>
              <a:rPr lang="it-IT" sz="2400" dirty="0" smtClean="0"/>
              <a:t>competenze matematico-logiche e scientifiche; </a:t>
            </a:r>
          </a:p>
          <a:p>
            <a:pPr marL="457200" indent="-457200" eaLnBrk="1" fontAlgn="auto" hangingPunct="1">
              <a:spcAft>
                <a:spcPts val="0"/>
              </a:spcAft>
              <a:buClr>
                <a:schemeClr val="tx1"/>
              </a:buClr>
              <a:buFont typeface="Wingdings 2" pitchFamily="18" charset="2"/>
              <a:buAutoNum type="alphaLcParenR"/>
              <a:defRPr/>
            </a:pPr>
            <a:r>
              <a:rPr lang="it-IT" sz="2400" dirty="0" smtClean="0"/>
              <a:t>competenze nella pratica e nella cultura musicale e artistica; </a:t>
            </a:r>
          </a:p>
          <a:p>
            <a:pPr marL="457200" indent="-457200" eaLnBrk="1" fontAlgn="auto" hangingPunct="1">
              <a:spcAft>
                <a:spcPts val="0"/>
              </a:spcAft>
              <a:buClr>
                <a:schemeClr val="tx1"/>
              </a:buClr>
              <a:buFont typeface="Wingdings 2" pitchFamily="18" charset="2"/>
              <a:buAutoNum type="alphaLcParenR"/>
              <a:defRPr/>
            </a:pPr>
            <a:r>
              <a:rPr lang="it-IT" sz="2400" dirty="0" smtClean="0"/>
              <a:t>competenze in materia di cittadinanza attiva e democratica; conoscenze giuridiche, finanziarie, educazione all’imprenditorialità;</a:t>
            </a:r>
          </a:p>
          <a:p>
            <a:pPr marL="457200" indent="-457200" eaLnBrk="1" fontAlgn="auto" hangingPunct="1">
              <a:spcAft>
                <a:spcPts val="0"/>
              </a:spcAft>
              <a:buClr>
                <a:schemeClr val="tx1"/>
              </a:buClr>
              <a:buFont typeface="+mj-lt"/>
              <a:buAutoNum type="alphaLcParenR" startAt="5"/>
              <a:defRPr/>
            </a:pPr>
            <a:r>
              <a:rPr lang="it-IT" sz="2400" dirty="0" smtClean="0"/>
              <a:t>comportamenti responsabili ispirati a legalità, sostenibilità ambientale;</a:t>
            </a:r>
          </a:p>
          <a:p>
            <a:pPr marL="457200" indent="-457200" eaLnBrk="1" fontAlgn="auto" hangingPunct="1">
              <a:spcAft>
                <a:spcPts val="0"/>
              </a:spcAft>
              <a:buClr>
                <a:schemeClr val="tx1"/>
              </a:buClr>
              <a:buFont typeface="Wingdings 2" pitchFamily="18" charset="2"/>
              <a:buAutoNum type="alphaLcParenR" startAt="5"/>
              <a:defRPr/>
            </a:pPr>
            <a:r>
              <a:rPr lang="it-IT" sz="2400" dirty="0" smtClean="0">
                <a:solidFill>
                  <a:srgbClr val="FF0000"/>
                </a:solidFill>
              </a:rPr>
              <a:t>alfabetizzazione all’arte, all’uso dei media;</a:t>
            </a:r>
          </a:p>
          <a:p>
            <a:pPr marL="457200" indent="-457200" eaLnBrk="1" fontAlgn="auto" hangingPunct="1">
              <a:spcAft>
                <a:spcPts val="0"/>
              </a:spcAft>
              <a:buClr>
                <a:schemeClr val="accent3">
                  <a:lumMod val="50000"/>
                </a:schemeClr>
              </a:buClr>
              <a:buFont typeface="Wingdings 2" pitchFamily="18" charset="2"/>
              <a:buAutoNum type="alphaLcParenR"/>
              <a:defRPr/>
            </a:pPr>
            <a:endParaRPr lang="it-IT" sz="2400" dirty="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188640"/>
            <a:ext cx="8183880" cy="1051560"/>
          </a:xfrm>
        </p:spPr>
        <p:txBody>
          <a:bodyPr>
            <a:normAutofit fontScale="90000"/>
          </a:bodyPr>
          <a:lstStyle/>
          <a:p>
            <a:r>
              <a:rPr lang="it-IT" dirty="0" smtClean="0"/>
              <a:t>Lo sviluppo della consapevolezza delle emozioni</a:t>
            </a:r>
            <a:endParaRPr lang="it-IT" dirty="0"/>
          </a:p>
        </p:txBody>
      </p:sp>
      <p:sp>
        <p:nvSpPr>
          <p:cNvPr id="3" name="Segnaposto contenuto 2"/>
          <p:cNvSpPr>
            <a:spLocks noGrp="1"/>
          </p:cNvSpPr>
          <p:nvPr>
            <p:ph idx="1"/>
          </p:nvPr>
        </p:nvSpPr>
        <p:spPr>
          <a:xfrm>
            <a:off x="323528" y="1268760"/>
            <a:ext cx="8183880" cy="4187952"/>
          </a:xfrm>
        </p:spPr>
        <p:txBody>
          <a:bodyPr>
            <a:normAutofit fontScale="77500" lnSpcReduction="20000"/>
          </a:bodyPr>
          <a:lstStyle/>
          <a:p>
            <a:r>
              <a:rPr lang="it-IT" dirty="0"/>
              <a:t>Lo sviluppo di queste componenti avviene attraverso la combinazione delle  caratteristiche del bambino con quelle  dell’ambiente sociale, a partire da quello a lui più prossimo (la sua famiglia) per finire a  quello più esteso (la cultura della società in cui vive</a:t>
            </a:r>
            <a:r>
              <a:rPr lang="it-IT" dirty="0" smtClean="0"/>
              <a:t>).</a:t>
            </a:r>
          </a:p>
          <a:p>
            <a:endParaRPr lang="it-IT" dirty="0" smtClean="0"/>
          </a:p>
          <a:p>
            <a:r>
              <a:rPr lang="it-IT" dirty="0" smtClean="0"/>
              <a:t>L’influenza </a:t>
            </a:r>
            <a:r>
              <a:rPr lang="it-IT" dirty="0"/>
              <a:t>dell’ambiente può essere sia  di origine affettiva che  di origine intellettuale (secondo un modello di tipo “cognitivo”). </a:t>
            </a:r>
            <a:endParaRPr lang="it-IT" dirty="0" smtClean="0"/>
          </a:p>
          <a:p>
            <a:endParaRPr lang="it-IT" dirty="0" smtClean="0"/>
          </a:p>
          <a:p>
            <a:r>
              <a:rPr lang="it-IT" dirty="0" smtClean="0"/>
              <a:t>Gli </a:t>
            </a:r>
            <a:r>
              <a:rPr lang="it-IT" dirty="0"/>
              <a:t>ultimi sviluppi empirici in quest’ambito sembrano far emergere i fattori cognitivi come più determinanti per lo sviluppo della comprensione delle emozioni rispetto a quelli affettivi.</a:t>
            </a:r>
          </a:p>
          <a:p>
            <a:endParaRPr lang="it-IT"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260648"/>
            <a:ext cx="8183880" cy="1051560"/>
          </a:xfrm>
        </p:spPr>
        <p:txBody>
          <a:bodyPr/>
          <a:lstStyle/>
          <a:p>
            <a:r>
              <a:rPr lang="it-IT" dirty="0" smtClean="0"/>
              <a:t>Linguaggio e sviluppo emotivo</a:t>
            </a:r>
            <a:endParaRPr lang="it-IT" dirty="0"/>
          </a:p>
        </p:txBody>
      </p:sp>
      <p:sp>
        <p:nvSpPr>
          <p:cNvPr id="3" name="Segnaposto contenuto 2"/>
          <p:cNvSpPr>
            <a:spLocks noGrp="1"/>
          </p:cNvSpPr>
          <p:nvPr>
            <p:ph idx="1"/>
          </p:nvPr>
        </p:nvSpPr>
        <p:spPr>
          <a:xfrm>
            <a:off x="395536" y="1484784"/>
            <a:ext cx="8183880" cy="4187952"/>
          </a:xfrm>
        </p:spPr>
        <p:txBody>
          <a:bodyPr>
            <a:normAutofit fontScale="62500" lnSpcReduction="20000"/>
          </a:bodyPr>
          <a:lstStyle/>
          <a:p>
            <a:r>
              <a:rPr lang="it-IT" dirty="0"/>
              <a:t>Il linguaggio in particolare sembra essere un’abilità cruciale per lo sviluppo della comprensione della mente e delle emozioni. </a:t>
            </a:r>
            <a:endParaRPr lang="it-IT" dirty="0" smtClean="0"/>
          </a:p>
          <a:p>
            <a:pPr>
              <a:buNone/>
            </a:pPr>
            <a:endParaRPr lang="it-IT" dirty="0" smtClean="0"/>
          </a:p>
          <a:p>
            <a:r>
              <a:rPr lang="it-IT" dirty="0" smtClean="0"/>
              <a:t>Sulla </a:t>
            </a:r>
            <a:r>
              <a:rPr lang="it-IT" dirty="0"/>
              <a:t>scia della prospettiva </a:t>
            </a:r>
            <a:r>
              <a:rPr lang="it-IT" dirty="0" err="1"/>
              <a:t>vygotskiana</a:t>
            </a:r>
            <a:r>
              <a:rPr lang="it-IT" dirty="0"/>
              <a:t>, questo è lo strumento culturale più potente per la strutturazione del pensiero nel bambino (</a:t>
            </a:r>
            <a:r>
              <a:rPr lang="it-IT" dirty="0" err="1"/>
              <a:t>Vygotskij</a:t>
            </a:r>
            <a:r>
              <a:rPr lang="it-IT" dirty="0"/>
              <a:t>, 2008). </a:t>
            </a:r>
            <a:endParaRPr lang="it-IT" dirty="0" smtClean="0"/>
          </a:p>
          <a:p>
            <a:pPr>
              <a:buNone/>
            </a:pPr>
            <a:endParaRPr lang="it-IT" dirty="0" smtClean="0"/>
          </a:p>
          <a:p>
            <a:r>
              <a:rPr lang="it-IT" dirty="0" smtClean="0"/>
              <a:t>Si </a:t>
            </a:r>
            <a:r>
              <a:rPr lang="it-IT" dirty="0"/>
              <a:t>può parlare di comprensione vera e propria delle emozioni quando vi è un accesso consapevole all’esperienza emotiva, che può essere comunicata attraverso il linguaggio. </a:t>
            </a:r>
            <a:endParaRPr lang="it-IT" dirty="0" smtClean="0"/>
          </a:p>
          <a:p>
            <a:pPr>
              <a:buNone/>
            </a:pPr>
            <a:endParaRPr lang="it-IT" dirty="0" smtClean="0"/>
          </a:p>
          <a:p>
            <a:r>
              <a:rPr lang="it-IT" dirty="0" smtClean="0"/>
              <a:t>Per </a:t>
            </a:r>
            <a:r>
              <a:rPr lang="it-IT" dirty="0"/>
              <a:t>poter essere coscienti di essere coscienti, per avere un concetto  di passato e futuro, per avere un sé nominabile, per comprendere le proprie emozioni, occorre quindi avere capacità semantiche o simboliche (</a:t>
            </a:r>
            <a:r>
              <a:rPr lang="it-IT" b="1" dirty="0" err="1" smtClean="0"/>
              <a:t>Edelman</a:t>
            </a:r>
            <a:r>
              <a:rPr lang="it-IT" b="1" dirty="0" smtClean="0"/>
              <a:t>)</a:t>
            </a:r>
            <a:endParaRPr lang="it-IT"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23528" y="188640"/>
            <a:ext cx="8291264" cy="908720"/>
          </a:xfrm>
        </p:spPr>
        <p:txBody>
          <a:bodyPr>
            <a:normAutofit fontScale="90000"/>
          </a:bodyPr>
          <a:lstStyle/>
          <a:p>
            <a:pPr algn="ctr"/>
            <a:r>
              <a:rPr lang="it-IT" sz="2700" dirty="0" smtClean="0"/>
              <a:t>D</a:t>
            </a:r>
            <a:r>
              <a:rPr lang="it-IT" sz="2700" b="1" dirty="0" smtClean="0"/>
              <a:t>are senso all’ esperienza educativa</a:t>
            </a:r>
            <a:r>
              <a:rPr lang="it-IT" dirty="0" smtClean="0"/>
              <a:t/>
            </a:r>
            <a:br>
              <a:rPr lang="it-IT" dirty="0" smtClean="0"/>
            </a:br>
            <a:endParaRPr lang="it-IT" dirty="0"/>
          </a:p>
        </p:txBody>
      </p:sp>
      <p:sp>
        <p:nvSpPr>
          <p:cNvPr id="3" name="Segnaposto contenuto 2"/>
          <p:cNvSpPr>
            <a:spLocks noGrp="1"/>
          </p:cNvSpPr>
          <p:nvPr>
            <p:ph idx="1"/>
          </p:nvPr>
        </p:nvSpPr>
        <p:spPr>
          <a:xfrm>
            <a:off x="467544" y="737320"/>
            <a:ext cx="8219256" cy="6120680"/>
          </a:xfrm>
        </p:spPr>
        <p:txBody>
          <a:bodyPr>
            <a:normAutofit/>
          </a:bodyPr>
          <a:lstStyle/>
          <a:p>
            <a:r>
              <a:rPr lang="it-IT" dirty="0"/>
              <a:t>L</a:t>
            </a:r>
            <a:r>
              <a:rPr lang="it-IT" dirty="0" smtClean="0"/>
              <a:t>a scuola deve  promuovere e </a:t>
            </a:r>
            <a:r>
              <a:rPr lang="it-IT" dirty="0"/>
              <a:t>un percorso di attività nel quale ogni </a:t>
            </a:r>
            <a:r>
              <a:rPr lang="it-IT" dirty="0" smtClean="0"/>
              <a:t>alunno possa </a:t>
            </a:r>
            <a:r>
              <a:rPr lang="it-IT" dirty="0"/>
              <a:t>assumere un </a:t>
            </a:r>
            <a:r>
              <a:rPr lang="it-IT" b="1" dirty="0"/>
              <a:t>ruolo attivo </a:t>
            </a:r>
            <a:r>
              <a:rPr lang="it-IT" dirty="0"/>
              <a:t>nel proprio apprendimento, </a:t>
            </a:r>
            <a:endParaRPr lang="it-IT" dirty="0" smtClean="0"/>
          </a:p>
          <a:p>
            <a:r>
              <a:rPr lang="it-IT" dirty="0" smtClean="0"/>
              <a:t>sviluppare </a:t>
            </a:r>
            <a:r>
              <a:rPr lang="it-IT" dirty="0"/>
              <a:t>al meglio </a:t>
            </a:r>
            <a:r>
              <a:rPr lang="it-IT" b="1" dirty="0"/>
              <a:t>le inclinazioni</a:t>
            </a:r>
            <a:r>
              <a:rPr lang="it-IT" dirty="0"/>
              <a:t>, esprimere le curiosità</a:t>
            </a:r>
            <a:r>
              <a:rPr lang="it-IT" dirty="0" smtClean="0"/>
              <a:t>,</a:t>
            </a:r>
          </a:p>
          <a:p>
            <a:r>
              <a:rPr lang="it-IT" dirty="0" smtClean="0"/>
              <a:t> </a:t>
            </a:r>
            <a:r>
              <a:rPr lang="it-IT" dirty="0"/>
              <a:t>riconoscere ed intervenire sulle difficoltà, assumere sempre maggiore </a:t>
            </a:r>
            <a:r>
              <a:rPr lang="it-IT" b="1" dirty="0"/>
              <a:t>consapevolezza di sé</a:t>
            </a:r>
            <a:r>
              <a:rPr lang="it-IT" dirty="0"/>
              <a:t>, </a:t>
            </a:r>
            <a:endParaRPr lang="it-IT" dirty="0" smtClean="0"/>
          </a:p>
          <a:p>
            <a:r>
              <a:rPr lang="it-IT" dirty="0" smtClean="0"/>
              <a:t>avviarsi </a:t>
            </a:r>
            <a:r>
              <a:rPr lang="it-IT" dirty="0"/>
              <a:t>a costruire un proprio </a:t>
            </a:r>
            <a:r>
              <a:rPr lang="it-IT" b="1" dirty="0"/>
              <a:t>progetto di vita</a:t>
            </a:r>
            <a:r>
              <a:rPr lang="it-IT" dirty="0" smtClean="0"/>
              <a:t>.</a:t>
            </a:r>
          </a:p>
          <a:p>
            <a:r>
              <a:rPr lang="it-IT" dirty="0" smtClean="0"/>
              <a:t> </a:t>
            </a:r>
            <a:endParaRPr lang="it-IT"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472008" y="476672"/>
            <a:ext cx="8671992" cy="1296145"/>
          </a:xfrm>
        </p:spPr>
        <p:txBody>
          <a:bodyPr>
            <a:normAutofit fontScale="90000"/>
          </a:bodyPr>
          <a:lstStyle/>
          <a:p>
            <a:pPr algn="l"/>
            <a:r>
              <a:rPr lang="it-IT" sz="2700" b="1" dirty="0" smtClean="0"/>
              <a:t>Il concetto di alfabetizzazione culturale</a:t>
            </a:r>
            <a:br>
              <a:rPr lang="it-IT" sz="2700" b="1" dirty="0" smtClean="0"/>
            </a:br>
            <a:r>
              <a:rPr lang="it-IT" dirty="0" smtClean="0"/>
              <a:t/>
            </a:r>
            <a:br>
              <a:rPr lang="it-IT" dirty="0" smtClean="0"/>
            </a:br>
            <a:endParaRPr lang="it-IT" dirty="0"/>
          </a:p>
        </p:txBody>
      </p:sp>
      <p:sp>
        <p:nvSpPr>
          <p:cNvPr id="3" name="Sottotitolo 2"/>
          <p:cNvSpPr>
            <a:spLocks noGrp="1"/>
          </p:cNvSpPr>
          <p:nvPr>
            <p:ph type="subTitle" idx="1"/>
          </p:nvPr>
        </p:nvSpPr>
        <p:spPr>
          <a:xfrm>
            <a:off x="179512" y="953344"/>
            <a:ext cx="8964488" cy="5904656"/>
          </a:xfrm>
        </p:spPr>
        <p:txBody>
          <a:bodyPr>
            <a:noAutofit/>
          </a:bodyPr>
          <a:lstStyle/>
          <a:p>
            <a:pPr algn="l"/>
            <a:r>
              <a:rPr lang="it-IT" sz="2400" dirty="0" smtClean="0"/>
              <a:t>Dalla </a:t>
            </a:r>
            <a:r>
              <a:rPr lang="it-IT" sz="2400" dirty="0"/>
              <a:t>Prefazione: "Il  compito specifico  del Primo Ciclo è quello di promuovere </a:t>
            </a:r>
            <a:r>
              <a:rPr lang="it-IT" sz="2400" b="1" dirty="0"/>
              <a:t>l'alfabetizzazione di base </a:t>
            </a:r>
            <a:r>
              <a:rPr lang="it-IT" sz="2400" dirty="0"/>
              <a:t>attraverso l'acquisizione dei </a:t>
            </a:r>
            <a:r>
              <a:rPr lang="it-IT" sz="2400" b="1" dirty="0"/>
              <a:t>linguaggi e dei codici</a:t>
            </a:r>
            <a:r>
              <a:rPr lang="it-IT" sz="2400" dirty="0"/>
              <a:t> che costituiscono la struttura della nostra cultura, in un orizzonte allargato alle altre culture con cui conviviamo e </a:t>
            </a:r>
            <a:r>
              <a:rPr lang="it-IT" sz="2400" b="1" dirty="0"/>
              <a:t>all'uso consapevole dei nuovi media</a:t>
            </a:r>
            <a:r>
              <a:rPr lang="it-IT" sz="2400" b="1" dirty="0" smtClean="0"/>
              <a:t>.</a:t>
            </a:r>
          </a:p>
          <a:p>
            <a:pPr algn="l"/>
            <a:endParaRPr lang="it-IT" sz="2400" dirty="0"/>
          </a:p>
          <a:p>
            <a:pPr algn="l"/>
            <a:r>
              <a:rPr lang="it-IT" sz="2400" dirty="0"/>
              <a:t>"Si tratta di una  alfabetizzazione  culturale e sociale </a:t>
            </a:r>
            <a:r>
              <a:rPr lang="it-IT" sz="2400" b="1" dirty="0"/>
              <a:t>che include quella  strumentale</a:t>
            </a:r>
            <a:r>
              <a:rPr lang="it-IT" sz="2400" dirty="0"/>
              <a:t>,  da sempre sintetizzata  nel 'leggere, scrivere e far di conto, e la </a:t>
            </a:r>
            <a:r>
              <a:rPr lang="it-IT" sz="2400" b="1" dirty="0"/>
              <a:t>potenzia attraverso i linguaggi e i saperi delle varie discipline</a:t>
            </a:r>
            <a:r>
              <a:rPr lang="it-IT" sz="2400" b="1" dirty="0" smtClean="0"/>
              <a:t>.</a:t>
            </a:r>
          </a:p>
          <a:p>
            <a:pPr algn="l"/>
            <a:endParaRPr lang="it-IT" sz="2400" dirty="0"/>
          </a:p>
          <a:p>
            <a:pPr algn="l"/>
            <a:r>
              <a:rPr lang="it-IT" sz="2400" dirty="0"/>
              <a:t>"All'alfabetizzazione  culturale e sociale  concorre in via prioritaria l'educazione </a:t>
            </a:r>
            <a:r>
              <a:rPr lang="it-IT" sz="2400" b="1" dirty="0"/>
              <a:t>plurilingue e interculturale</a:t>
            </a:r>
            <a:r>
              <a:rPr lang="it-IT" sz="1800" b="1" dirty="0"/>
              <a:t>.</a:t>
            </a:r>
            <a:endParaRPr lang="it-IT" sz="1800" dirty="0"/>
          </a:p>
          <a:p>
            <a:pPr algn="l"/>
            <a:r>
              <a:rPr lang="it-IT" sz="1800" b="1" dirty="0">
                <a:solidFill>
                  <a:srgbClr val="FF0000"/>
                </a:solidFill>
              </a:rPr>
              <a:t> </a:t>
            </a:r>
            <a:endParaRPr lang="it-IT" sz="1800" dirty="0">
              <a:solidFill>
                <a:srgbClr val="FF0000"/>
              </a:solidFill>
            </a:endParaRPr>
          </a:p>
          <a:p>
            <a:pPr algn="l"/>
            <a:endParaRPr lang="it-IT" sz="18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778098"/>
          </a:xfrm>
        </p:spPr>
        <p:txBody>
          <a:bodyPr>
            <a:normAutofit/>
          </a:bodyPr>
          <a:lstStyle/>
          <a:p>
            <a:pPr algn="ctr"/>
            <a:r>
              <a:rPr lang="it-IT" sz="2800" b="1" dirty="0" smtClean="0"/>
              <a:t>Cittadinanza e Costituzione nel </a:t>
            </a:r>
            <a:r>
              <a:rPr lang="it-IT" sz="2800" b="1" dirty="0" err="1" smtClean="0"/>
              <a:t>I°</a:t>
            </a:r>
            <a:r>
              <a:rPr lang="it-IT" sz="2800" b="1" dirty="0" smtClean="0"/>
              <a:t> ciclo</a:t>
            </a:r>
            <a:endParaRPr lang="it-IT" sz="2800" dirty="0"/>
          </a:p>
        </p:txBody>
      </p:sp>
      <p:sp>
        <p:nvSpPr>
          <p:cNvPr id="3" name="Segnaposto contenuto 2"/>
          <p:cNvSpPr>
            <a:spLocks noGrp="1"/>
          </p:cNvSpPr>
          <p:nvPr>
            <p:ph idx="1"/>
          </p:nvPr>
        </p:nvSpPr>
        <p:spPr>
          <a:xfrm>
            <a:off x="457200" y="980728"/>
            <a:ext cx="8229600" cy="5544616"/>
          </a:xfrm>
        </p:spPr>
        <p:txBody>
          <a:bodyPr>
            <a:normAutofit/>
          </a:bodyPr>
          <a:lstStyle/>
          <a:p>
            <a:r>
              <a:rPr lang="it-IT" sz="2000" dirty="0" smtClean="0"/>
              <a:t>"</a:t>
            </a:r>
            <a:r>
              <a:rPr lang="it-IT" sz="2000" dirty="0"/>
              <a:t>L'educazione alla cittadinanza viene promossa attraverso </a:t>
            </a:r>
            <a:r>
              <a:rPr lang="it-IT" sz="2000" b="1" dirty="0"/>
              <a:t>esperienze significative </a:t>
            </a:r>
            <a:r>
              <a:rPr lang="it-IT" sz="2000" dirty="0"/>
              <a:t>che consentano di apprendere il concreto prendersi </a:t>
            </a:r>
            <a:r>
              <a:rPr lang="it-IT" sz="2000" b="1" dirty="0"/>
              <a:t>cura di se stessi, degli altri e dell'ambiente </a:t>
            </a:r>
            <a:r>
              <a:rPr lang="it-IT" sz="2000" dirty="0"/>
              <a:t>e che favoriscano forme di </a:t>
            </a:r>
            <a:r>
              <a:rPr lang="it-IT" sz="2000" b="1" dirty="0"/>
              <a:t>cooperazione e di </a:t>
            </a:r>
            <a:r>
              <a:rPr lang="it-IT" sz="2000" b="1" dirty="0" smtClean="0"/>
              <a:t>solidarietà </a:t>
            </a:r>
            <a:r>
              <a:rPr lang="it-IT" sz="2000" dirty="0" smtClean="0"/>
              <a:t>che </a:t>
            </a:r>
            <a:r>
              <a:rPr lang="it-IT" sz="2000" dirty="0"/>
              <a:t>costituiscono la condizione per praticare la convivenza civile</a:t>
            </a:r>
            <a:r>
              <a:rPr lang="it-IT" sz="2000" dirty="0" smtClean="0"/>
              <a:t>".</a:t>
            </a:r>
          </a:p>
          <a:p>
            <a:endParaRPr lang="it-IT" sz="2000" dirty="0" smtClean="0"/>
          </a:p>
          <a:p>
            <a:pPr>
              <a:buFontTx/>
              <a:buChar char="•"/>
            </a:pPr>
            <a:r>
              <a:rPr lang="it-IT" sz="2000" dirty="0" smtClean="0"/>
              <a:t>La scuola affianca al compito "dell'i</a:t>
            </a:r>
            <a:r>
              <a:rPr lang="it-IT" sz="2000" b="1" dirty="0" smtClean="0"/>
              <a:t>nsegnare ad apprendere</a:t>
            </a:r>
            <a:r>
              <a:rPr lang="it-IT" sz="2000" dirty="0" smtClean="0"/>
              <a:t>" quello "dell'</a:t>
            </a:r>
            <a:r>
              <a:rPr lang="it-IT" sz="2000" b="1" dirty="0" smtClean="0">
                <a:solidFill>
                  <a:srgbClr val="FF0000"/>
                </a:solidFill>
              </a:rPr>
              <a:t>insegnare a essere</a:t>
            </a:r>
            <a:r>
              <a:rPr lang="it-IT" sz="2000" dirty="0" smtClean="0"/>
              <a:t>".</a:t>
            </a:r>
          </a:p>
          <a:p>
            <a:endParaRPr lang="it-IT" sz="2000" dirty="0" smtClean="0"/>
          </a:p>
          <a:p>
            <a:pPr>
              <a:buFontTx/>
              <a:buChar char="•"/>
            </a:pPr>
            <a:r>
              <a:rPr lang="it-IT" sz="2000" dirty="0" smtClean="0"/>
              <a:t>Il sistema educativo deve formare </a:t>
            </a:r>
            <a:r>
              <a:rPr lang="it-IT" sz="2000" b="1" dirty="0" smtClean="0">
                <a:solidFill>
                  <a:srgbClr val="FF0000"/>
                </a:solidFill>
              </a:rPr>
              <a:t>cittadini </a:t>
            </a:r>
            <a:r>
              <a:rPr lang="it-IT" sz="2000" dirty="0" smtClean="0"/>
              <a:t>in grado di partecipare consapevolmente alla costruzione </a:t>
            </a:r>
            <a:r>
              <a:rPr lang="it-IT" sz="2000" b="1" dirty="0" smtClean="0">
                <a:solidFill>
                  <a:srgbClr val="FF0000"/>
                </a:solidFill>
              </a:rPr>
              <a:t>di collettività </a:t>
            </a:r>
            <a:r>
              <a:rPr lang="it-IT" sz="2000" dirty="0" smtClean="0"/>
              <a:t>più ampie e composite, siano esse quella </a:t>
            </a:r>
            <a:r>
              <a:rPr lang="it-IT" sz="2000" b="1" dirty="0" smtClean="0">
                <a:solidFill>
                  <a:srgbClr val="FF0000"/>
                </a:solidFill>
              </a:rPr>
              <a:t>nazionale, quella europea, quella mondiale</a:t>
            </a:r>
          </a:p>
          <a:p>
            <a:endParaRPr lang="it-IT" sz="2000" dirty="0"/>
          </a:p>
          <a:p>
            <a:endParaRPr lang="it-IT" sz="2000"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85720" y="928670"/>
            <a:ext cx="8424862" cy="1511300"/>
          </a:xfrm>
        </p:spPr>
        <p:txBody>
          <a:bodyPr>
            <a:normAutofit fontScale="90000"/>
          </a:bodyPr>
          <a:lstStyle/>
          <a:p>
            <a:pPr algn="l">
              <a:defRPr/>
            </a:pPr>
            <a:r>
              <a:rPr lang="it-IT" sz="2700" b="1" dirty="0" smtClean="0"/>
              <a:t/>
            </a:r>
            <a:br>
              <a:rPr lang="it-IT" sz="2700" b="1" dirty="0" smtClean="0"/>
            </a:br>
            <a:r>
              <a:rPr lang="it-IT" sz="2700" b="1" dirty="0" smtClean="0"/>
              <a:t>Documenti europei che hanno contribuito a dare un’impronta importante sulle Nuove Indicazioni del 2012</a:t>
            </a:r>
            <a:r>
              <a:rPr lang="it-IT" sz="3600" b="1" dirty="0" smtClean="0"/>
              <a:t>.</a:t>
            </a:r>
            <a:r>
              <a:rPr lang="it-IT" dirty="0" smtClean="0"/>
              <a:t/>
            </a:r>
            <a:br>
              <a:rPr lang="it-IT" dirty="0" smtClean="0"/>
            </a:br>
            <a:endParaRPr lang="it-IT" dirty="0"/>
          </a:p>
        </p:txBody>
      </p:sp>
      <p:sp>
        <p:nvSpPr>
          <p:cNvPr id="3" name="Sottotitolo 2"/>
          <p:cNvSpPr>
            <a:spLocks noGrp="1"/>
          </p:cNvSpPr>
          <p:nvPr>
            <p:ph type="subTitle" idx="1"/>
          </p:nvPr>
        </p:nvSpPr>
        <p:spPr>
          <a:xfrm>
            <a:off x="323850" y="1484313"/>
            <a:ext cx="8569325" cy="4968875"/>
          </a:xfrm>
        </p:spPr>
        <p:txBody>
          <a:bodyPr>
            <a:normAutofit/>
          </a:bodyPr>
          <a:lstStyle/>
          <a:p>
            <a:pPr>
              <a:defRPr/>
            </a:pPr>
            <a:r>
              <a:rPr lang="it-IT" dirty="0" smtClean="0"/>
              <a:t>.</a:t>
            </a:r>
            <a:endParaRPr lang="it-IT" dirty="0"/>
          </a:p>
          <a:p>
            <a:pPr algn="l">
              <a:defRPr/>
            </a:pPr>
            <a:r>
              <a:rPr lang="it-IT" dirty="0"/>
              <a:t>La </a:t>
            </a:r>
            <a:r>
              <a:rPr lang="it-IT" u="sng" dirty="0"/>
              <a:t>Raccomandazione del Parlamento Europeo e del Consiglio,  del dicembre 2006</a:t>
            </a:r>
            <a:r>
              <a:rPr lang="it-IT" dirty="0"/>
              <a:t>, che ci propone </a:t>
            </a:r>
            <a:r>
              <a:rPr lang="it-IT" b="1" dirty="0"/>
              <a:t>otto competenze-chiave per l’apprendimento permanente</a:t>
            </a:r>
            <a:r>
              <a:rPr lang="it-IT" dirty="0"/>
              <a:t>, ritenute indispensabili per vivere in modo consapevole e positivo nella società della conoscenza</a:t>
            </a:r>
            <a:r>
              <a:rPr lang="it-IT" dirty="0" smtClean="0"/>
              <a:t>,</a:t>
            </a:r>
          </a:p>
          <a:p>
            <a:pPr algn="l">
              <a:defRPr/>
            </a:pPr>
            <a:endParaRPr lang="it-IT" u="sng" dirty="0"/>
          </a:p>
          <a:p>
            <a:pPr algn="l">
              <a:defRPr/>
            </a:pPr>
            <a:r>
              <a:rPr lang="it-IT" u="sng" dirty="0" smtClean="0"/>
              <a:t>Il </a:t>
            </a:r>
            <a:r>
              <a:rPr lang="it-IT" u="sng" dirty="0"/>
              <a:t>documento rappresentato dall’ </a:t>
            </a:r>
            <a:r>
              <a:rPr lang="it-IT" b="1" u="sng" dirty="0"/>
              <a:t>allegato</a:t>
            </a:r>
            <a:r>
              <a:rPr lang="it-IT" u="sng" dirty="0"/>
              <a:t> </a:t>
            </a:r>
            <a:r>
              <a:rPr lang="it-IT" b="1" u="sng" dirty="0"/>
              <a:t>2 del DM139/2007</a:t>
            </a:r>
            <a:r>
              <a:rPr lang="it-IT" b="1" dirty="0"/>
              <a:t>,</a:t>
            </a:r>
            <a:r>
              <a:rPr lang="it-IT" dirty="0"/>
              <a:t> riguardante il nuovo obbligo di istruzione,</a:t>
            </a:r>
            <a:r>
              <a:rPr lang="it-IT" b="1" dirty="0"/>
              <a:t> </a:t>
            </a:r>
            <a:r>
              <a:rPr lang="it-IT" dirty="0"/>
              <a:t>che descrive le </a:t>
            </a:r>
            <a:r>
              <a:rPr lang="it-IT" b="1" dirty="0"/>
              <a:t>otto competenze chiave di cittadinanza (</a:t>
            </a:r>
            <a:r>
              <a:rPr lang="it-IT" dirty="0"/>
              <a:t>come declinazione delle competenze europee sopra citate), le quali, insieme alle </a:t>
            </a:r>
            <a:r>
              <a:rPr lang="it-IT" b="1" dirty="0"/>
              <a:t>competenze di base</a:t>
            </a:r>
            <a:r>
              <a:rPr lang="it-IT" dirty="0"/>
              <a:t> relative ai 4 assi culturali (linguistico, matematico. tecnologico-scientifico e </a:t>
            </a:r>
            <a:r>
              <a:rPr lang="it-IT" dirty="0" err="1"/>
              <a:t>storico-sociale</a:t>
            </a:r>
            <a:r>
              <a:rPr lang="it-IT" dirty="0"/>
              <a:t>), rappresentano l’obiettivo ineludibile da conseguire alla fine dell’obbligo di istruzione. </a:t>
            </a:r>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olo 1"/>
          <p:cNvSpPr>
            <a:spLocks noGrp="1"/>
          </p:cNvSpPr>
          <p:nvPr>
            <p:ph type="title"/>
          </p:nvPr>
        </p:nvSpPr>
        <p:spPr/>
        <p:txBody>
          <a:bodyPr/>
          <a:lstStyle/>
          <a:p>
            <a:endParaRPr lang="it-IT" smtClean="0"/>
          </a:p>
        </p:txBody>
      </p:sp>
      <p:graphicFrame>
        <p:nvGraphicFramePr>
          <p:cNvPr id="4" name="Segnaposto contenuto 3"/>
          <p:cNvGraphicFramePr>
            <a:graphicFrameLocks noGrp="1"/>
          </p:cNvGraphicFramePr>
          <p:nvPr>
            <p:ph idx="1"/>
          </p:nvPr>
        </p:nvGraphicFramePr>
        <p:xfrm>
          <a:off x="251520" y="188913"/>
          <a:ext cx="8640960" cy="6676076"/>
        </p:xfrm>
        <a:graphic>
          <a:graphicData uri="http://schemas.openxmlformats.org/drawingml/2006/table">
            <a:tbl>
              <a:tblPr firstRow="1" bandRow="1">
                <a:tableStyleId>{5C22544A-7EE6-4342-B048-85BDC9FD1C3A}</a:tableStyleId>
              </a:tblPr>
              <a:tblGrid>
                <a:gridCol w="4320480"/>
                <a:gridCol w="4320480"/>
              </a:tblGrid>
              <a:tr h="1181731">
                <a:tc>
                  <a:txBody>
                    <a:bodyPr/>
                    <a:lstStyle/>
                    <a:p>
                      <a:r>
                        <a:rPr lang="it-IT" sz="1800" b="1" kern="1200" dirty="0" smtClean="0">
                          <a:solidFill>
                            <a:schemeClr val="lt1"/>
                          </a:solidFill>
                          <a:latin typeface="+mn-lt"/>
                          <a:ea typeface="+mn-ea"/>
                          <a:cs typeface="+mn-cs"/>
                        </a:rPr>
                        <a:t>COMPETENZE PER</a:t>
                      </a:r>
                    </a:p>
                    <a:p>
                      <a:r>
                        <a:rPr lang="it-IT" sz="1800" b="1" kern="1200" dirty="0" smtClean="0">
                          <a:solidFill>
                            <a:schemeClr val="lt1"/>
                          </a:solidFill>
                          <a:latin typeface="+mn-lt"/>
                          <a:ea typeface="+mn-ea"/>
                          <a:cs typeface="+mn-cs"/>
                        </a:rPr>
                        <a:t>L’APPRENDIMENTO PERMANENTE </a:t>
                      </a:r>
                    </a:p>
                    <a:p>
                      <a:r>
                        <a:rPr lang="it-IT" sz="1800" b="1" kern="1200" dirty="0" smtClean="0">
                          <a:solidFill>
                            <a:schemeClr val="lt1"/>
                          </a:solidFill>
                          <a:latin typeface="+mn-lt"/>
                          <a:ea typeface="+mn-ea"/>
                          <a:cs typeface="+mn-cs"/>
                        </a:rPr>
                        <a:t>(EUROPA)</a:t>
                      </a:r>
                      <a:endParaRPr lang="it-IT" dirty="0"/>
                    </a:p>
                  </a:txBody>
                  <a:tcPr/>
                </a:tc>
                <a:tc>
                  <a:txBody>
                    <a:bodyPr/>
                    <a:lstStyle/>
                    <a:p>
                      <a:r>
                        <a:rPr lang="it-IT" sz="1800" b="1" kern="1200" dirty="0" smtClean="0">
                          <a:solidFill>
                            <a:schemeClr val="lt1"/>
                          </a:solidFill>
                          <a:latin typeface="+mn-lt"/>
                          <a:ea typeface="+mn-ea"/>
                          <a:cs typeface="+mn-cs"/>
                        </a:rPr>
                        <a:t>COMPETENZE </a:t>
                      </a:r>
                      <a:r>
                        <a:rPr lang="it-IT" sz="1800" b="1" kern="1200" dirty="0" err="1" smtClean="0">
                          <a:solidFill>
                            <a:schemeClr val="lt1"/>
                          </a:solidFill>
                          <a:latin typeface="+mn-lt"/>
                          <a:ea typeface="+mn-ea"/>
                          <a:cs typeface="+mn-cs"/>
                        </a:rPr>
                        <a:t>DI</a:t>
                      </a:r>
                      <a:r>
                        <a:rPr lang="it-IT" sz="1800" b="1" kern="1200" dirty="0" smtClean="0">
                          <a:solidFill>
                            <a:schemeClr val="lt1"/>
                          </a:solidFill>
                          <a:latin typeface="+mn-lt"/>
                          <a:ea typeface="+mn-ea"/>
                          <a:cs typeface="+mn-cs"/>
                        </a:rPr>
                        <a:t> CITTADINANZA </a:t>
                      </a:r>
                    </a:p>
                    <a:p>
                      <a:r>
                        <a:rPr lang="it-IT" sz="1800" b="1" i="1" kern="1200" dirty="0" smtClean="0">
                          <a:solidFill>
                            <a:schemeClr val="lt1"/>
                          </a:solidFill>
                          <a:latin typeface="+mn-lt"/>
                          <a:ea typeface="+mn-ea"/>
                          <a:cs typeface="+mn-cs"/>
                        </a:rPr>
                        <a:t> </a:t>
                      </a:r>
                      <a:endParaRPr lang="it-IT" sz="1800" b="1" kern="1200" dirty="0" smtClean="0">
                        <a:solidFill>
                          <a:schemeClr val="lt1"/>
                        </a:solidFill>
                        <a:latin typeface="+mn-lt"/>
                        <a:ea typeface="+mn-ea"/>
                        <a:cs typeface="+mn-cs"/>
                      </a:endParaRPr>
                    </a:p>
                    <a:p>
                      <a:r>
                        <a:rPr lang="it-IT" sz="1800" b="1" kern="1200" dirty="0" smtClean="0">
                          <a:solidFill>
                            <a:schemeClr val="lt1"/>
                          </a:solidFill>
                          <a:latin typeface="+mn-lt"/>
                          <a:ea typeface="+mn-ea"/>
                          <a:cs typeface="+mn-cs"/>
                        </a:rPr>
                        <a:t>(ITALIA)</a:t>
                      </a:r>
                      <a:endParaRPr lang="it-IT" dirty="0"/>
                    </a:p>
                  </a:txBody>
                  <a:tcPr/>
                </a:tc>
              </a:tr>
              <a:tr h="5487356">
                <a:tc>
                  <a:txBody>
                    <a:bodyPr/>
                    <a:lstStyle/>
                    <a:p>
                      <a:r>
                        <a:rPr lang="it-IT" sz="1600" u="sng" kern="1200" dirty="0" smtClean="0">
                          <a:solidFill>
                            <a:schemeClr val="dk1"/>
                          </a:solidFill>
                          <a:latin typeface="+mn-lt"/>
                          <a:ea typeface="+mn-ea"/>
                          <a:cs typeface="+mn-cs"/>
                        </a:rPr>
                        <a:t>COMUNICAZIONE NELLA LINGUA MADRE</a:t>
                      </a:r>
                      <a:endParaRPr lang="it-IT" sz="1600" kern="1200" dirty="0" smtClean="0">
                        <a:solidFill>
                          <a:schemeClr val="dk1"/>
                        </a:solidFill>
                        <a:latin typeface="+mn-lt"/>
                        <a:ea typeface="+mn-ea"/>
                        <a:cs typeface="+mn-cs"/>
                      </a:endParaRPr>
                    </a:p>
                    <a:p>
                      <a:r>
                        <a:rPr lang="it-IT" sz="1600" u="none" strike="noStrike" kern="1200" dirty="0" smtClean="0">
                          <a:solidFill>
                            <a:schemeClr val="dk1"/>
                          </a:solidFill>
                          <a:latin typeface="+mn-lt"/>
                          <a:ea typeface="+mn-ea"/>
                          <a:cs typeface="+mn-cs"/>
                        </a:rPr>
                        <a:t> </a:t>
                      </a:r>
                      <a:endParaRPr lang="it-IT" sz="1600" kern="1200" dirty="0" smtClean="0">
                        <a:solidFill>
                          <a:schemeClr val="dk1"/>
                        </a:solidFill>
                        <a:latin typeface="+mn-lt"/>
                        <a:ea typeface="+mn-ea"/>
                        <a:cs typeface="+mn-cs"/>
                      </a:endParaRPr>
                    </a:p>
                    <a:p>
                      <a:r>
                        <a:rPr lang="it-IT" sz="1600" u="sng" kern="1200" dirty="0" smtClean="0">
                          <a:solidFill>
                            <a:schemeClr val="dk1"/>
                          </a:solidFill>
                          <a:latin typeface="+mn-lt"/>
                          <a:ea typeface="+mn-ea"/>
                          <a:cs typeface="+mn-cs"/>
                        </a:rPr>
                        <a:t>COMUNICAZIONE NELLE LINGUE STRANIERE </a:t>
                      </a:r>
                      <a:endParaRPr lang="it-IT" sz="1600" kern="1200" dirty="0" smtClean="0">
                        <a:solidFill>
                          <a:schemeClr val="dk1"/>
                        </a:solidFill>
                        <a:latin typeface="+mn-lt"/>
                        <a:ea typeface="+mn-ea"/>
                        <a:cs typeface="+mn-cs"/>
                      </a:endParaRPr>
                    </a:p>
                    <a:p>
                      <a:r>
                        <a:rPr lang="it-IT" sz="1600" u="none" strike="noStrike" kern="1200" dirty="0" smtClean="0">
                          <a:solidFill>
                            <a:schemeClr val="dk1"/>
                          </a:solidFill>
                          <a:latin typeface="+mn-lt"/>
                          <a:ea typeface="+mn-ea"/>
                          <a:cs typeface="+mn-cs"/>
                        </a:rPr>
                        <a:t> </a:t>
                      </a:r>
                      <a:endParaRPr lang="it-IT" sz="1600" kern="1200" dirty="0" smtClean="0">
                        <a:solidFill>
                          <a:schemeClr val="dk1"/>
                        </a:solidFill>
                        <a:latin typeface="+mn-lt"/>
                        <a:ea typeface="+mn-ea"/>
                        <a:cs typeface="+mn-cs"/>
                      </a:endParaRPr>
                    </a:p>
                    <a:p>
                      <a:r>
                        <a:rPr lang="it-IT" sz="1600" kern="1200" dirty="0" smtClean="0">
                          <a:solidFill>
                            <a:schemeClr val="dk1"/>
                          </a:solidFill>
                          <a:latin typeface="+mn-lt"/>
                          <a:ea typeface="+mn-ea"/>
                          <a:cs typeface="+mn-cs"/>
                        </a:rPr>
                        <a:t>COMPETENZA MATEMATICA E </a:t>
                      </a:r>
                      <a:r>
                        <a:rPr lang="it-IT" sz="1600" kern="1200" dirty="0" err="1" smtClean="0">
                          <a:solidFill>
                            <a:schemeClr val="dk1"/>
                          </a:solidFill>
                          <a:latin typeface="+mn-lt"/>
                          <a:ea typeface="+mn-ea"/>
                          <a:cs typeface="+mn-cs"/>
                        </a:rPr>
                        <a:t>DI</a:t>
                      </a:r>
                      <a:r>
                        <a:rPr lang="it-IT" sz="1600" kern="1200" dirty="0" smtClean="0">
                          <a:solidFill>
                            <a:schemeClr val="dk1"/>
                          </a:solidFill>
                          <a:latin typeface="+mn-lt"/>
                          <a:ea typeface="+mn-ea"/>
                          <a:cs typeface="+mn-cs"/>
                        </a:rPr>
                        <a:t> BASE IN SCIENZE E   TECNOLOGIA</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COMPETENZA DIGITALE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IMPARARE AD IMPARARE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COMPETENZE SOCIALI E CIVICHE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SPIRITO </a:t>
                      </a:r>
                      <a:r>
                        <a:rPr lang="it-IT" sz="1600" kern="1200" dirty="0" err="1" smtClean="0">
                          <a:solidFill>
                            <a:schemeClr val="dk1"/>
                          </a:solidFill>
                          <a:latin typeface="+mn-lt"/>
                          <a:ea typeface="+mn-ea"/>
                          <a:cs typeface="+mn-cs"/>
                        </a:rPr>
                        <a:t>DI</a:t>
                      </a:r>
                      <a:r>
                        <a:rPr lang="it-IT" sz="1600" kern="1200" dirty="0" smtClean="0">
                          <a:solidFill>
                            <a:schemeClr val="dk1"/>
                          </a:solidFill>
                          <a:latin typeface="+mn-lt"/>
                          <a:ea typeface="+mn-ea"/>
                          <a:cs typeface="+mn-cs"/>
                        </a:rPr>
                        <a:t> INIZIATIVA E          IMPRENDITORIALITA’</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CONSAPEVOLEZZA ED ESPRESSIONE CULTURALE</a:t>
                      </a:r>
                    </a:p>
                    <a:p>
                      <a:r>
                        <a:rPr lang="it-IT" sz="1600" kern="1200" dirty="0" smtClean="0">
                          <a:solidFill>
                            <a:schemeClr val="dk1"/>
                          </a:solidFill>
                          <a:latin typeface="+mn-lt"/>
                          <a:ea typeface="+mn-ea"/>
                          <a:cs typeface="+mn-cs"/>
                        </a:rPr>
                        <a:t>            </a:t>
                      </a:r>
                      <a:endParaRPr lang="it-IT" sz="1600" dirty="0"/>
                    </a:p>
                  </a:txBody>
                  <a:tcPr/>
                </a:tc>
                <a:tc>
                  <a:txBody>
                    <a:bodyPr/>
                    <a:lstStyle/>
                    <a:p>
                      <a:r>
                        <a:rPr lang="it-IT" sz="1600" kern="1200" dirty="0" smtClean="0">
                          <a:solidFill>
                            <a:schemeClr val="dk1"/>
                          </a:solidFill>
                          <a:latin typeface="+mn-lt"/>
                          <a:ea typeface="+mn-ea"/>
                          <a:cs typeface="+mn-cs"/>
                        </a:rPr>
                        <a:t>IMPARARE AD IMPARARE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PROGETTARE</a:t>
                      </a:r>
                    </a:p>
                    <a:p>
                      <a:r>
                        <a:rPr lang="it-IT" sz="1600" kern="1200" dirty="0" smtClean="0">
                          <a:solidFill>
                            <a:schemeClr val="dk1"/>
                          </a:solidFill>
                          <a:latin typeface="+mn-lt"/>
                          <a:ea typeface="+mn-ea"/>
                          <a:cs typeface="+mn-cs"/>
                        </a:rPr>
                        <a:t> </a:t>
                      </a:r>
                    </a:p>
                    <a:p>
                      <a:r>
                        <a:rPr lang="it-IT" sz="1600" u="sng" kern="1200" dirty="0" smtClean="0">
                          <a:solidFill>
                            <a:schemeClr val="dk1"/>
                          </a:solidFill>
                          <a:latin typeface="+mn-lt"/>
                          <a:ea typeface="+mn-ea"/>
                          <a:cs typeface="+mn-cs"/>
                        </a:rPr>
                        <a:t>COMUNICARE</a:t>
                      </a:r>
                      <a:endParaRPr lang="it-IT" sz="1600" kern="1200" dirty="0" smtClean="0">
                        <a:solidFill>
                          <a:schemeClr val="dk1"/>
                        </a:solidFill>
                        <a:latin typeface="+mn-lt"/>
                        <a:ea typeface="+mn-ea"/>
                        <a:cs typeface="+mn-cs"/>
                      </a:endParaRP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COLLABORARE E PARTECIPARE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AGIRE IN MODO AUTONOMO E RESPONSABILE</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RISOLVERE I PROBLEMI</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INDIVIDUARE COLLEGAMENTI E RELAZIONI</a:t>
                      </a:r>
                    </a:p>
                    <a:p>
                      <a:r>
                        <a:rPr lang="it-IT" sz="1600" kern="1200" dirty="0" smtClean="0">
                          <a:solidFill>
                            <a:schemeClr val="dk1"/>
                          </a:solidFill>
                          <a:latin typeface="+mn-lt"/>
                          <a:ea typeface="+mn-ea"/>
                          <a:cs typeface="+mn-cs"/>
                        </a:rPr>
                        <a:t> </a:t>
                      </a:r>
                    </a:p>
                    <a:p>
                      <a:r>
                        <a:rPr lang="it-IT" sz="1600" kern="1200" dirty="0" smtClean="0">
                          <a:solidFill>
                            <a:schemeClr val="dk1"/>
                          </a:solidFill>
                          <a:latin typeface="+mn-lt"/>
                          <a:ea typeface="+mn-ea"/>
                          <a:cs typeface="+mn-cs"/>
                        </a:rPr>
                        <a:t>ACQUISIRE E INTERPRETARE L’ INFORMAZIONE</a:t>
                      </a:r>
                      <a:r>
                        <a:rPr lang="it-IT" sz="1600" i="1" kern="1200" dirty="0" smtClean="0">
                          <a:solidFill>
                            <a:schemeClr val="dk1"/>
                          </a:solidFill>
                          <a:latin typeface="+mn-lt"/>
                          <a:ea typeface="+mn-ea"/>
                          <a:cs typeface="+mn-cs"/>
                        </a:rPr>
                        <a:t>; </a:t>
                      </a:r>
                      <a:endParaRPr lang="it-IT" sz="1600" kern="1200" dirty="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dirty="0" smtClean="0"/>
              <a:t>Il curricolo nel </a:t>
            </a:r>
            <a:r>
              <a:rPr lang="it-IT" dirty="0" err="1" smtClean="0"/>
              <a:t>I°</a:t>
            </a:r>
            <a:r>
              <a:rPr lang="it-IT" dirty="0" smtClean="0"/>
              <a:t> ciclo</a:t>
            </a:r>
            <a:endParaRPr lang="it-IT" dirty="0"/>
          </a:p>
        </p:txBody>
      </p:sp>
      <p:sp>
        <p:nvSpPr>
          <p:cNvPr id="3" name="Segnaposto contenuto 2"/>
          <p:cNvSpPr>
            <a:spLocks noGrp="1"/>
          </p:cNvSpPr>
          <p:nvPr>
            <p:ph idx="1"/>
          </p:nvPr>
        </p:nvSpPr>
        <p:spPr/>
        <p:txBody>
          <a:bodyPr/>
          <a:lstStyle/>
          <a:p>
            <a:endParaRPr lang="it-IT"/>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olo 1"/>
          <p:cNvSpPr>
            <a:spLocks noGrp="1"/>
          </p:cNvSpPr>
          <p:nvPr>
            <p:ph type="title"/>
          </p:nvPr>
        </p:nvSpPr>
        <p:spPr>
          <a:xfrm>
            <a:off x="960120" y="260648"/>
            <a:ext cx="8183880" cy="1051560"/>
          </a:xfrm>
        </p:spPr>
        <p:txBody>
          <a:bodyPr>
            <a:normAutofit fontScale="90000"/>
          </a:bodyPr>
          <a:lstStyle/>
          <a:p>
            <a:r>
              <a:rPr lang="it-IT" dirty="0" err="1" smtClean="0"/>
              <a:t>I°</a:t>
            </a:r>
            <a:r>
              <a:rPr lang="it-IT" dirty="0" smtClean="0"/>
              <a:t> CICLO</a:t>
            </a:r>
            <a:br>
              <a:rPr lang="it-IT" dirty="0" smtClean="0"/>
            </a:br>
            <a:r>
              <a:rPr lang="it-IT" dirty="0" smtClean="0"/>
              <a:t>Profilo dello studente</a:t>
            </a:r>
          </a:p>
        </p:txBody>
      </p:sp>
      <p:sp>
        <p:nvSpPr>
          <p:cNvPr id="3" name="Segnaposto contenuto 2"/>
          <p:cNvSpPr>
            <a:spLocks noGrp="1"/>
          </p:cNvSpPr>
          <p:nvPr>
            <p:ph idx="1"/>
          </p:nvPr>
        </p:nvSpPr>
        <p:spPr>
          <a:xfrm>
            <a:off x="539552" y="1556792"/>
            <a:ext cx="8157592" cy="4967610"/>
          </a:xfrm>
        </p:spPr>
        <p:txBody>
          <a:bodyPr>
            <a:normAutofit fontScale="92500" lnSpcReduction="20000"/>
          </a:bodyPr>
          <a:lstStyle/>
          <a:p>
            <a:pPr>
              <a:defRPr/>
            </a:pPr>
            <a:r>
              <a:rPr lang="it-IT" dirty="0"/>
              <a:t> </a:t>
            </a:r>
            <a:r>
              <a:rPr lang="it-IT" sz="2400" dirty="0"/>
              <a:t>autonomia e responsabilità</a:t>
            </a:r>
          </a:p>
          <a:p>
            <a:pPr>
              <a:defRPr/>
            </a:pPr>
            <a:r>
              <a:rPr lang="it-IT" sz="2400" dirty="0"/>
              <a:t> consapevolezza delle proprie potenzialità e dei propri limiti </a:t>
            </a:r>
          </a:p>
          <a:p>
            <a:pPr>
              <a:defRPr/>
            </a:pPr>
            <a:r>
              <a:rPr lang="it-IT" sz="2400" dirty="0"/>
              <a:t> padronanza della lingua italiana</a:t>
            </a:r>
          </a:p>
          <a:p>
            <a:pPr>
              <a:defRPr/>
            </a:pPr>
            <a:r>
              <a:rPr lang="it-IT" sz="2400" dirty="0"/>
              <a:t>comunicazione in due lingue straniere</a:t>
            </a:r>
          </a:p>
          <a:p>
            <a:pPr>
              <a:defRPr/>
            </a:pPr>
            <a:r>
              <a:rPr lang="it-IT" sz="2400" dirty="0"/>
              <a:t>uso di tecnologie dell’informazione e della comunicazione, anche in lingua inglese</a:t>
            </a:r>
          </a:p>
          <a:p>
            <a:pPr>
              <a:defRPr/>
            </a:pPr>
            <a:r>
              <a:rPr lang="it-IT" sz="2400" dirty="0"/>
              <a:t>competenze matematico-scientifiche</a:t>
            </a:r>
          </a:p>
          <a:p>
            <a:pPr>
              <a:defRPr/>
            </a:pPr>
            <a:r>
              <a:rPr lang="it-IT" sz="2400" dirty="0"/>
              <a:t> orientamento nello spazio e nel tempo</a:t>
            </a:r>
          </a:p>
          <a:p>
            <a:pPr>
              <a:defRPr/>
            </a:pPr>
            <a:r>
              <a:rPr lang="it-IT" sz="2400" dirty="0"/>
              <a:t> competenze digitali</a:t>
            </a:r>
          </a:p>
          <a:p>
            <a:pPr>
              <a:defRPr/>
            </a:pPr>
            <a:r>
              <a:rPr lang="it-IT" sz="2400" dirty="0"/>
              <a:t> possesso di conoscenze e capacità di ricercarne nuove </a:t>
            </a:r>
          </a:p>
          <a:p>
            <a:pPr>
              <a:defRPr/>
            </a:pPr>
            <a:r>
              <a:rPr lang="it-IT" sz="2400" dirty="0"/>
              <a:t> cura di sé</a:t>
            </a:r>
          </a:p>
          <a:p>
            <a:pPr>
              <a:defRPr/>
            </a:pPr>
            <a:r>
              <a:rPr lang="it-IT" sz="2400" b="1" dirty="0"/>
              <a:t> </a:t>
            </a:r>
            <a:r>
              <a:rPr lang="it-IT" sz="2400" dirty="0"/>
              <a:t>competenze sociali e </a:t>
            </a:r>
            <a:r>
              <a:rPr lang="it-IT" sz="2400" dirty="0" smtClean="0"/>
              <a:t>civiche</a:t>
            </a:r>
          </a:p>
          <a:p>
            <a:pPr>
              <a:defRPr/>
            </a:pPr>
            <a:r>
              <a:rPr lang="it-IT" sz="2400" dirty="0" smtClean="0"/>
              <a:t>originalità </a:t>
            </a:r>
            <a:r>
              <a:rPr lang="it-IT" sz="2400" dirty="0"/>
              <a:t>e spirito di iniziativa</a:t>
            </a:r>
          </a:p>
          <a:p>
            <a:pPr>
              <a:defRPr/>
            </a:pPr>
            <a:r>
              <a:rPr lang="it-IT" sz="2400" dirty="0"/>
              <a:t>espressione in campi  artistici</a:t>
            </a:r>
          </a:p>
          <a:p>
            <a:pPr>
              <a:defRPr/>
            </a:pPr>
            <a:endParaRPr lang="it-IT" dirty="0"/>
          </a:p>
          <a:p>
            <a:pPr>
              <a:defRPr/>
            </a:pPr>
            <a:endParaRPr lang="it-IT"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1857375" y="334009"/>
            <a:ext cx="5643880" cy="574040"/>
          </a:xfrm>
          <a:prstGeom prst="rect">
            <a:avLst/>
          </a:prstGeom>
          <a:ln w="39369">
            <a:solidFill>
              <a:srgbClr val="000000"/>
            </a:solidFill>
          </a:ln>
        </p:spPr>
        <p:txBody>
          <a:bodyPr vert="horz" wrap="square" lIns="0" tIns="0" rIns="0" bIns="0" rtlCol="0">
            <a:spAutoFit/>
          </a:bodyPr>
          <a:lstStyle/>
          <a:p>
            <a:pPr marL="641350">
              <a:lnSpc>
                <a:spcPct val="100000"/>
              </a:lnSpc>
            </a:pPr>
            <a:r>
              <a:rPr sz="2800" b="1" spc="-25" dirty="0">
                <a:solidFill>
                  <a:srgbClr val="C00000"/>
                </a:solidFill>
                <a:latin typeface="Arial"/>
                <a:cs typeface="Arial"/>
              </a:rPr>
              <a:t>CAM</a:t>
            </a:r>
            <a:r>
              <a:rPr sz="2800" b="1" spc="-35" dirty="0">
                <a:solidFill>
                  <a:srgbClr val="C00000"/>
                </a:solidFill>
                <a:latin typeface="Arial"/>
                <a:cs typeface="Arial"/>
              </a:rPr>
              <a:t>P</a:t>
            </a:r>
            <a:r>
              <a:rPr sz="2800" b="1" spc="-10" dirty="0">
                <a:solidFill>
                  <a:srgbClr val="C00000"/>
                </a:solidFill>
                <a:latin typeface="Arial"/>
                <a:cs typeface="Arial"/>
              </a:rPr>
              <a:t>I</a:t>
            </a:r>
            <a:r>
              <a:rPr sz="2800" b="1" spc="10" dirty="0">
                <a:solidFill>
                  <a:srgbClr val="C00000"/>
                </a:solidFill>
                <a:latin typeface="Arial"/>
                <a:cs typeface="Arial"/>
              </a:rPr>
              <a:t> </a:t>
            </a:r>
            <a:r>
              <a:rPr sz="2800" b="1" spc="-15" dirty="0">
                <a:solidFill>
                  <a:srgbClr val="C00000"/>
                </a:solidFill>
                <a:latin typeface="Arial"/>
                <a:cs typeface="Arial"/>
              </a:rPr>
              <a:t>DI</a:t>
            </a:r>
            <a:r>
              <a:rPr sz="2800" b="1" spc="-5" dirty="0">
                <a:solidFill>
                  <a:srgbClr val="C00000"/>
                </a:solidFill>
                <a:latin typeface="Arial"/>
                <a:cs typeface="Arial"/>
              </a:rPr>
              <a:t> </a:t>
            </a:r>
            <a:r>
              <a:rPr sz="2800" b="1" spc="-20" dirty="0">
                <a:solidFill>
                  <a:srgbClr val="C00000"/>
                </a:solidFill>
                <a:latin typeface="Arial"/>
                <a:cs typeface="Arial"/>
              </a:rPr>
              <a:t>ES</a:t>
            </a:r>
            <a:r>
              <a:rPr sz="2800" b="1" spc="-35" dirty="0">
                <a:solidFill>
                  <a:srgbClr val="C00000"/>
                </a:solidFill>
                <a:latin typeface="Arial"/>
                <a:cs typeface="Arial"/>
              </a:rPr>
              <a:t>P</a:t>
            </a:r>
            <a:r>
              <a:rPr sz="2800" b="1" spc="-20" dirty="0">
                <a:solidFill>
                  <a:srgbClr val="C00000"/>
                </a:solidFill>
                <a:latin typeface="Arial"/>
                <a:cs typeface="Arial"/>
              </a:rPr>
              <a:t>ERI</a:t>
            </a:r>
            <a:r>
              <a:rPr sz="2800" b="1" spc="-35" dirty="0">
                <a:solidFill>
                  <a:srgbClr val="C00000"/>
                </a:solidFill>
                <a:latin typeface="Arial"/>
                <a:cs typeface="Arial"/>
              </a:rPr>
              <a:t>E</a:t>
            </a:r>
            <a:r>
              <a:rPr sz="2800" b="1" spc="-20" dirty="0">
                <a:solidFill>
                  <a:srgbClr val="C00000"/>
                </a:solidFill>
                <a:latin typeface="Arial"/>
                <a:cs typeface="Arial"/>
              </a:rPr>
              <a:t>NZA</a:t>
            </a:r>
            <a:endParaRPr sz="2800">
              <a:latin typeface="Arial"/>
              <a:cs typeface="Arial"/>
            </a:endParaRPr>
          </a:p>
        </p:txBody>
      </p:sp>
      <p:sp>
        <p:nvSpPr>
          <p:cNvPr id="3" name="object 3"/>
          <p:cNvSpPr txBox="1"/>
          <p:nvPr/>
        </p:nvSpPr>
        <p:spPr>
          <a:xfrm>
            <a:off x="5638800" y="1143000"/>
            <a:ext cx="1511300" cy="1446530"/>
          </a:xfrm>
          <a:prstGeom prst="rect">
            <a:avLst/>
          </a:prstGeom>
          <a:ln w="9524">
            <a:solidFill>
              <a:srgbClr val="FF0000"/>
            </a:solidFill>
          </a:ln>
        </p:spPr>
        <p:txBody>
          <a:bodyPr vert="horz" wrap="square" lIns="0" tIns="0" rIns="0" bIns="0" rtlCol="0">
            <a:spAutoFit/>
          </a:bodyPr>
          <a:lstStyle/>
          <a:p>
            <a:pPr marL="41910" marR="116205" algn="ctr">
              <a:lnSpc>
                <a:spcPct val="100000"/>
              </a:lnSpc>
            </a:pPr>
            <a:r>
              <a:rPr sz="2400" b="1" i="1" dirty="0">
                <a:solidFill>
                  <a:srgbClr val="FF0000"/>
                </a:solidFill>
                <a:latin typeface="Arial"/>
                <a:cs typeface="Arial"/>
              </a:rPr>
              <a:t>I</a:t>
            </a:r>
            <a:r>
              <a:rPr sz="2400" b="1" i="1" spc="-30" dirty="0">
                <a:solidFill>
                  <a:srgbClr val="FF0000"/>
                </a:solidFill>
                <a:latin typeface="Arial"/>
                <a:cs typeface="Arial"/>
              </a:rPr>
              <a:t> </a:t>
            </a:r>
            <a:r>
              <a:rPr sz="2400" b="1" i="1" dirty="0">
                <a:solidFill>
                  <a:srgbClr val="FF0000"/>
                </a:solidFill>
                <a:latin typeface="Arial"/>
                <a:cs typeface="Arial"/>
              </a:rPr>
              <a:t>discorsi e</a:t>
            </a:r>
            <a:r>
              <a:rPr sz="2400" b="1" i="1" spc="-15" dirty="0">
                <a:solidFill>
                  <a:srgbClr val="FF0000"/>
                </a:solidFill>
                <a:latin typeface="Arial"/>
                <a:cs typeface="Arial"/>
              </a:rPr>
              <a:t> </a:t>
            </a:r>
            <a:r>
              <a:rPr sz="2400" b="1" i="1" dirty="0">
                <a:solidFill>
                  <a:srgbClr val="FF0000"/>
                </a:solidFill>
                <a:latin typeface="Arial"/>
                <a:cs typeface="Arial"/>
              </a:rPr>
              <a:t>le parole</a:t>
            </a:r>
            <a:endParaRPr sz="2400">
              <a:latin typeface="Arial"/>
              <a:cs typeface="Arial"/>
            </a:endParaRPr>
          </a:p>
        </p:txBody>
      </p:sp>
      <p:sp>
        <p:nvSpPr>
          <p:cNvPr id="4" name="object 4"/>
          <p:cNvSpPr/>
          <p:nvPr/>
        </p:nvSpPr>
        <p:spPr>
          <a:xfrm>
            <a:off x="7239000" y="1295400"/>
            <a:ext cx="1730375" cy="1446530"/>
          </a:xfrm>
          <a:custGeom>
            <a:avLst/>
            <a:gdLst/>
            <a:ahLst/>
            <a:cxnLst/>
            <a:rect l="l" t="t" r="r" b="b"/>
            <a:pathLst>
              <a:path w="1730375" h="1446529">
                <a:moveTo>
                  <a:pt x="0" y="1446276"/>
                </a:moveTo>
                <a:lnTo>
                  <a:pt x="1730375" y="1446276"/>
                </a:lnTo>
                <a:lnTo>
                  <a:pt x="1730375" y="0"/>
                </a:lnTo>
                <a:lnTo>
                  <a:pt x="0" y="0"/>
                </a:lnTo>
                <a:lnTo>
                  <a:pt x="0" y="1446276"/>
                </a:lnTo>
                <a:close/>
              </a:path>
            </a:pathLst>
          </a:custGeom>
          <a:ln w="9525">
            <a:solidFill>
              <a:srgbClr val="0000CC"/>
            </a:solidFill>
          </a:ln>
        </p:spPr>
        <p:txBody>
          <a:bodyPr wrap="square" lIns="0" tIns="0" rIns="0" bIns="0" rtlCol="0"/>
          <a:lstStyle/>
          <a:p>
            <a:endParaRPr/>
          </a:p>
        </p:txBody>
      </p:sp>
      <p:sp>
        <p:nvSpPr>
          <p:cNvPr id="6" name="object 6"/>
          <p:cNvSpPr txBox="1"/>
          <p:nvPr/>
        </p:nvSpPr>
        <p:spPr>
          <a:xfrm>
            <a:off x="7162800" y="1295400"/>
            <a:ext cx="1981200" cy="369332"/>
          </a:xfrm>
          <a:prstGeom prst="rect">
            <a:avLst/>
          </a:prstGeom>
        </p:spPr>
        <p:txBody>
          <a:bodyPr vert="horz" wrap="square" lIns="0" tIns="0" rIns="0" bIns="0" rtlCol="0">
            <a:spAutoFit/>
          </a:bodyPr>
          <a:lstStyle/>
          <a:p>
            <a:pPr marL="12700">
              <a:lnSpc>
                <a:spcPct val="100000"/>
              </a:lnSpc>
            </a:pPr>
            <a:r>
              <a:rPr lang="it-IT" sz="2400" b="1" i="1" spc="-5" dirty="0" smtClean="0">
                <a:solidFill>
                  <a:srgbClr val="001F5F"/>
                </a:solidFill>
                <a:latin typeface="Arial"/>
                <a:cs typeface="Arial"/>
              </a:rPr>
              <a:t>C</a:t>
            </a:r>
            <a:r>
              <a:rPr sz="2400" b="1" i="1" spc="-5" dirty="0" err="1" smtClean="0">
                <a:solidFill>
                  <a:srgbClr val="001F5F"/>
                </a:solidFill>
                <a:latin typeface="Arial"/>
                <a:cs typeface="Arial"/>
              </a:rPr>
              <a:t>onoscenza</a:t>
            </a:r>
            <a:endParaRPr sz="2400" dirty="0">
              <a:latin typeface="Arial"/>
              <a:cs typeface="Arial"/>
            </a:endParaRPr>
          </a:p>
        </p:txBody>
      </p:sp>
      <p:sp>
        <p:nvSpPr>
          <p:cNvPr id="7" name="object 7"/>
          <p:cNvSpPr txBox="1"/>
          <p:nvPr/>
        </p:nvSpPr>
        <p:spPr>
          <a:xfrm>
            <a:off x="7543800" y="1752600"/>
            <a:ext cx="1041400" cy="695960"/>
          </a:xfrm>
          <a:prstGeom prst="rect">
            <a:avLst/>
          </a:prstGeom>
        </p:spPr>
        <p:txBody>
          <a:bodyPr vert="horz" wrap="square" lIns="0" tIns="0" rIns="0" bIns="0" rtlCol="0">
            <a:spAutoFit/>
          </a:bodyPr>
          <a:lstStyle/>
          <a:p>
            <a:pPr marL="12700" marR="5080" indent="246379">
              <a:lnSpc>
                <a:spcPct val="100000"/>
              </a:lnSpc>
            </a:pPr>
            <a:r>
              <a:rPr sz="2400" b="1" i="1" dirty="0">
                <a:solidFill>
                  <a:srgbClr val="001F5F"/>
                </a:solidFill>
                <a:latin typeface="Arial"/>
                <a:cs typeface="Arial"/>
              </a:rPr>
              <a:t>del mondo</a:t>
            </a:r>
            <a:endParaRPr sz="2400" dirty="0">
              <a:latin typeface="Arial"/>
              <a:cs typeface="Arial"/>
            </a:endParaRPr>
          </a:p>
        </p:txBody>
      </p:sp>
      <p:sp>
        <p:nvSpPr>
          <p:cNvPr id="8" name="object 8"/>
          <p:cNvSpPr txBox="1"/>
          <p:nvPr/>
        </p:nvSpPr>
        <p:spPr>
          <a:xfrm>
            <a:off x="214312" y="928750"/>
            <a:ext cx="1403350" cy="1200150"/>
          </a:xfrm>
          <a:prstGeom prst="rect">
            <a:avLst/>
          </a:prstGeom>
          <a:ln w="9525">
            <a:solidFill>
              <a:srgbClr val="C00000"/>
            </a:solidFill>
          </a:ln>
        </p:spPr>
        <p:txBody>
          <a:bodyPr vert="horz" wrap="square" lIns="0" tIns="0" rIns="0" bIns="0" rtlCol="0">
            <a:spAutoFit/>
          </a:bodyPr>
          <a:lstStyle/>
          <a:p>
            <a:pPr marL="280670" marR="273050" indent="-635" algn="ctr">
              <a:lnSpc>
                <a:spcPct val="100000"/>
              </a:lnSpc>
            </a:pPr>
            <a:r>
              <a:rPr sz="2400" b="1" i="1" dirty="0">
                <a:solidFill>
                  <a:srgbClr val="C00000"/>
                </a:solidFill>
                <a:latin typeface="Arial"/>
                <a:cs typeface="Arial"/>
              </a:rPr>
              <a:t>Il</a:t>
            </a:r>
            <a:r>
              <a:rPr sz="2400" b="1" i="1" spc="-25" dirty="0">
                <a:solidFill>
                  <a:srgbClr val="C00000"/>
                </a:solidFill>
                <a:latin typeface="Arial"/>
                <a:cs typeface="Arial"/>
              </a:rPr>
              <a:t> </a:t>
            </a:r>
            <a:r>
              <a:rPr sz="2400" b="1" i="1" dirty="0">
                <a:solidFill>
                  <a:srgbClr val="C00000"/>
                </a:solidFill>
                <a:latin typeface="Arial"/>
                <a:cs typeface="Arial"/>
              </a:rPr>
              <a:t>sé e l</a:t>
            </a:r>
            <a:r>
              <a:rPr sz="2400" b="1" i="1" spc="5" dirty="0">
                <a:solidFill>
                  <a:srgbClr val="C00000"/>
                </a:solidFill>
                <a:latin typeface="Arial"/>
                <a:cs typeface="Arial"/>
              </a:rPr>
              <a:t>’</a:t>
            </a:r>
            <a:r>
              <a:rPr sz="2400" b="1" i="1" dirty="0">
                <a:solidFill>
                  <a:srgbClr val="C00000"/>
                </a:solidFill>
                <a:latin typeface="Arial"/>
                <a:cs typeface="Arial"/>
              </a:rPr>
              <a:t>alt</a:t>
            </a:r>
            <a:r>
              <a:rPr sz="2400" b="1" i="1" spc="5" dirty="0">
                <a:solidFill>
                  <a:srgbClr val="C00000"/>
                </a:solidFill>
                <a:latin typeface="Arial"/>
                <a:cs typeface="Arial"/>
              </a:rPr>
              <a:t>r</a:t>
            </a:r>
            <a:r>
              <a:rPr sz="2400" b="1" i="1" dirty="0">
                <a:solidFill>
                  <a:srgbClr val="C00000"/>
                </a:solidFill>
                <a:latin typeface="Arial"/>
                <a:cs typeface="Arial"/>
              </a:rPr>
              <a:t>o</a:t>
            </a:r>
            <a:endParaRPr sz="2400">
              <a:latin typeface="Arial"/>
              <a:cs typeface="Arial"/>
            </a:endParaRPr>
          </a:p>
        </p:txBody>
      </p:sp>
      <p:sp>
        <p:nvSpPr>
          <p:cNvPr id="9" name="object 9"/>
          <p:cNvSpPr txBox="1"/>
          <p:nvPr/>
        </p:nvSpPr>
        <p:spPr>
          <a:xfrm>
            <a:off x="1500250" y="2214626"/>
            <a:ext cx="1825625" cy="1107996"/>
          </a:xfrm>
          <a:prstGeom prst="rect">
            <a:avLst/>
          </a:prstGeom>
          <a:ln w="9525">
            <a:solidFill>
              <a:srgbClr val="006600"/>
            </a:solidFill>
          </a:ln>
        </p:spPr>
        <p:txBody>
          <a:bodyPr vert="horz" wrap="square" lIns="0" tIns="0" rIns="0" bIns="0" rtlCol="0">
            <a:spAutoFit/>
          </a:bodyPr>
          <a:lstStyle/>
          <a:p>
            <a:pPr marL="317500" marR="392430" algn="ctr">
              <a:lnSpc>
                <a:spcPct val="100000"/>
              </a:lnSpc>
            </a:pPr>
            <a:r>
              <a:rPr sz="2400" b="1" i="1" dirty="0">
                <a:solidFill>
                  <a:srgbClr val="006600"/>
                </a:solidFill>
                <a:latin typeface="Arial"/>
                <a:cs typeface="Arial"/>
              </a:rPr>
              <a:t>Il</a:t>
            </a:r>
            <a:r>
              <a:rPr sz="2400" b="1" i="1" spc="-25" dirty="0">
                <a:solidFill>
                  <a:srgbClr val="006600"/>
                </a:solidFill>
                <a:latin typeface="Arial"/>
                <a:cs typeface="Arial"/>
              </a:rPr>
              <a:t> </a:t>
            </a:r>
            <a:r>
              <a:rPr sz="2400" b="1" i="1" dirty="0" err="1">
                <a:solidFill>
                  <a:srgbClr val="006600"/>
                </a:solidFill>
                <a:latin typeface="Arial"/>
                <a:cs typeface="Arial"/>
              </a:rPr>
              <a:t>corpo</a:t>
            </a:r>
            <a:r>
              <a:rPr sz="2400" b="1" i="1" dirty="0">
                <a:solidFill>
                  <a:srgbClr val="006600"/>
                </a:solidFill>
                <a:latin typeface="Arial"/>
                <a:cs typeface="Arial"/>
              </a:rPr>
              <a:t> </a:t>
            </a:r>
            <a:r>
              <a:rPr lang="it-IT" sz="2400" b="1" i="1" dirty="0" smtClean="0">
                <a:solidFill>
                  <a:srgbClr val="006600"/>
                </a:solidFill>
                <a:latin typeface="Arial"/>
                <a:cs typeface="Arial"/>
              </a:rPr>
              <a:t>e il </a:t>
            </a:r>
            <a:endParaRPr sz="2400" dirty="0">
              <a:latin typeface="Arial"/>
              <a:cs typeface="Arial"/>
            </a:endParaRPr>
          </a:p>
          <a:p>
            <a:pPr algn="ctr">
              <a:lnSpc>
                <a:spcPct val="100000"/>
              </a:lnSpc>
            </a:pPr>
            <a:r>
              <a:rPr sz="2400" b="1" i="1" dirty="0">
                <a:solidFill>
                  <a:srgbClr val="006600"/>
                </a:solidFill>
                <a:latin typeface="Arial"/>
                <a:cs typeface="Arial"/>
              </a:rPr>
              <a:t>movimento</a:t>
            </a:r>
            <a:endParaRPr sz="2400" dirty="0">
              <a:latin typeface="Arial"/>
              <a:cs typeface="Arial"/>
            </a:endParaRPr>
          </a:p>
        </p:txBody>
      </p:sp>
      <p:sp>
        <p:nvSpPr>
          <p:cNvPr id="10" name="object 10"/>
          <p:cNvSpPr txBox="1"/>
          <p:nvPr/>
        </p:nvSpPr>
        <p:spPr>
          <a:xfrm>
            <a:off x="3429000" y="1219200"/>
            <a:ext cx="2143132" cy="1292662"/>
          </a:xfrm>
          <a:prstGeom prst="rect">
            <a:avLst/>
          </a:prstGeom>
          <a:ln w="9525">
            <a:solidFill>
              <a:srgbClr val="6F2F9F"/>
            </a:solidFill>
          </a:ln>
        </p:spPr>
        <p:txBody>
          <a:bodyPr vert="horz" wrap="square" lIns="0" tIns="0" rIns="0" bIns="0" rtlCol="0">
            <a:spAutoFit/>
          </a:bodyPr>
          <a:lstStyle/>
          <a:p>
            <a:pPr marL="96520" marR="89535" indent="635" algn="ctr">
              <a:lnSpc>
                <a:spcPct val="100000"/>
              </a:lnSpc>
            </a:pPr>
            <a:r>
              <a:rPr lang="it-IT" sz="2800" b="1" dirty="0" smtClean="0">
                <a:solidFill>
                  <a:srgbClr val="7030A0"/>
                </a:solidFill>
              </a:rPr>
              <a:t>Immagini</a:t>
            </a:r>
          </a:p>
          <a:p>
            <a:pPr marL="96520" marR="89535" indent="635" algn="ctr">
              <a:lnSpc>
                <a:spcPct val="100000"/>
              </a:lnSpc>
            </a:pPr>
            <a:r>
              <a:rPr lang="it-IT" sz="2800" b="1" dirty="0" smtClean="0">
                <a:solidFill>
                  <a:srgbClr val="7030A0"/>
                </a:solidFill>
              </a:rPr>
              <a:t>suoni</a:t>
            </a:r>
          </a:p>
          <a:p>
            <a:pPr marL="96520" marR="89535" indent="635" algn="ctr">
              <a:lnSpc>
                <a:spcPct val="100000"/>
              </a:lnSpc>
            </a:pPr>
            <a:r>
              <a:rPr lang="it-IT" sz="2800" b="1" dirty="0" smtClean="0">
                <a:solidFill>
                  <a:srgbClr val="7030A0"/>
                </a:solidFill>
              </a:rPr>
              <a:t>colori</a:t>
            </a:r>
            <a:endParaRPr sz="2800" b="1" dirty="0">
              <a:solidFill>
                <a:srgbClr val="7030A0"/>
              </a:solidFill>
            </a:endParaRPr>
          </a:p>
        </p:txBody>
      </p:sp>
      <p:sp>
        <p:nvSpPr>
          <p:cNvPr id="11" name="object 11"/>
          <p:cNvSpPr/>
          <p:nvPr/>
        </p:nvSpPr>
        <p:spPr>
          <a:xfrm>
            <a:off x="679157" y="2214372"/>
            <a:ext cx="87630" cy="1226185"/>
          </a:xfrm>
          <a:custGeom>
            <a:avLst/>
            <a:gdLst/>
            <a:ahLst/>
            <a:cxnLst/>
            <a:rect l="l" t="t" r="r" b="b"/>
            <a:pathLst>
              <a:path w="87629" h="1226185">
                <a:moveTo>
                  <a:pt x="0" y="1148206"/>
                </a:moveTo>
                <a:lnTo>
                  <a:pt x="35217" y="1225677"/>
                </a:lnTo>
                <a:lnTo>
                  <a:pt x="69814" y="1162557"/>
                </a:lnTo>
                <a:lnTo>
                  <a:pt x="43942" y="1162557"/>
                </a:lnTo>
                <a:lnTo>
                  <a:pt x="31254" y="1162050"/>
                </a:lnTo>
                <a:lnTo>
                  <a:pt x="31730" y="1149371"/>
                </a:lnTo>
                <a:lnTo>
                  <a:pt x="0" y="1148206"/>
                </a:lnTo>
                <a:close/>
              </a:path>
              <a:path w="87629" h="1226185">
                <a:moveTo>
                  <a:pt x="31730" y="1149371"/>
                </a:moveTo>
                <a:lnTo>
                  <a:pt x="31254" y="1162050"/>
                </a:lnTo>
                <a:lnTo>
                  <a:pt x="43942" y="1162557"/>
                </a:lnTo>
                <a:lnTo>
                  <a:pt x="44419" y="1149836"/>
                </a:lnTo>
                <a:lnTo>
                  <a:pt x="31730" y="1149371"/>
                </a:lnTo>
                <a:close/>
              </a:path>
              <a:path w="87629" h="1226185">
                <a:moveTo>
                  <a:pt x="44419" y="1149836"/>
                </a:moveTo>
                <a:lnTo>
                  <a:pt x="43942" y="1162557"/>
                </a:lnTo>
                <a:lnTo>
                  <a:pt x="69814" y="1162557"/>
                </a:lnTo>
                <a:lnTo>
                  <a:pt x="76149" y="1151001"/>
                </a:lnTo>
                <a:lnTo>
                  <a:pt x="44419" y="1149836"/>
                </a:lnTo>
                <a:close/>
              </a:path>
              <a:path w="87629" h="1226185">
                <a:moveTo>
                  <a:pt x="74904" y="0"/>
                </a:moveTo>
                <a:lnTo>
                  <a:pt x="31730" y="1149371"/>
                </a:lnTo>
                <a:lnTo>
                  <a:pt x="44419" y="1149836"/>
                </a:lnTo>
                <a:lnTo>
                  <a:pt x="87604" y="380"/>
                </a:lnTo>
                <a:lnTo>
                  <a:pt x="74904" y="0"/>
                </a:lnTo>
                <a:close/>
              </a:path>
            </a:pathLst>
          </a:custGeom>
          <a:solidFill>
            <a:srgbClr val="C00000"/>
          </a:solidFill>
        </p:spPr>
        <p:txBody>
          <a:bodyPr wrap="square" lIns="0" tIns="0" rIns="0" bIns="0" rtlCol="0"/>
          <a:lstStyle/>
          <a:p>
            <a:endParaRPr/>
          </a:p>
        </p:txBody>
      </p:sp>
      <p:sp>
        <p:nvSpPr>
          <p:cNvPr id="14" name="object 14"/>
          <p:cNvSpPr/>
          <p:nvPr/>
        </p:nvSpPr>
        <p:spPr>
          <a:xfrm>
            <a:off x="6351651" y="2642742"/>
            <a:ext cx="84455" cy="580390"/>
          </a:xfrm>
          <a:custGeom>
            <a:avLst/>
            <a:gdLst/>
            <a:ahLst/>
            <a:cxnLst/>
            <a:rect l="l" t="t" r="r" b="b"/>
            <a:pathLst>
              <a:path w="84454" h="580389">
                <a:moveTo>
                  <a:pt x="40011" y="504439"/>
                </a:moveTo>
                <a:lnTo>
                  <a:pt x="8254" y="506984"/>
                </a:lnTo>
                <a:lnTo>
                  <a:pt x="52324" y="579882"/>
                </a:lnTo>
                <a:lnTo>
                  <a:pt x="77741" y="517144"/>
                </a:lnTo>
                <a:lnTo>
                  <a:pt x="41021" y="517144"/>
                </a:lnTo>
                <a:lnTo>
                  <a:pt x="40011" y="504439"/>
                </a:lnTo>
                <a:close/>
              </a:path>
              <a:path w="84454" h="580389">
                <a:moveTo>
                  <a:pt x="52584" y="503431"/>
                </a:moveTo>
                <a:lnTo>
                  <a:pt x="40011" y="504439"/>
                </a:lnTo>
                <a:lnTo>
                  <a:pt x="41021" y="517144"/>
                </a:lnTo>
                <a:lnTo>
                  <a:pt x="53594" y="516128"/>
                </a:lnTo>
                <a:lnTo>
                  <a:pt x="52584" y="503431"/>
                </a:lnTo>
                <a:close/>
              </a:path>
              <a:path w="84454" h="580389">
                <a:moveTo>
                  <a:pt x="84327" y="500888"/>
                </a:moveTo>
                <a:lnTo>
                  <a:pt x="52584" y="503431"/>
                </a:lnTo>
                <a:lnTo>
                  <a:pt x="53594" y="516128"/>
                </a:lnTo>
                <a:lnTo>
                  <a:pt x="41021" y="517144"/>
                </a:lnTo>
                <a:lnTo>
                  <a:pt x="77741" y="517144"/>
                </a:lnTo>
                <a:lnTo>
                  <a:pt x="84327" y="500888"/>
                </a:lnTo>
                <a:close/>
              </a:path>
              <a:path w="84454" h="580389">
                <a:moveTo>
                  <a:pt x="12573" y="0"/>
                </a:moveTo>
                <a:lnTo>
                  <a:pt x="0" y="889"/>
                </a:lnTo>
                <a:lnTo>
                  <a:pt x="40011" y="504439"/>
                </a:lnTo>
                <a:lnTo>
                  <a:pt x="52584" y="503431"/>
                </a:lnTo>
                <a:lnTo>
                  <a:pt x="12573" y="0"/>
                </a:lnTo>
                <a:close/>
              </a:path>
            </a:pathLst>
          </a:custGeom>
          <a:solidFill>
            <a:srgbClr val="FF0000"/>
          </a:solidFill>
        </p:spPr>
        <p:txBody>
          <a:bodyPr wrap="square" lIns="0" tIns="0" rIns="0" bIns="0" rtlCol="0"/>
          <a:lstStyle/>
          <a:p>
            <a:endParaRPr/>
          </a:p>
        </p:txBody>
      </p:sp>
      <p:sp>
        <p:nvSpPr>
          <p:cNvPr id="16" name="object 16"/>
          <p:cNvSpPr txBox="1"/>
          <p:nvPr/>
        </p:nvSpPr>
        <p:spPr>
          <a:xfrm>
            <a:off x="250825" y="3500373"/>
            <a:ext cx="1678305" cy="1714500"/>
          </a:xfrm>
          <a:prstGeom prst="rect">
            <a:avLst/>
          </a:prstGeom>
          <a:ln w="9525">
            <a:solidFill>
              <a:srgbClr val="000000"/>
            </a:solidFill>
          </a:ln>
        </p:spPr>
        <p:txBody>
          <a:bodyPr vert="horz" wrap="square" lIns="0" tIns="0" rIns="0" bIns="0" rtlCol="0">
            <a:spAutoFit/>
          </a:bodyPr>
          <a:lstStyle/>
          <a:p>
            <a:pPr marL="458470" marR="447040" algn="just">
              <a:lnSpc>
                <a:spcPct val="150000"/>
              </a:lnSpc>
            </a:pPr>
            <a:r>
              <a:rPr sz="1600" b="1" spc="-5" dirty="0">
                <a:solidFill>
                  <a:srgbClr val="C00000"/>
                </a:solidFill>
                <a:latin typeface="Arial"/>
                <a:cs typeface="Arial"/>
              </a:rPr>
              <a:t>Il </a:t>
            </a:r>
            <a:r>
              <a:rPr sz="1600" b="1" spc="-10" dirty="0">
                <a:solidFill>
                  <a:srgbClr val="C00000"/>
                </a:solidFill>
                <a:latin typeface="Arial"/>
                <a:cs typeface="Arial"/>
              </a:rPr>
              <a:t>senso m</a:t>
            </a:r>
            <a:r>
              <a:rPr sz="1600" b="1" spc="-20" dirty="0">
                <a:solidFill>
                  <a:srgbClr val="C00000"/>
                </a:solidFill>
                <a:latin typeface="Arial"/>
                <a:cs typeface="Arial"/>
              </a:rPr>
              <a:t>o</a:t>
            </a:r>
            <a:r>
              <a:rPr sz="1600" b="1" spc="-10" dirty="0">
                <a:solidFill>
                  <a:srgbClr val="C00000"/>
                </a:solidFill>
                <a:latin typeface="Arial"/>
                <a:cs typeface="Arial"/>
              </a:rPr>
              <a:t>rale</a:t>
            </a:r>
            <a:r>
              <a:rPr sz="1600" b="1" spc="-5" dirty="0">
                <a:solidFill>
                  <a:srgbClr val="C00000"/>
                </a:solidFill>
                <a:latin typeface="Arial"/>
                <a:cs typeface="Arial"/>
              </a:rPr>
              <a:t> Il </a:t>
            </a:r>
            <a:r>
              <a:rPr sz="1600" b="1" spc="-50" dirty="0">
                <a:solidFill>
                  <a:srgbClr val="C00000"/>
                </a:solidFill>
                <a:latin typeface="Arial"/>
                <a:cs typeface="Arial"/>
              </a:rPr>
              <a:t>v</a:t>
            </a:r>
            <a:r>
              <a:rPr sz="1600" b="1" spc="0" dirty="0">
                <a:solidFill>
                  <a:srgbClr val="C00000"/>
                </a:solidFill>
                <a:latin typeface="Arial"/>
                <a:cs typeface="Arial"/>
              </a:rPr>
              <a:t>i</a:t>
            </a:r>
            <a:r>
              <a:rPr sz="1600" b="1" spc="-25" dirty="0">
                <a:solidFill>
                  <a:srgbClr val="C00000"/>
                </a:solidFill>
                <a:latin typeface="Arial"/>
                <a:cs typeface="Arial"/>
              </a:rPr>
              <a:t>v</a:t>
            </a:r>
            <a:r>
              <a:rPr sz="1600" b="1" spc="-10" dirty="0">
                <a:solidFill>
                  <a:srgbClr val="C00000"/>
                </a:solidFill>
                <a:latin typeface="Arial"/>
                <a:cs typeface="Arial"/>
              </a:rPr>
              <a:t>ere insieme</a:t>
            </a:r>
            <a:endParaRPr sz="1600">
              <a:latin typeface="Arial"/>
              <a:cs typeface="Arial"/>
            </a:endParaRPr>
          </a:p>
        </p:txBody>
      </p:sp>
      <p:sp>
        <p:nvSpPr>
          <p:cNvPr id="17" name="object 17"/>
          <p:cNvSpPr txBox="1"/>
          <p:nvPr/>
        </p:nvSpPr>
        <p:spPr>
          <a:xfrm>
            <a:off x="2895600" y="3429000"/>
            <a:ext cx="2326005" cy="1938992"/>
          </a:xfrm>
          <a:prstGeom prst="rect">
            <a:avLst/>
          </a:prstGeom>
          <a:ln w="9525">
            <a:solidFill>
              <a:srgbClr val="6F2F9F"/>
            </a:solidFill>
          </a:ln>
        </p:spPr>
        <p:txBody>
          <a:bodyPr vert="horz" wrap="square" lIns="0" tIns="0" rIns="0" bIns="0" rtlCol="0">
            <a:spAutoFit/>
          </a:bodyPr>
          <a:lstStyle/>
          <a:p>
            <a:pPr marL="457200" marR="338455">
              <a:lnSpc>
                <a:spcPct val="100000"/>
              </a:lnSpc>
            </a:pPr>
            <a:r>
              <a:rPr lang="it-IT" sz="1400" b="1" dirty="0" smtClean="0">
                <a:latin typeface="Arial"/>
                <a:cs typeface="Arial"/>
              </a:rPr>
              <a:t>Comunicazione ed espressione manipolativo – visiva; drammatico – teatrale; sonoro-musicale; </a:t>
            </a:r>
            <a:r>
              <a:rPr lang="it-IT" sz="1400" b="1" dirty="0" err="1" smtClean="0">
                <a:latin typeface="Arial"/>
                <a:cs typeface="Arial"/>
              </a:rPr>
              <a:t>audiovisuale-</a:t>
            </a:r>
            <a:r>
              <a:rPr lang="it-IT" sz="1400" b="1" dirty="0" smtClean="0">
                <a:latin typeface="Arial"/>
                <a:cs typeface="Arial"/>
              </a:rPr>
              <a:t>  massmediologica</a:t>
            </a:r>
            <a:endParaRPr sz="1400" b="1" dirty="0">
              <a:latin typeface="Arial"/>
              <a:cs typeface="Arial"/>
            </a:endParaRPr>
          </a:p>
        </p:txBody>
      </p:sp>
      <p:sp>
        <p:nvSpPr>
          <p:cNvPr id="18" name="object 18"/>
          <p:cNvSpPr txBox="1"/>
          <p:nvPr/>
        </p:nvSpPr>
        <p:spPr>
          <a:xfrm>
            <a:off x="1447800" y="5380672"/>
            <a:ext cx="3048000" cy="1431674"/>
          </a:xfrm>
          <a:prstGeom prst="rect">
            <a:avLst/>
          </a:prstGeom>
          <a:ln w="9525">
            <a:solidFill>
              <a:srgbClr val="006600"/>
            </a:solidFill>
          </a:ln>
        </p:spPr>
        <p:txBody>
          <a:bodyPr vert="horz" wrap="square" lIns="0" tIns="0" rIns="0" bIns="0" rtlCol="0">
            <a:spAutoFit/>
          </a:bodyPr>
          <a:lstStyle/>
          <a:p>
            <a:pPr marL="185420" marR="257175" indent="62230">
              <a:lnSpc>
                <a:spcPct val="150000"/>
              </a:lnSpc>
            </a:pPr>
            <a:r>
              <a:rPr lang="it-IT" sz="1600" b="1" dirty="0" smtClean="0">
                <a:solidFill>
                  <a:srgbClr val="7030A0"/>
                </a:solidFill>
                <a:latin typeface="Arial"/>
                <a:cs typeface="Arial"/>
              </a:rPr>
              <a:t>Esperienze della corporeità</a:t>
            </a:r>
          </a:p>
          <a:p>
            <a:pPr marL="185420" marR="257175" indent="62230">
              <a:lnSpc>
                <a:spcPct val="150000"/>
              </a:lnSpc>
            </a:pPr>
            <a:r>
              <a:rPr lang="it-IT" sz="1600" b="1" dirty="0" smtClean="0">
                <a:solidFill>
                  <a:srgbClr val="7030A0"/>
                </a:solidFill>
                <a:latin typeface="Arial"/>
                <a:cs typeface="Arial"/>
              </a:rPr>
              <a:t>della psicomotricità</a:t>
            </a:r>
          </a:p>
          <a:p>
            <a:pPr marL="185420" marR="257175" indent="62230">
              <a:lnSpc>
                <a:spcPct val="150000"/>
              </a:lnSpc>
            </a:pPr>
            <a:r>
              <a:rPr lang="it-IT" sz="1600" b="1" dirty="0" smtClean="0">
                <a:solidFill>
                  <a:srgbClr val="7030A0"/>
                </a:solidFill>
                <a:latin typeface="Arial"/>
                <a:cs typeface="Arial"/>
              </a:rPr>
              <a:t>del gioco </a:t>
            </a:r>
            <a:endParaRPr sz="1600" b="1" dirty="0">
              <a:solidFill>
                <a:srgbClr val="7030A0"/>
              </a:solidFill>
              <a:latin typeface="Arial"/>
              <a:cs typeface="Arial"/>
            </a:endParaRPr>
          </a:p>
        </p:txBody>
      </p:sp>
      <p:sp>
        <p:nvSpPr>
          <p:cNvPr id="19" name="object 19"/>
          <p:cNvSpPr txBox="1"/>
          <p:nvPr/>
        </p:nvSpPr>
        <p:spPr>
          <a:xfrm>
            <a:off x="6248400" y="4642009"/>
            <a:ext cx="2667000" cy="1969770"/>
          </a:xfrm>
          <a:prstGeom prst="rect">
            <a:avLst/>
          </a:prstGeom>
          <a:ln w="9525">
            <a:solidFill>
              <a:srgbClr val="0000CC"/>
            </a:solidFill>
          </a:ln>
        </p:spPr>
        <p:txBody>
          <a:bodyPr vert="horz" wrap="square" lIns="0" tIns="0" rIns="0" bIns="0" rtlCol="0">
            <a:spAutoFit/>
          </a:bodyPr>
          <a:lstStyle/>
          <a:p>
            <a:pPr marL="550545" marR="290195" indent="1270">
              <a:lnSpc>
                <a:spcPct val="100000"/>
              </a:lnSpc>
            </a:pPr>
            <a:r>
              <a:rPr lang="it-IT" sz="1600" b="1" spc="-25" dirty="0" smtClean="0">
                <a:solidFill>
                  <a:srgbClr val="0000CC"/>
                </a:solidFill>
                <a:latin typeface="Arial"/>
                <a:cs typeface="Arial"/>
              </a:rPr>
              <a:t>Oggetti, fenomeni viventi</a:t>
            </a:r>
          </a:p>
          <a:p>
            <a:pPr marL="550545" marR="290195" indent="1270">
              <a:lnSpc>
                <a:spcPct val="100000"/>
              </a:lnSpc>
            </a:pPr>
            <a:endParaRPr lang="it-IT" sz="1600" b="1" spc="-25" dirty="0" smtClean="0">
              <a:solidFill>
                <a:srgbClr val="0000CC"/>
              </a:solidFill>
              <a:latin typeface="Arial"/>
              <a:cs typeface="Arial"/>
            </a:endParaRPr>
          </a:p>
          <a:p>
            <a:pPr marL="550545" marR="290195" indent="1270">
              <a:lnSpc>
                <a:spcPct val="100000"/>
              </a:lnSpc>
            </a:pPr>
            <a:r>
              <a:rPr lang="it-IT" sz="1600" b="1" spc="-25" dirty="0" smtClean="0">
                <a:solidFill>
                  <a:srgbClr val="0000CC"/>
                </a:solidFill>
                <a:latin typeface="Arial"/>
                <a:cs typeface="Arial"/>
              </a:rPr>
              <a:t>Numero e spazio</a:t>
            </a:r>
          </a:p>
          <a:p>
            <a:pPr marL="550545" marR="290195" indent="1270">
              <a:lnSpc>
                <a:spcPct val="100000"/>
              </a:lnSpc>
            </a:pPr>
            <a:endParaRPr lang="it-IT" sz="1600" b="1" spc="-25" dirty="0" smtClean="0">
              <a:solidFill>
                <a:srgbClr val="0000CC"/>
              </a:solidFill>
              <a:latin typeface="Arial"/>
              <a:cs typeface="Arial"/>
            </a:endParaRPr>
          </a:p>
          <a:p>
            <a:pPr marL="550545" marR="290195" indent="1270">
              <a:lnSpc>
                <a:spcPct val="100000"/>
              </a:lnSpc>
            </a:pPr>
            <a:r>
              <a:rPr sz="1600" b="1" spc="-25" dirty="0" err="1" smtClean="0">
                <a:solidFill>
                  <a:srgbClr val="0000CC"/>
                </a:solidFill>
                <a:latin typeface="Arial"/>
                <a:cs typeface="Arial"/>
              </a:rPr>
              <a:t>O</a:t>
            </a:r>
            <a:r>
              <a:rPr sz="1600" b="1" spc="-10" dirty="0" err="1" smtClean="0">
                <a:solidFill>
                  <a:srgbClr val="0000CC"/>
                </a:solidFill>
                <a:latin typeface="Arial"/>
                <a:cs typeface="Arial"/>
              </a:rPr>
              <a:t>rdine</a:t>
            </a:r>
            <a:r>
              <a:rPr sz="1600" b="1" spc="-10" dirty="0" smtClean="0">
                <a:solidFill>
                  <a:srgbClr val="0000CC"/>
                </a:solidFill>
                <a:latin typeface="Arial"/>
                <a:cs typeface="Arial"/>
              </a:rPr>
              <a:t> </a:t>
            </a:r>
            <a:r>
              <a:rPr sz="1600" b="1" spc="-10" dirty="0">
                <a:solidFill>
                  <a:srgbClr val="0000CC"/>
                </a:solidFill>
                <a:latin typeface="Arial"/>
                <a:cs typeface="Arial"/>
              </a:rPr>
              <a:t>Misura Spazio </a:t>
            </a:r>
            <a:r>
              <a:rPr sz="1600" b="1" spc="-135" dirty="0">
                <a:solidFill>
                  <a:srgbClr val="0000CC"/>
                </a:solidFill>
                <a:latin typeface="Arial"/>
                <a:cs typeface="Arial"/>
              </a:rPr>
              <a:t>T</a:t>
            </a:r>
            <a:r>
              <a:rPr sz="1600" b="1" spc="-15" dirty="0">
                <a:solidFill>
                  <a:srgbClr val="0000CC"/>
                </a:solidFill>
                <a:latin typeface="Arial"/>
                <a:cs typeface="Arial"/>
              </a:rPr>
              <a:t>emp</a:t>
            </a:r>
            <a:r>
              <a:rPr sz="1600" b="1" spc="-10" dirty="0">
                <a:solidFill>
                  <a:srgbClr val="0000CC"/>
                </a:solidFill>
                <a:latin typeface="Arial"/>
                <a:cs typeface="Arial"/>
              </a:rPr>
              <a:t>o </a:t>
            </a:r>
            <a:r>
              <a:rPr lang="it-IT" sz="1600" b="1" spc="-10" dirty="0" smtClean="0">
                <a:solidFill>
                  <a:srgbClr val="0000CC"/>
                </a:solidFill>
                <a:latin typeface="Arial"/>
                <a:cs typeface="Arial"/>
              </a:rPr>
              <a:t>N</a:t>
            </a:r>
            <a:r>
              <a:rPr sz="1600" b="1" spc="-10" dirty="0" err="1" smtClean="0">
                <a:solidFill>
                  <a:srgbClr val="0000CC"/>
                </a:solidFill>
                <a:latin typeface="Arial"/>
                <a:cs typeface="Arial"/>
              </a:rPr>
              <a:t>a</a:t>
            </a:r>
            <a:r>
              <a:rPr sz="1600" b="1" spc="-20" dirty="0" err="1" smtClean="0">
                <a:solidFill>
                  <a:srgbClr val="0000CC"/>
                </a:solidFill>
                <a:latin typeface="Arial"/>
                <a:cs typeface="Arial"/>
              </a:rPr>
              <a:t>t</a:t>
            </a:r>
            <a:r>
              <a:rPr sz="1600" b="1" spc="-10" dirty="0" err="1" smtClean="0">
                <a:solidFill>
                  <a:srgbClr val="0000CC"/>
                </a:solidFill>
                <a:latin typeface="Arial"/>
                <a:cs typeface="Arial"/>
              </a:rPr>
              <a:t>ura</a:t>
            </a:r>
            <a:endParaRPr sz="1600" dirty="0">
              <a:latin typeface="Arial"/>
              <a:cs typeface="Arial"/>
            </a:endParaRPr>
          </a:p>
        </p:txBody>
      </p:sp>
      <p:sp>
        <p:nvSpPr>
          <p:cNvPr id="20" name="object 20"/>
          <p:cNvSpPr txBox="1"/>
          <p:nvPr/>
        </p:nvSpPr>
        <p:spPr>
          <a:xfrm>
            <a:off x="5429250" y="3286060"/>
            <a:ext cx="2114550" cy="1231106"/>
          </a:xfrm>
          <a:prstGeom prst="rect">
            <a:avLst/>
          </a:prstGeom>
          <a:ln w="9525">
            <a:solidFill>
              <a:srgbClr val="FF0000"/>
            </a:solidFill>
          </a:ln>
        </p:spPr>
        <p:txBody>
          <a:bodyPr vert="horz" wrap="square" lIns="0" tIns="0" rIns="0" bIns="0" rtlCol="0">
            <a:spAutoFit/>
          </a:bodyPr>
          <a:lstStyle/>
          <a:p>
            <a:pPr marL="433705" marR="89535" indent="-337185">
              <a:lnSpc>
                <a:spcPct val="100000"/>
              </a:lnSpc>
            </a:pPr>
            <a:r>
              <a:rPr sz="1600" b="1" spc="-15" dirty="0" err="1" smtClean="0">
                <a:solidFill>
                  <a:srgbClr val="FF0000"/>
                </a:solidFill>
                <a:latin typeface="Arial"/>
                <a:cs typeface="Arial"/>
              </a:rPr>
              <a:t>Co</a:t>
            </a:r>
            <a:r>
              <a:rPr sz="1600" b="1" spc="-25" dirty="0" err="1" smtClean="0">
                <a:solidFill>
                  <a:srgbClr val="FF0000"/>
                </a:solidFill>
                <a:latin typeface="Arial"/>
                <a:cs typeface="Arial"/>
              </a:rPr>
              <a:t>m</a:t>
            </a:r>
            <a:r>
              <a:rPr sz="1600" b="1" spc="-10" dirty="0" err="1" smtClean="0">
                <a:solidFill>
                  <a:srgbClr val="FF0000"/>
                </a:solidFill>
                <a:latin typeface="Arial"/>
                <a:cs typeface="Arial"/>
              </a:rPr>
              <a:t>u</a:t>
            </a:r>
            <a:r>
              <a:rPr sz="1600" b="1" spc="-20" dirty="0" err="1" smtClean="0">
                <a:solidFill>
                  <a:srgbClr val="FF0000"/>
                </a:solidFill>
                <a:latin typeface="Arial"/>
                <a:cs typeface="Arial"/>
              </a:rPr>
              <a:t>n</a:t>
            </a:r>
            <a:r>
              <a:rPr sz="1600" b="1" spc="-10" dirty="0" err="1" smtClean="0">
                <a:solidFill>
                  <a:srgbClr val="FF0000"/>
                </a:solidFill>
                <a:latin typeface="Arial"/>
                <a:cs typeface="Arial"/>
              </a:rPr>
              <a:t>ica</a:t>
            </a:r>
            <a:r>
              <a:rPr sz="1600" b="1" spc="-5" dirty="0" err="1" smtClean="0">
                <a:solidFill>
                  <a:srgbClr val="FF0000"/>
                </a:solidFill>
                <a:latin typeface="Arial"/>
                <a:cs typeface="Arial"/>
              </a:rPr>
              <a:t>z</a:t>
            </a:r>
            <a:r>
              <a:rPr sz="1600" b="1" spc="-10" dirty="0" err="1" smtClean="0">
                <a:solidFill>
                  <a:srgbClr val="FF0000"/>
                </a:solidFill>
                <a:latin typeface="Arial"/>
                <a:cs typeface="Arial"/>
              </a:rPr>
              <a:t>io</a:t>
            </a:r>
            <a:r>
              <a:rPr sz="1600" b="1" spc="-20" dirty="0" err="1" smtClean="0">
                <a:solidFill>
                  <a:srgbClr val="FF0000"/>
                </a:solidFill>
                <a:latin typeface="Arial"/>
                <a:cs typeface="Arial"/>
              </a:rPr>
              <a:t>n</a:t>
            </a:r>
            <a:r>
              <a:rPr sz="1600" b="1" spc="-10" dirty="0" err="1" smtClean="0">
                <a:solidFill>
                  <a:srgbClr val="FF0000"/>
                </a:solidFill>
                <a:latin typeface="Arial"/>
                <a:cs typeface="Arial"/>
              </a:rPr>
              <a:t>e</a:t>
            </a:r>
            <a:endParaRPr lang="it-IT" sz="1600" b="1" spc="-10" dirty="0" smtClean="0">
              <a:solidFill>
                <a:srgbClr val="FF0000"/>
              </a:solidFill>
              <a:latin typeface="Arial"/>
              <a:cs typeface="Arial"/>
            </a:endParaRPr>
          </a:p>
          <a:p>
            <a:pPr marL="433705" marR="89535" indent="-337185">
              <a:lnSpc>
                <a:spcPct val="100000"/>
              </a:lnSpc>
            </a:pPr>
            <a:r>
              <a:rPr lang="it-IT" sz="1600" b="1" spc="-10" dirty="0" smtClean="0">
                <a:solidFill>
                  <a:srgbClr val="FF0000"/>
                </a:solidFill>
                <a:latin typeface="Arial"/>
                <a:cs typeface="Arial"/>
              </a:rPr>
              <a:t>Interazione verbale</a:t>
            </a:r>
            <a:r>
              <a:rPr sz="1600" b="1" spc="-10" dirty="0" smtClean="0">
                <a:solidFill>
                  <a:srgbClr val="FF0000"/>
                </a:solidFill>
                <a:latin typeface="Arial"/>
                <a:cs typeface="Arial"/>
              </a:rPr>
              <a:t> </a:t>
            </a:r>
            <a:r>
              <a:rPr sz="1600" b="1" spc="-10" dirty="0">
                <a:solidFill>
                  <a:srgbClr val="FF0000"/>
                </a:solidFill>
                <a:latin typeface="Arial"/>
                <a:cs typeface="Arial"/>
              </a:rPr>
              <a:t>Li</a:t>
            </a:r>
            <a:r>
              <a:rPr sz="1600" b="1" spc="-20" dirty="0">
                <a:solidFill>
                  <a:srgbClr val="FF0000"/>
                </a:solidFill>
                <a:latin typeface="Arial"/>
                <a:cs typeface="Arial"/>
              </a:rPr>
              <a:t>n</a:t>
            </a:r>
            <a:r>
              <a:rPr sz="1600" b="1" spc="-10" dirty="0">
                <a:solidFill>
                  <a:srgbClr val="FF0000"/>
                </a:solidFill>
                <a:latin typeface="Arial"/>
                <a:cs typeface="Arial"/>
              </a:rPr>
              <a:t>g</a:t>
            </a:r>
            <a:r>
              <a:rPr sz="1600" b="1" spc="-20" dirty="0">
                <a:solidFill>
                  <a:srgbClr val="FF0000"/>
                </a:solidFill>
                <a:latin typeface="Arial"/>
                <a:cs typeface="Arial"/>
              </a:rPr>
              <a:t>u</a:t>
            </a:r>
            <a:r>
              <a:rPr sz="1600" b="1" spc="-10" dirty="0">
                <a:solidFill>
                  <a:srgbClr val="FF0000"/>
                </a:solidFill>
                <a:latin typeface="Arial"/>
                <a:cs typeface="Arial"/>
              </a:rPr>
              <a:t>a </a:t>
            </a:r>
            <a:r>
              <a:rPr lang="it-IT" sz="1600" b="1" spc="-10" dirty="0" smtClean="0">
                <a:solidFill>
                  <a:srgbClr val="FF0000"/>
                </a:solidFill>
                <a:latin typeface="Arial"/>
                <a:cs typeface="Arial"/>
              </a:rPr>
              <a:t>: funzioni e forma</a:t>
            </a:r>
          </a:p>
          <a:p>
            <a:pPr marL="433705" marR="89535" indent="-337185">
              <a:lnSpc>
                <a:spcPct val="100000"/>
              </a:lnSpc>
            </a:pPr>
            <a:r>
              <a:rPr sz="1600" b="1" spc="-10" dirty="0" err="1" smtClean="0">
                <a:solidFill>
                  <a:srgbClr val="FF0000"/>
                </a:solidFill>
                <a:latin typeface="Arial"/>
                <a:cs typeface="Arial"/>
              </a:rPr>
              <a:t>Cul</a:t>
            </a:r>
            <a:r>
              <a:rPr sz="1600" b="1" spc="-20" dirty="0" err="1" smtClean="0">
                <a:solidFill>
                  <a:srgbClr val="FF0000"/>
                </a:solidFill>
                <a:latin typeface="Arial"/>
                <a:cs typeface="Arial"/>
              </a:rPr>
              <a:t>t</a:t>
            </a:r>
            <a:r>
              <a:rPr sz="1600" b="1" spc="-10" dirty="0" err="1" smtClean="0">
                <a:solidFill>
                  <a:srgbClr val="FF0000"/>
                </a:solidFill>
                <a:latin typeface="Arial"/>
                <a:cs typeface="Arial"/>
              </a:rPr>
              <a:t>ura</a:t>
            </a:r>
            <a:endParaRPr sz="1600" dirty="0">
              <a:latin typeface="Arial"/>
              <a:cs typeface="Arial"/>
            </a:endParaRPr>
          </a:p>
        </p:txBody>
      </p:sp>
      <p:cxnSp>
        <p:nvCxnSpPr>
          <p:cNvPr id="23" name="Connettore 1 22"/>
          <p:cNvCxnSpPr/>
          <p:nvPr/>
        </p:nvCxnSpPr>
        <p:spPr>
          <a:xfrm>
            <a:off x="2590800" y="3352800"/>
            <a:ext cx="0" cy="2057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a:off x="8153400" y="2743200"/>
            <a:ext cx="76200" cy="1828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Connettore 1 26"/>
          <p:cNvCxnSpPr>
            <a:stCxn id="10" idx="2"/>
          </p:cNvCxnSpPr>
          <p:nvPr/>
        </p:nvCxnSpPr>
        <p:spPr>
          <a:xfrm rot="5400000">
            <a:off x="4039614" y="2891848"/>
            <a:ext cx="840938" cy="80966"/>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8313" y="549275"/>
            <a:ext cx="8207375" cy="5400675"/>
          </a:xfrm>
        </p:spPr>
        <p:txBody>
          <a:bodyPr>
            <a:normAutofit lnSpcReduction="10000"/>
          </a:bodyPr>
          <a:lstStyle/>
          <a:p>
            <a:pPr marL="457200" indent="-457200" eaLnBrk="1" fontAlgn="auto" hangingPunct="1">
              <a:spcAft>
                <a:spcPts val="0"/>
              </a:spcAft>
              <a:buClr>
                <a:schemeClr val="tx1"/>
              </a:buClr>
              <a:buFont typeface="Wingdings 3" pitchFamily="18" charset="2"/>
              <a:buNone/>
              <a:defRPr/>
            </a:pPr>
            <a:endParaRPr lang="it-IT" sz="2400" dirty="0" smtClean="0"/>
          </a:p>
          <a:p>
            <a:pPr marL="457200" indent="-457200" eaLnBrk="1" fontAlgn="auto" hangingPunct="1">
              <a:spcAft>
                <a:spcPts val="0"/>
              </a:spcAft>
              <a:buClr>
                <a:schemeClr val="tx1"/>
              </a:buClr>
              <a:buFont typeface="Wingdings 2" pitchFamily="18" charset="2"/>
              <a:buAutoNum type="alphaLcParenR" startAt="5"/>
              <a:defRPr/>
            </a:pPr>
            <a:r>
              <a:rPr lang="it-IT" sz="2600" dirty="0" smtClean="0">
                <a:solidFill>
                  <a:srgbClr val="FF0000"/>
                </a:solidFill>
              </a:rPr>
              <a:t>discipline motorie e comportamenti ispirati a uno stile di vita sano;</a:t>
            </a:r>
          </a:p>
          <a:p>
            <a:pPr marL="457200" indent="-457200" eaLnBrk="1" fontAlgn="auto" hangingPunct="1">
              <a:spcAft>
                <a:spcPts val="0"/>
              </a:spcAft>
              <a:buClr>
                <a:schemeClr val="tx1"/>
              </a:buClr>
              <a:buFont typeface="Wingdings 2" pitchFamily="18" charset="2"/>
              <a:buAutoNum type="alphaLcParenR" startAt="5"/>
              <a:defRPr/>
            </a:pPr>
            <a:r>
              <a:rPr lang="it-IT" sz="2600" dirty="0" smtClean="0"/>
              <a:t>competenze digitali e uso consapevole dei social network; </a:t>
            </a:r>
          </a:p>
          <a:p>
            <a:pPr marL="457200" indent="-457200" eaLnBrk="1" fontAlgn="auto" hangingPunct="1">
              <a:spcAft>
                <a:spcPts val="0"/>
              </a:spcAft>
              <a:buClr>
                <a:schemeClr val="tx1"/>
              </a:buClr>
              <a:buFont typeface="Wingdings 2" pitchFamily="18" charset="2"/>
              <a:buAutoNum type="alphaLcParenR" startAt="5"/>
              <a:defRPr/>
            </a:pPr>
            <a:r>
              <a:rPr lang="it-IT" sz="2600" dirty="0" smtClean="0">
                <a:solidFill>
                  <a:srgbClr val="FF0000"/>
                </a:solidFill>
              </a:rPr>
              <a:t>metodologie </a:t>
            </a:r>
            <a:r>
              <a:rPr lang="it-IT" sz="2600" dirty="0" err="1" smtClean="0">
                <a:solidFill>
                  <a:srgbClr val="FF0000"/>
                </a:solidFill>
              </a:rPr>
              <a:t>laboratoriali</a:t>
            </a:r>
            <a:r>
              <a:rPr lang="it-IT" sz="2600" dirty="0" smtClean="0">
                <a:solidFill>
                  <a:srgbClr val="FF0000"/>
                </a:solidFill>
              </a:rPr>
              <a:t>;</a:t>
            </a:r>
          </a:p>
          <a:p>
            <a:pPr marL="457200" indent="-457200" eaLnBrk="1" fontAlgn="auto" hangingPunct="1">
              <a:spcAft>
                <a:spcPts val="0"/>
              </a:spcAft>
              <a:buClr>
                <a:schemeClr val="tx1"/>
              </a:buClr>
              <a:buFont typeface="+mj-lt"/>
              <a:buAutoNum type="alphaLcParenR" startAt="12"/>
              <a:defRPr/>
            </a:pPr>
            <a:r>
              <a:rPr lang="it-IT" sz="2600" dirty="0" smtClean="0">
                <a:solidFill>
                  <a:srgbClr val="FF0000"/>
                </a:solidFill>
              </a:rPr>
              <a:t>prevenzione e contrasto della dispersione scolastica, lotta al bullismo, anche informatico; inclusione scolastica e diritto allo studio dei BES;</a:t>
            </a:r>
          </a:p>
          <a:p>
            <a:pPr marL="457200" indent="-457200" eaLnBrk="1" fontAlgn="auto" hangingPunct="1">
              <a:spcAft>
                <a:spcPts val="0"/>
              </a:spcAft>
              <a:buClr>
                <a:schemeClr val="tx1"/>
              </a:buClr>
              <a:buFont typeface="+mj-lt"/>
              <a:buAutoNum type="alphaLcParenR" startAt="13"/>
              <a:defRPr/>
            </a:pPr>
            <a:r>
              <a:rPr lang="it-IT" sz="2600" dirty="0" smtClean="0">
                <a:solidFill>
                  <a:srgbClr val="FF0000"/>
                </a:solidFill>
              </a:rPr>
              <a:t>valorizzazione della scuola intesa come comunità attiva, aperta al territorio e in grado di sviluppare l’interazione con le famiglie e con la comunità locale;</a:t>
            </a:r>
          </a:p>
          <a:p>
            <a:pPr marL="457200" indent="-457200" eaLnBrk="1" fontAlgn="auto" hangingPunct="1">
              <a:spcAft>
                <a:spcPts val="0"/>
              </a:spcAft>
              <a:buClr>
                <a:schemeClr val="tx1"/>
              </a:buClr>
              <a:buFont typeface="+mj-lt"/>
              <a:buAutoNum type="alphaLcParenR" startAt="12"/>
              <a:defRPr/>
            </a:pPr>
            <a:endParaRPr lang="it-IT" sz="2400" dirty="0" smtClean="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olo 1"/>
          <p:cNvSpPr>
            <a:spLocks noGrp="1"/>
          </p:cNvSpPr>
          <p:nvPr>
            <p:ph type="title"/>
          </p:nvPr>
        </p:nvSpPr>
        <p:spPr>
          <a:xfrm>
            <a:off x="1116013" y="274638"/>
            <a:ext cx="7570787" cy="561975"/>
          </a:xfrm>
        </p:spPr>
        <p:txBody>
          <a:bodyPr/>
          <a:lstStyle/>
          <a:p>
            <a:r>
              <a:rPr lang="it-IT" sz="2400" b="1" smtClean="0"/>
              <a:t>Il costrutto di  campi di esperienza</a:t>
            </a:r>
            <a:endParaRPr lang="it-IT" sz="2400" smtClean="0"/>
          </a:p>
        </p:txBody>
      </p:sp>
      <p:sp>
        <p:nvSpPr>
          <p:cNvPr id="3" name="Segnaposto contenuto 2"/>
          <p:cNvSpPr>
            <a:spLocks noGrp="1"/>
          </p:cNvSpPr>
          <p:nvPr>
            <p:ph idx="1"/>
          </p:nvPr>
        </p:nvSpPr>
        <p:spPr>
          <a:xfrm>
            <a:off x="395288" y="836613"/>
            <a:ext cx="8291512" cy="5761037"/>
          </a:xfrm>
        </p:spPr>
        <p:txBody>
          <a:bodyPr>
            <a:normAutofit fontScale="77500" lnSpcReduction="20000"/>
          </a:bodyPr>
          <a:lstStyle/>
          <a:p>
            <a:pPr>
              <a:defRPr/>
            </a:pPr>
            <a:r>
              <a:rPr lang="it-IT" b="1" dirty="0" smtClean="0"/>
              <a:t>Nell’ infanzia non </a:t>
            </a:r>
            <a:r>
              <a:rPr lang="it-IT" b="1" dirty="0"/>
              <a:t>può esserci conoscenza se non tramite l'esperienza, la ricerca, la motivazione</a:t>
            </a:r>
            <a:r>
              <a:rPr lang="it-IT" b="1" dirty="0" smtClean="0"/>
              <a:t>.</a:t>
            </a:r>
          </a:p>
          <a:p>
            <a:pPr>
              <a:buFont typeface="Arial" charset="0"/>
              <a:buNone/>
              <a:defRPr/>
            </a:pPr>
            <a:endParaRPr lang="it-IT" b="1" dirty="0"/>
          </a:p>
          <a:p>
            <a:pPr>
              <a:defRPr/>
            </a:pPr>
            <a:r>
              <a:rPr lang="it-IT" dirty="0"/>
              <a:t>Dalla Prefazione: "</a:t>
            </a:r>
            <a:r>
              <a:rPr lang="it-IT" b="1" dirty="0"/>
              <a:t>Gli insegnanti accolgono, valorizzano ed estendono le curiosità, le esplorazion</a:t>
            </a:r>
            <a:r>
              <a:rPr lang="it-IT" dirty="0"/>
              <a:t>i, le proposte dei bambini e </a:t>
            </a:r>
            <a:r>
              <a:rPr lang="it-IT" b="1" dirty="0"/>
              <a:t>creano occasioni di apprendimento per favorire l'organizzazione di ciò  che i bambini vanno scoprendo</a:t>
            </a:r>
            <a:r>
              <a:rPr lang="it-IT" b="1" dirty="0" smtClean="0"/>
              <a:t>.</a:t>
            </a:r>
          </a:p>
          <a:p>
            <a:pPr>
              <a:buFont typeface="Arial" charset="0"/>
              <a:buNone/>
              <a:defRPr/>
            </a:pPr>
            <a:endParaRPr lang="it-IT" b="1" dirty="0"/>
          </a:p>
          <a:p>
            <a:pPr>
              <a:defRPr/>
            </a:pPr>
            <a:r>
              <a:rPr lang="it-IT" b="1" dirty="0"/>
              <a:t>"L'esperienza diretta, </a:t>
            </a:r>
            <a:r>
              <a:rPr lang="it-IT" b="1" dirty="0">
                <a:solidFill>
                  <a:srgbClr val="FF0000"/>
                </a:solidFill>
              </a:rPr>
              <a:t>il gioco, il procedere per tentativi ed errori, </a:t>
            </a:r>
            <a:r>
              <a:rPr lang="it-IT" b="1" dirty="0"/>
              <a:t>permettono al bambino, opportunamente guidato, di approfondire e </a:t>
            </a:r>
            <a:r>
              <a:rPr lang="it-IT" b="1" dirty="0">
                <a:solidFill>
                  <a:srgbClr val="FF0000"/>
                </a:solidFill>
              </a:rPr>
              <a:t>sistematizzare gli apprendimenti</a:t>
            </a:r>
            <a:r>
              <a:rPr lang="it-IT" dirty="0"/>
              <a:t>. </a:t>
            </a:r>
            <a:endParaRPr lang="it-IT" dirty="0" smtClean="0"/>
          </a:p>
          <a:p>
            <a:pPr>
              <a:defRPr/>
            </a:pPr>
            <a:endParaRPr lang="it-IT" dirty="0" smtClean="0"/>
          </a:p>
          <a:p>
            <a:pPr>
              <a:defRPr/>
            </a:pPr>
            <a:r>
              <a:rPr lang="it-IT" b="1" dirty="0" smtClean="0"/>
              <a:t>Ogni </a:t>
            </a:r>
            <a:r>
              <a:rPr lang="it-IT" b="1" dirty="0"/>
              <a:t>campo di esperienza offre un insieme </a:t>
            </a:r>
            <a:r>
              <a:rPr lang="it-IT" b="1" dirty="0">
                <a:solidFill>
                  <a:srgbClr val="FF0000"/>
                </a:solidFill>
              </a:rPr>
              <a:t>di oggetti, </a:t>
            </a:r>
            <a:r>
              <a:rPr lang="it-IT" b="1" dirty="0" smtClean="0">
                <a:solidFill>
                  <a:srgbClr val="FF0000"/>
                </a:solidFill>
              </a:rPr>
              <a:t>situazioni</a:t>
            </a:r>
            <a:r>
              <a:rPr lang="it-IT" b="1" dirty="0">
                <a:solidFill>
                  <a:srgbClr val="FF0000"/>
                </a:solidFill>
              </a:rPr>
              <a:t>, immagini e linguaggi, riferiti ai sistemi simbolici della nostra cultura, capaci di evocare, stimolare, accompagnare apprendimenti progressivamente più sicuri.</a:t>
            </a:r>
          </a:p>
          <a:p>
            <a:pPr>
              <a:defRPr/>
            </a:pPr>
            <a:endParaRPr lang="it-IT" dirty="0"/>
          </a:p>
          <a:p>
            <a:pPr>
              <a:defRPr/>
            </a:pPr>
            <a:endParaRPr lang="it-IT"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95536" y="260648"/>
            <a:ext cx="8183880" cy="1051560"/>
          </a:xfrm>
        </p:spPr>
        <p:txBody>
          <a:bodyPr>
            <a:normAutofit fontScale="90000"/>
          </a:bodyPr>
          <a:lstStyle/>
          <a:p>
            <a:pPr>
              <a:defRPr/>
            </a:pPr>
            <a:r>
              <a:rPr lang="it-IT" sz="2700" b="1" dirty="0" smtClean="0"/>
              <a:t>Il campo di esperienze il corpo e il movimento dà particolare rilievo al gioco: perché?</a:t>
            </a:r>
            <a:r>
              <a:rPr lang="it-IT" dirty="0" smtClean="0"/>
              <a:t/>
            </a:r>
            <a:br>
              <a:rPr lang="it-IT" dirty="0" smtClean="0"/>
            </a:br>
            <a:endParaRPr lang="it-IT" dirty="0"/>
          </a:p>
        </p:txBody>
      </p:sp>
      <p:sp>
        <p:nvSpPr>
          <p:cNvPr id="3" name="Segnaposto contenuto 2"/>
          <p:cNvSpPr>
            <a:spLocks noGrp="1"/>
          </p:cNvSpPr>
          <p:nvPr>
            <p:ph idx="1"/>
          </p:nvPr>
        </p:nvSpPr>
        <p:spPr>
          <a:xfrm>
            <a:off x="539552" y="836712"/>
            <a:ext cx="8229600" cy="5688013"/>
          </a:xfrm>
        </p:spPr>
        <p:txBody>
          <a:bodyPr>
            <a:normAutofit fontScale="70000" lnSpcReduction="20000"/>
          </a:bodyPr>
          <a:lstStyle/>
          <a:p>
            <a:pPr>
              <a:buFont typeface="Arial" charset="0"/>
              <a:buNone/>
              <a:defRPr/>
            </a:pPr>
            <a:endParaRPr lang="it-IT" dirty="0"/>
          </a:p>
          <a:p>
            <a:pPr>
              <a:defRPr/>
            </a:pPr>
            <a:r>
              <a:rPr lang="it-IT" dirty="0"/>
              <a:t>Il campo di esperienze </a:t>
            </a:r>
            <a:r>
              <a:rPr lang="it-IT" b="1" dirty="0"/>
              <a:t>il corpo e il movimento </a:t>
            </a:r>
            <a:r>
              <a:rPr lang="it-IT" dirty="0"/>
              <a:t>è proprio  della </a:t>
            </a:r>
            <a:r>
              <a:rPr lang="it-IT" b="1" dirty="0"/>
              <a:t>corporeità e della motricità</a:t>
            </a:r>
            <a:r>
              <a:rPr lang="it-IT" dirty="0"/>
              <a:t>, terreno fertile  a promuovere la presa di coscienza del valore del </a:t>
            </a:r>
            <a:r>
              <a:rPr lang="it-IT" b="1" dirty="0"/>
              <a:t>corpo "come strumento di conoscenza di sé nel mondo</a:t>
            </a:r>
            <a:r>
              <a:rPr lang="it-IT" b="1" dirty="0" smtClean="0"/>
              <a:t>".</a:t>
            </a:r>
          </a:p>
          <a:p>
            <a:pPr>
              <a:buFont typeface="Arial" charset="0"/>
              <a:buNone/>
              <a:defRPr/>
            </a:pPr>
            <a:endParaRPr lang="it-IT" b="1" dirty="0"/>
          </a:p>
          <a:p>
            <a:pPr>
              <a:defRPr/>
            </a:pPr>
            <a:r>
              <a:rPr lang="it-IT" b="1" dirty="0"/>
              <a:t>Il gioco</a:t>
            </a:r>
            <a:r>
              <a:rPr lang="it-IT" dirty="0"/>
              <a:t>, in tutte le sue forme, è l'</a:t>
            </a:r>
            <a:r>
              <a:rPr lang="it-IT" b="1" dirty="0"/>
              <a:t>approccio</a:t>
            </a:r>
            <a:r>
              <a:rPr lang="it-IT" dirty="0"/>
              <a:t> che viene segnalato come </a:t>
            </a:r>
            <a:r>
              <a:rPr lang="it-IT" b="1" dirty="0"/>
              <a:t>privilegiato per il conseguimento di questi obiettiv</a:t>
            </a:r>
            <a:r>
              <a:rPr lang="it-IT" dirty="0"/>
              <a:t>i</a:t>
            </a:r>
            <a:r>
              <a:rPr lang="it-IT" dirty="0" smtClean="0"/>
              <a:t>.</a:t>
            </a:r>
          </a:p>
          <a:p>
            <a:pPr>
              <a:buFont typeface="Arial" charset="0"/>
              <a:buNone/>
              <a:defRPr/>
            </a:pPr>
            <a:endParaRPr lang="it-IT" dirty="0"/>
          </a:p>
          <a:p>
            <a:pPr>
              <a:defRPr/>
            </a:pPr>
            <a:r>
              <a:rPr lang="it-IT" dirty="0"/>
              <a:t>La Scuola dell'Infanzia negli ultimi anni ha attribuito grande importanza </a:t>
            </a:r>
            <a:r>
              <a:rPr lang="it-IT" b="1" dirty="0"/>
              <a:t>all'attività psicomotoria, in quanto il vissuto corporeo e motorio è strettamente collegato all'affettività e il corpo è implicato in tutti i processi intellettuali</a:t>
            </a:r>
            <a:r>
              <a:rPr lang="it-IT" b="1" dirty="0" smtClean="0"/>
              <a:t>.</a:t>
            </a:r>
          </a:p>
          <a:p>
            <a:pPr>
              <a:buFont typeface="Arial" charset="0"/>
              <a:buNone/>
              <a:defRPr/>
            </a:pPr>
            <a:endParaRPr lang="it-IT" b="1" dirty="0"/>
          </a:p>
          <a:p>
            <a:pPr>
              <a:defRPr/>
            </a:pPr>
            <a:r>
              <a:rPr lang="it-IT" b="1" dirty="0"/>
              <a:t>L'esperienza vissuta nel gioco</a:t>
            </a:r>
            <a:r>
              <a:rPr lang="it-IT" dirty="0"/>
              <a:t>, con la partecipazione attiva della motricità, </a:t>
            </a:r>
            <a:r>
              <a:rPr lang="it-IT" b="1" dirty="0"/>
              <a:t>concorre</a:t>
            </a:r>
            <a:r>
              <a:rPr lang="it-IT" dirty="0"/>
              <a:t>, </a:t>
            </a:r>
            <a:r>
              <a:rPr lang="it-IT" b="1" u="sng" dirty="0"/>
              <a:t>con l'aspetto emozionale ed affettivo, allo sviluppo del pensiero astratto.</a:t>
            </a:r>
          </a:p>
          <a:p>
            <a:pPr>
              <a:buFont typeface="Arial" charset="0"/>
              <a:buNone/>
              <a:defRPr/>
            </a:pPr>
            <a:r>
              <a:rPr lang="it-IT" dirty="0"/>
              <a:t> </a:t>
            </a:r>
          </a:p>
          <a:p>
            <a:pPr>
              <a:defRPr/>
            </a:pPr>
            <a:endParaRPr lang="it-IT"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633412"/>
          </a:xfrm>
        </p:spPr>
        <p:txBody>
          <a:bodyPr>
            <a:normAutofit fontScale="90000"/>
          </a:bodyPr>
          <a:lstStyle/>
          <a:p>
            <a:pPr>
              <a:defRPr/>
            </a:pPr>
            <a:r>
              <a:rPr lang="it-IT" sz="2700" b="1" dirty="0" smtClean="0"/>
              <a:t>La consapevolezza del Sé corporeo</a:t>
            </a:r>
            <a:r>
              <a:rPr lang="it-IT" dirty="0" smtClean="0"/>
              <a:t/>
            </a:r>
            <a:br>
              <a:rPr lang="it-IT" dirty="0" smtClean="0"/>
            </a:br>
            <a:endParaRPr lang="it-IT" dirty="0"/>
          </a:p>
        </p:txBody>
      </p:sp>
      <p:sp>
        <p:nvSpPr>
          <p:cNvPr id="3" name="Segnaposto contenuto 2"/>
          <p:cNvSpPr>
            <a:spLocks noGrp="1"/>
          </p:cNvSpPr>
          <p:nvPr>
            <p:ph idx="1"/>
          </p:nvPr>
        </p:nvSpPr>
        <p:spPr>
          <a:xfrm>
            <a:off x="539750" y="549275"/>
            <a:ext cx="8147050" cy="6119813"/>
          </a:xfrm>
        </p:spPr>
        <p:txBody>
          <a:bodyPr>
            <a:normAutofit fontScale="92500" lnSpcReduction="10000"/>
          </a:bodyPr>
          <a:lstStyle/>
          <a:p>
            <a:pPr>
              <a:defRPr/>
            </a:pPr>
            <a:r>
              <a:rPr lang="it-IT" dirty="0" smtClean="0"/>
              <a:t>Una </a:t>
            </a:r>
            <a:r>
              <a:rPr lang="it-IT" dirty="0"/>
              <a:t>cultura educativa del Sé corporeo si prefigge il fine  di </a:t>
            </a:r>
            <a:r>
              <a:rPr lang="it-IT" dirty="0">
                <a:solidFill>
                  <a:srgbClr val="FF0000"/>
                </a:solidFill>
              </a:rPr>
              <a:t>costruire un sentimento di sé attraverso sistemi cognitivi  e sensitivi di comprensione del proprio stare nel mondo</a:t>
            </a:r>
            <a:r>
              <a:rPr lang="it-IT" dirty="0"/>
              <a:t>. </a:t>
            </a:r>
            <a:endParaRPr lang="it-IT" dirty="0" smtClean="0"/>
          </a:p>
          <a:p>
            <a:pPr>
              <a:defRPr/>
            </a:pPr>
            <a:r>
              <a:rPr lang="it-IT" b="1" dirty="0" smtClean="0"/>
              <a:t>La </a:t>
            </a:r>
            <a:r>
              <a:rPr lang="it-IT" b="1" dirty="0"/>
              <a:t>strutturazione di un apprendimento attraverso il corpo, le emozioni, i segni, le relazioni costanti che il soggetto ha con il mondo</a:t>
            </a:r>
            <a:r>
              <a:rPr lang="it-IT" dirty="0"/>
              <a:t>, non interessa soltanto gli aspetti fisici e funzionali del corpo, ma anche la </a:t>
            </a:r>
            <a:r>
              <a:rPr lang="it-IT" dirty="0">
                <a:solidFill>
                  <a:srgbClr val="FF0000"/>
                </a:solidFill>
              </a:rPr>
              <a:t>capacità di edificare il senso di sé grazie alle azioni, alle percezioni uditive, visive, tattili. </a:t>
            </a:r>
            <a:endParaRPr lang="it-IT" dirty="0" smtClean="0">
              <a:solidFill>
                <a:srgbClr val="FF0000"/>
              </a:solidFill>
            </a:endParaRPr>
          </a:p>
          <a:p>
            <a:pPr>
              <a:defRPr/>
            </a:pPr>
            <a:r>
              <a:rPr lang="it-IT" dirty="0" smtClean="0"/>
              <a:t>Lo </a:t>
            </a:r>
            <a:r>
              <a:rPr lang="it-IT" dirty="0"/>
              <a:t>stesso  </a:t>
            </a:r>
            <a:r>
              <a:rPr lang="it-IT" dirty="0">
                <a:solidFill>
                  <a:srgbClr val="FF0000"/>
                </a:solidFill>
              </a:rPr>
              <a:t>movimento</a:t>
            </a:r>
            <a:r>
              <a:rPr lang="it-IT" dirty="0"/>
              <a:t>,  insieme all’utilizzo di oggetti, di posture, del tono muscolare, si pone come  </a:t>
            </a:r>
            <a:r>
              <a:rPr lang="it-IT" dirty="0">
                <a:solidFill>
                  <a:srgbClr val="FF0000"/>
                </a:solidFill>
              </a:rPr>
              <a:t>costruttore di un percorso formativo corporeo</a:t>
            </a:r>
            <a:r>
              <a:rPr lang="it-IT" dirty="0" smtClean="0">
                <a:solidFill>
                  <a:srgbClr val="FF0000"/>
                </a:solidFill>
              </a:rPr>
              <a:t>.</a:t>
            </a:r>
            <a:endParaRPr lang="it-IT" dirty="0">
              <a:solidFill>
                <a:srgbClr val="FF0000"/>
              </a:solidFill>
            </a:endParaRPr>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olo 1"/>
          <p:cNvSpPr>
            <a:spLocks noGrp="1"/>
          </p:cNvSpPr>
          <p:nvPr>
            <p:ph type="title"/>
          </p:nvPr>
        </p:nvSpPr>
        <p:spPr>
          <a:xfrm>
            <a:off x="468313" y="-315913"/>
            <a:ext cx="8229600" cy="1143001"/>
          </a:xfrm>
        </p:spPr>
        <p:txBody>
          <a:bodyPr/>
          <a:lstStyle/>
          <a:p>
            <a:r>
              <a:rPr lang="it-IT" sz="2400" smtClean="0"/>
              <a:t>La cultura educativa del corpo</a:t>
            </a:r>
          </a:p>
        </p:txBody>
      </p:sp>
      <p:sp>
        <p:nvSpPr>
          <p:cNvPr id="13315" name="Segnaposto contenuto 2"/>
          <p:cNvSpPr>
            <a:spLocks noGrp="1"/>
          </p:cNvSpPr>
          <p:nvPr>
            <p:ph idx="1"/>
          </p:nvPr>
        </p:nvSpPr>
        <p:spPr>
          <a:xfrm>
            <a:off x="251520" y="908720"/>
            <a:ext cx="8496300" cy="6381750"/>
          </a:xfrm>
        </p:spPr>
        <p:txBody>
          <a:bodyPr/>
          <a:lstStyle/>
          <a:p>
            <a:r>
              <a:rPr lang="it-IT" dirty="0" smtClean="0"/>
              <a:t>La pedagogia  ha assunto un particolare punto di vista scientifico rispetto all’educazione del corpo e del movimento:</a:t>
            </a:r>
          </a:p>
          <a:p>
            <a:r>
              <a:rPr lang="it-IT" dirty="0" smtClean="0"/>
              <a:t>Per </a:t>
            </a:r>
            <a:r>
              <a:rPr lang="it-IT" b="1" dirty="0" err="1" smtClean="0"/>
              <a:t>Dewey</a:t>
            </a:r>
            <a:r>
              <a:rPr lang="it-IT" dirty="0" smtClean="0"/>
              <a:t>, le attività </a:t>
            </a:r>
            <a:r>
              <a:rPr lang="it-IT" dirty="0" err="1" smtClean="0"/>
              <a:t>motorio-sportive</a:t>
            </a:r>
            <a:r>
              <a:rPr lang="it-IT" dirty="0" smtClean="0"/>
              <a:t> si presentano come:</a:t>
            </a:r>
          </a:p>
          <a:p>
            <a:r>
              <a:rPr lang="it-IT" dirty="0" smtClean="0">
                <a:solidFill>
                  <a:srgbClr val="FF0000"/>
                </a:solidFill>
              </a:rPr>
              <a:t>una fucina di preparazione alla vita sociale</a:t>
            </a:r>
            <a:r>
              <a:rPr lang="it-IT" dirty="0" smtClean="0"/>
              <a:t>;</a:t>
            </a:r>
          </a:p>
          <a:p>
            <a:r>
              <a:rPr lang="it-IT" dirty="0" smtClean="0"/>
              <a:t>lo strumento per fare entrare nel back </a:t>
            </a:r>
            <a:r>
              <a:rPr lang="it-IT" dirty="0" err="1" smtClean="0"/>
              <a:t>ground</a:t>
            </a:r>
            <a:r>
              <a:rPr lang="it-IT" dirty="0" smtClean="0"/>
              <a:t> sociale ed educativo del bambino </a:t>
            </a:r>
            <a:r>
              <a:rPr lang="it-IT" dirty="0" smtClean="0">
                <a:solidFill>
                  <a:srgbClr val="FF0000"/>
                </a:solidFill>
              </a:rPr>
              <a:t>la mentalità sportiva nei suoi più elevati contenuti etici e morali;</a:t>
            </a:r>
          </a:p>
          <a:p>
            <a:r>
              <a:rPr lang="it-IT" dirty="0" smtClean="0"/>
              <a:t>l’occasione per </a:t>
            </a:r>
            <a:r>
              <a:rPr lang="it-IT" dirty="0" smtClean="0">
                <a:solidFill>
                  <a:srgbClr val="FF0000"/>
                </a:solidFill>
              </a:rPr>
              <a:t>interiorizzare le regole e rispettarle.</a:t>
            </a:r>
          </a:p>
          <a:p>
            <a:endParaRPr lang="it-IT" dirty="0" smtClean="0"/>
          </a:p>
          <a:p>
            <a:endParaRPr lang="it-IT" dirty="0" smtClean="0"/>
          </a:p>
          <a:p>
            <a:endParaRPr lang="it-IT"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684213" y="-315913"/>
            <a:ext cx="8229600" cy="1143001"/>
          </a:xfrm>
        </p:spPr>
        <p:txBody>
          <a:bodyPr/>
          <a:lstStyle/>
          <a:p>
            <a:r>
              <a:rPr lang="it-IT" sz="2400" smtClean="0"/>
              <a:t>La cultura educativa del corpo</a:t>
            </a:r>
          </a:p>
        </p:txBody>
      </p:sp>
      <p:sp>
        <p:nvSpPr>
          <p:cNvPr id="3" name="Segnaposto contenuto 2"/>
          <p:cNvSpPr>
            <a:spLocks noGrp="1"/>
          </p:cNvSpPr>
          <p:nvPr>
            <p:ph idx="1"/>
          </p:nvPr>
        </p:nvSpPr>
        <p:spPr>
          <a:xfrm>
            <a:off x="430212" y="809625"/>
            <a:ext cx="8713788" cy="6048375"/>
          </a:xfrm>
        </p:spPr>
        <p:txBody>
          <a:bodyPr>
            <a:normAutofit fontScale="77500" lnSpcReduction="20000"/>
          </a:bodyPr>
          <a:lstStyle/>
          <a:p>
            <a:pPr>
              <a:defRPr/>
            </a:pPr>
            <a:r>
              <a:rPr lang="it-IT" dirty="0" smtClean="0"/>
              <a:t>Il pensiero pedagogico di </a:t>
            </a:r>
            <a:r>
              <a:rPr lang="it-IT" b="1" dirty="0" smtClean="0"/>
              <a:t>Maria </a:t>
            </a:r>
            <a:r>
              <a:rPr lang="it-IT" b="1" dirty="0" err="1" smtClean="0"/>
              <a:t>Montessori</a:t>
            </a:r>
            <a:r>
              <a:rPr lang="it-IT" dirty="0" smtClean="0"/>
              <a:t> connota educativamente </a:t>
            </a:r>
            <a:r>
              <a:rPr lang="it-IT" b="1" dirty="0" smtClean="0"/>
              <a:t>l’esperienza ludica come scoperta del mondo</a:t>
            </a:r>
            <a:r>
              <a:rPr lang="it-IT" dirty="0" smtClean="0"/>
              <a:t>; il </a:t>
            </a:r>
            <a:r>
              <a:rPr lang="it-IT" dirty="0" smtClean="0">
                <a:solidFill>
                  <a:srgbClr val="FF0000"/>
                </a:solidFill>
              </a:rPr>
              <a:t>bambino è metaforicamente uno scout che deve convertire la sua energia in capacità del fare.</a:t>
            </a:r>
          </a:p>
          <a:p>
            <a:pPr>
              <a:buFont typeface="Arial" charset="0"/>
              <a:buNone/>
              <a:defRPr/>
            </a:pPr>
            <a:endParaRPr lang="it-IT" dirty="0" smtClean="0"/>
          </a:p>
          <a:p>
            <a:pPr>
              <a:defRPr/>
            </a:pPr>
            <a:r>
              <a:rPr lang="it-IT" dirty="0" smtClean="0"/>
              <a:t> Per la pedagogista italiana </a:t>
            </a:r>
            <a:r>
              <a:rPr lang="it-IT" u="sng" dirty="0" smtClean="0">
                <a:solidFill>
                  <a:srgbClr val="FF0000"/>
                </a:solidFill>
              </a:rPr>
              <a:t>il gioco aiuta l’autonomia</a:t>
            </a:r>
            <a:r>
              <a:rPr lang="it-IT" dirty="0" smtClean="0"/>
              <a:t>, esso è </a:t>
            </a:r>
            <a:r>
              <a:rPr lang="it-IT" b="1" dirty="0" smtClean="0"/>
              <a:t>una modalità per conquistare il controllo delle proprie energie</a:t>
            </a:r>
            <a:r>
              <a:rPr lang="it-IT" dirty="0" smtClean="0"/>
              <a:t>, il terreno di espressione delle proprie potenzialità.</a:t>
            </a:r>
          </a:p>
          <a:p>
            <a:pPr>
              <a:buFont typeface="Arial" charset="0"/>
              <a:buNone/>
              <a:defRPr/>
            </a:pPr>
            <a:endParaRPr lang="it-IT" dirty="0" smtClean="0"/>
          </a:p>
          <a:p>
            <a:pPr>
              <a:defRPr/>
            </a:pPr>
            <a:r>
              <a:rPr lang="it-IT" b="1" dirty="0" smtClean="0"/>
              <a:t>Il principio generale </a:t>
            </a:r>
            <a:r>
              <a:rPr lang="it-IT" dirty="0" smtClean="0"/>
              <a:t>sul quale si basa l’educazione sensoriale della </a:t>
            </a:r>
            <a:r>
              <a:rPr lang="it-IT" b="1" u="sng" dirty="0" err="1" smtClean="0"/>
              <a:t>Montessori</a:t>
            </a:r>
            <a:r>
              <a:rPr lang="it-IT" b="1" u="sng" dirty="0" smtClean="0"/>
              <a:t>, è che il bambino non può orientarsi nel mondo degli oggetti, senza scomporne  la complessità nei suoi elementi semplici</a:t>
            </a:r>
            <a:r>
              <a:rPr lang="it-IT" dirty="0" smtClean="0"/>
              <a:t>. </a:t>
            </a:r>
          </a:p>
          <a:p>
            <a:pPr>
              <a:buFont typeface="Arial" charset="0"/>
              <a:buNone/>
              <a:defRPr/>
            </a:pPr>
            <a:endParaRPr lang="it-IT" dirty="0" smtClean="0"/>
          </a:p>
          <a:p>
            <a:pPr>
              <a:defRPr/>
            </a:pPr>
            <a:r>
              <a:rPr lang="it-IT" dirty="0" smtClean="0"/>
              <a:t>Solo così, </a:t>
            </a:r>
            <a:r>
              <a:rPr lang="it-IT" b="1" dirty="0" smtClean="0"/>
              <a:t>attraverso determinati movimenti e se</a:t>
            </a:r>
            <a:r>
              <a:rPr lang="it-IT" dirty="0" smtClean="0"/>
              <a:t>nsazioni,  il bambino  trova la chiave per aprire, </a:t>
            </a:r>
            <a:r>
              <a:rPr lang="it-IT" b="1" dirty="0" smtClean="0"/>
              <a:t>esplorare e conoscere il mondo. </a:t>
            </a:r>
          </a:p>
          <a:p>
            <a:pPr>
              <a:defRPr/>
            </a:pPr>
            <a:endParaRPr lang="it-IT"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olo 1"/>
          <p:cNvSpPr>
            <a:spLocks noGrp="1"/>
          </p:cNvSpPr>
          <p:nvPr>
            <p:ph type="title"/>
          </p:nvPr>
        </p:nvSpPr>
        <p:spPr>
          <a:xfrm>
            <a:off x="611188" y="0"/>
            <a:ext cx="8229600" cy="490538"/>
          </a:xfrm>
        </p:spPr>
        <p:txBody>
          <a:bodyPr>
            <a:normAutofit fontScale="90000"/>
          </a:bodyPr>
          <a:lstStyle/>
          <a:p>
            <a:r>
              <a:rPr lang="it-IT" sz="2800" smtClean="0"/>
              <a:t>Piaget: fase senso-motoria</a:t>
            </a:r>
          </a:p>
        </p:txBody>
      </p:sp>
      <p:sp>
        <p:nvSpPr>
          <p:cNvPr id="3" name="Segnaposto contenuto 2"/>
          <p:cNvSpPr>
            <a:spLocks noGrp="1"/>
          </p:cNvSpPr>
          <p:nvPr>
            <p:ph idx="1"/>
          </p:nvPr>
        </p:nvSpPr>
        <p:spPr>
          <a:xfrm>
            <a:off x="179388" y="549275"/>
            <a:ext cx="8964612" cy="6048375"/>
          </a:xfrm>
          <a:solidFill>
            <a:srgbClr val="FFFF00"/>
          </a:solidFill>
        </p:spPr>
        <p:txBody>
          <a:bodyPr>
            <a:normAutofit fontScale="55000" lnSpcReduction="20000"/>
          </a:bodyPr>
          <a:lstStyle/>
          <a:p>
            <a:pPr>
              <a:defRPr/>
            </a:pPr>
            <a:r>
              <a:rPr lang="it-IT" sz="3800" b="1" dirty="0" smtClean="0"/>
              <a:t>Nella </a:t>
            </a:r>
            <a:r>
              <a:rPr lang="it-IT" sz="3800" b="1" dirty="0"/>
              <a:t>prima </a:t>
            </a:r>
            <a:r>
              <a:rPr lang="it-IT" sz="3800" b="1" dirty="0" smtClean="0"/>
              <a:t>infanzia (0-2)</a:t>
            </a:r>
            <a:r>
              <a:rPr lang="it-IT" sz="3800" dirty="0" smtClean="0"/>
              <a:t>, </a:t>
            </a:r>
            <a:r>
              <a:rPr lang="it-IT" sz="3800" dirty="0"/>
              <a:t>la conoscenza che il bambino ha del mondo è legata </a:t>
            </a:r>
            <a:r>
              <a:rPr lang="it-IT" sz="3800" b="1" dirty="0"/>
              <a:t>all’esplorazione sensoriale e motoria.</a:t>
            </a:r>
          </a:p>
          <a:p>
            <a:pPr>
              <a:defRPr/>
            </a:pPr>
            <a:r>
              <a:rPr lang="it-IT" sz="3800" dirty="0"/>
              <a:t>Quando poi il bambino passa dalla prima alla </a:t>
            </a:r>
            <a:r>
              <a:rPr lang="it-IT" sz="3800" b="1" dirty="0"/>
              <a:t>seconda </a:t>
            </a:r>
            <a:r>
              <a:rPr lang="it-IT" sz="3800" b="1" dirty="0" smtClean="0"/>
              <a:t>infanzia (3 – 7)</a:t>
            </a:r>
            <a:r>
              <a:rPr lang="it-IT" sz="3800" dirty="0" smtClean="0"/>
              <a:t>, </a:t>
            </a:r>
            <a:r>
              <a:rPr lang="it-IT" sz="3800" dirty="0"/>
              <a:t>acquisisce una </a:t>
            </a:r>
            <a:r>
              <a:rPr lang="it-IT" sz="3800" b="1" dirty="0"/>
              <a:t>percezione preoperatoria o intuitiva </a:t>
            </a:r>
            <a:r>
              <a:rPr lang="it-IT" sz="3800" dirty="0"/>
              <a:t>e sviluppa, quindi, la capacità di rappresentare mentalmente, non solo le sue immediate percezioni, ma anche quelle sperimentate in precedenza.</a:t>
            </a:r>
          </a:p>
          <a:p>
            <a:pPr>
              <a:defRPr/>
            </a:pPr>
            <a:r>
              <a:rPr lang="it-IT" sz="3800" dirty="0"/>
              <a:t>Lo stadio successivo è quello del </a:t>
            </a:r>
            <a:r>
              <a:rPr lang="it-IT" sz="3800" b="1" dirty="0"/>
              <a:t>pensiero operatorio </a:t>
            </a:r>
            <a:r>
              <a:rPr lang="it-IT" sz="3800" b="1" dirty="0" smtClean="0"/>
              <a:t>concreto (7 – 12): </a:t>
            </a:r>
            <a:r>
              <a:rPr lang="it-IT" sz="3800" dirty="0"/>
              <a:t>“</a:t>
            </a:r>
            <a:r>
              <a:rPr lang="it-IT" sz="3800" dirty="0" err="1"/>
              <a:t>…le</a:t>
            </a:r>
            <a:r>
              <a:rPr lang="it-IT" sz="3800" dirty="0"/>
              <a:t> operazioni concrete consistono nel basarsi direttamente sugli </a:t>
            </a:r>
            <a:r>
              <a:rPr lang="it-IT" sz="3800" dirty="0" err="1"/>
              <a:t>oggetti…o</a:t>
            </a:r>
            <a:r>
              <a:rPr lang="it-IT" sz="3800" dirty="0"/>
              <a:t> sulle loro relazioni o la loro enumerazione”.</a:t>
            </a:r>
          </a:p>
          <a:p>
            <a:pPr>
              <a:defRPr/>
            </a:pPr>
            <a:r>
              <a:rPr lang="it-IT" sz="3800" dirty="0"/>
              <a:t> 	Sulla base di tale costrutto scientifico, se si vuole organizzare un </a:t>
            </a:r>
            <a:r>
              <a:rPr lang="it-IT" sz="3800" b="1" u="sng" dirty="0"/>
              <a:t>ambiente di apprendimento </a:t>
            </a:r>
            <a:r>
              <a:rPr lang="it-IT" sz="3800" b="1" u="sng" dirty="0" err="1"/>
              <a:t>motorio-sportivo</a:t>
            </a:r>
            <a:r>
              <a:rPr lang="it-IT" sz="3800" b="1" u="sng" dirty="0"/>
              <a:t> </a:t>
            </a:r>
            <a:r>
              <a:rPr lang="it-IT" sz="3800" dirty="0"/>
              <a:t>è senza dubbio importante tenere conto del </a:t>
            </a:r>
            <a:r>
              <a:rPr lang="it-IT" sz="3800" b="1" dirty="0"/>
              <a:t>compito del docente</a:t>
            </a:r>
            <a:r>
              <a:rPr lang="it-IT" sz="3800" dirty="0"/>
              <a:t>; esso sarà quello di </a:t>
            </a:r>
            <a:r>
              <a:rPr lang="it-IT" sz="3800" u="sng" dirty="0"/>
              <a:t>individuare lo stadio  di sviluppo raggiunto dall’allievo ancor prima di progettare un intervento didattico motorio efficace</a:t>
            </a:r>
            <a:r>
              <a:rPr lang="it-IT" sz="3800" dirty="0"/>
              <a:t>.</a:t>
            </a:r>
          </a:p>
          <a:p>
            <a:pPr>
              <a:defRPr/>
            </a:pPr>
            <a:r>
              <a:rPr lang="it-IT" sz="3800" b="1" dirty="0">
                <a:solidFill>
                  <a:srgbClr val="FF0000"/>
                </a:solidFill>
              </a:rPr>
              <a:t>Nella prima fase, che è quella dello sviluppo senso-motorio, si possono organizzare </a:t>
            </a:r>
            <a:r>
              <a:rPr lang="it-IT" sz="3800" b="1" u="sng" dirty="0">
                <a:solidFill>
                  <a:srgbClr val="FF0000"/>
                </a:solidFill>
              </a:rPr>
              <a:t>giochi di tipo psico-sensoriale </a:t>
            </a:r>
            <a:r>
              <a:rPr lang="it-IT" sz="3800" b="1" dirty="0">
                <a:solidFill>
                  <a:srgbClr val="FF0000"/>
                </a:solidFill>
              </a:rPr>
              <a:t>che permettono al bambino di immergersi totalmente nella realtà che lo circonda attraverso i sensi</a:t>
            </a:r>
            <a:r>
              <a:rPr lang="it-IT" b="1" dirty="0">
                <a:solidFill>
                  <a:srgbClr val="FF0000"/>
                </a:solidFill>
              </a:rPr>
              <a:t>.</a:t>
            </a:r>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403350" y="274638"/>
            <a:ext cx="6408738" cy="274637"/>
          </a:xfrm>
        </p:spPr>
        <p:txBody>
          <a:bodyPr>
            <a:normAutofit fontScale="90000"/>
          </a:bodyPr>
          <a:lstStyle/>
          <a:p>
            <a:pPr>
              <a:defRPr/>
            </a:pPr>
            <a:r>
              <a:rPr lang="it-IT" sz="2400" b="1" dirty="0"/>
              <a:t>F</a:t>
            </a:r>
            <a:r>
              <a:rPr lang="it-IT" sz="2400" b="1" dirty="0" smtClean="0"/>
              <a:t>ase preoperatoria </a:t>
            </a:r>
            <a:endParaRPr lang="it-IT" sz="2400" b="1" dirty="0"/>
          </a:p>
        </p:txBody>
      </p:sp>
      <p:sp>
        <p:nvSpPr>
          <p:cNvPr id="3" name="Segnaposto contenuto 2"/>
          <p:cNvSpPr>
            <a:spLocks noGrp="1"/>
          </p:cNvSpPr>
          <p:nvPr>
            <p:ph idx="1"/>
          </p:nvPr>
        </p:nvSpPr>
        <p:spPr>
          <a:xfrm>
            <a:off x="323850" y="692150"/>
            <a:ext cx="8640763" cy="5976938"/>
          </a:xfrm>
        </p:spPr>
        <p:txBody>
          <a:bodyPr>
            <a:normAutofit fontScale="92500" lnSpcReduction="10000"/>
          </a:bodyPr>
          <a:lstStyle/>
          <a:p>
            <a:pPr>
              <a:defRPr/>
            </a:pPr>
            <a:r>
              <a:rPr lang="it-IT" b="1" dirty="0"/>
              <a:t>Nella fase preoperatoria</a:t>
            </a:r>
            <a:r>
              <a:rPr lang="it-IT" dirty="0"/>
              <a:t>, invece</a:t>
            </a:r>
            <a:r>
              <a:rPr lang="it-IT" u="sng" dirty="0">
                <a:solidFill>
                  <a:srgbClr val="FF0000"/>
                </a:solidFill>
              </a:rPr>
              <a:t>, i giochi diventano </a:t>
            </a:r>
            <a:r>
              <a:rPr lang="it-IT" u="sng" dirty="0" err="1">
                <a:solidFill>
                  <a:srgbClr val="FF0000"/>
                </a:solidFill>
              </a:rPr>
              <a:t>percettivo-motori</a:t>
            </a:r>
            <a:r>
              <a:rPr lang="it-IT" u="sng" dirty="0">
                <a:solidFill>
                  <a:srgbClr val="FF0000"/>
                </a:solidFill>
              </a:rPr>
              <a:t> e </a:t>
            </a:r>
            <a:r>
              <a:rPr lang="it-IT" b="1" u="sng" dirty="0">
                <a:solidFill>
                  <a:srgbClr val="FF0000"/>
                </a:solidFill>
              </a:rPr>
              <a:t>simbolici</a:t>
            </a:r>
            <a:r>
              <a:rPr lang="it-IT" u="sng" dirty="0">
                <a:solidFill>
                  <a:srgbClr val="FF0000"/>
                </a:solidFill>
              </a:rPr>
              <a:t> </a:t>
            </a:r>
            <a:r>
              <a:rPr lang="it-IT" dirty="0"/>
              <a:t>ed il bambino può consolidare alcuni schemi motori di base come camminare, correre, saltare, lanciare, </a:t>
            </a:r>
            <a:r>
              <a:rPr lang="it-IT" dirty="0" err="1"/>
              <a:t>ecc</a:t>
            </a:r>
            <a:r>
              <a:rPr lang="it-IT" dirty="0" err="1" smtClean="0"/>
              <a:t>…</a:t>
            </a:r>
            <a:r>
              <a:rPr lang="it-IT" dirty="0" smtClean="0"/>
              <a:t>;</a:t>
            </a:r>
          </a:p>
          <a:p>
            <a:pPr>
              <a:defRPr/>
            </a:pPr>
            <a:r>
              <a:rPr lang="it-IT" dirty="0" smtClean="0"/>
              <a:t>proprio </a:t>
            </a:r>
            <a:r>
              <a:rPr lang="it-IT" dirty="0"/>
              <a:t>in questo periodo </a:t>
            </a:r>
            <a:r>
              <a:rPr lang="it-IT" u="sng" dirty="0">
                <a:solidFill>
                  <a:srgbClr val="FF0000"/>
                </a:solidFill>
              </a:rPr>
              <a:t>i movimenti potranno coordinarsi alle percezioni, </a:t>
            </a:r>
            <a:r>
              <a:rPr lang="it-IT" dirty="0"/>
              <a:t>sviluppando  quelle capacità e quelle </a:t>
            </a:r>
            <a:r>
              <a:rPr lang="it-IT" u="sng" dirty="0"/>
              <a:t>abilità di base indispensabili per l’organizzazione, la regolazione e il controllo del movimento</a:t>
            </a:r>
            <a:r>
              <a:rPr lang="it-IT" dirty="0"/>
              <a:t>, diventando proprio importanti in questa fase i </a:t>
            </a:r>
            <a:r>
              <a:rPr lang="it-IT" b="1" u="sng" dirty="0">
                <a:solidFill>
                  <a:srgbClr val="FF0000"/>
                </a:solidFill>
              </a:rPr>
              <a:t>giochi di immaginazione</a:t>
            </a:r>
            <a:r>
              <a:rPr lang="it-IT" b="1" dirty="0" smtClean="0"/>
              <a:t>.</a:t>
            </a:r>
          </a:p>
          <a:p>
            <a:pPr>
              <a:defRPr/>
            </a:pPr>
            <a:endParaRPr lang="it-IT" dirty="0"/>
          </a:p>
          <a:p>
            <a:pPr>
              <a:defRPr/>
            </a:pPr>
            <a:r>
              <a:rPr lang="it-IT" dirty="0"/>
              <a:t>Durante la fase delle operazioni concrete e formali, si hanno giochi di esercizio e giochi di regole che permettono di consolidare le tappe di sviluppo precedenti. </a:t>
            </a:r>
            <a:endParaRPr lang="it-IT" dirty="0" smtClean="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686800" cy="346075"/>
          </a:xfrm>
        </p:spPr>
        <p:txBody>
          <a:bodyPr>
            <a:normAutofit fontScale="90000"/>
          </a:bodyPr>
          <a:lstStyle/>
          <a:p>
            <a:pPr>
              <a:defRPr/>
            </a:pPr>
            <a:r>
              <a:rPr lang="it-IT" sz="2400" b="1" dirty="0" smtClean="0"/>
              <a:t>La teoria di </a:t>
            </a:r>
            <a:r>
              <a:rPr lang="it-IT" sz="2400" b="1" dirty="0" err="1" smtClean="0"/>
              <a:t>Vygotskij</a:t>
            </a:r>
            <a:r>
              <a:rPr lang="it-IT" sz="2400" b="1" dirty="0" smtClean="0"/>
              <a:t> e le sue implicazioni in ambito ludico- motorio</a:t>
            </a:r>
            <a:endParaRPr lang="it-IT" sz="2400" dirty="0"/>
          </a:p>
        </p:txBody>
      </p:sp>
      <p:sp>
        <p:nvSpPr>
          <p:cNvPr id="3" name="Segnaposto contenuto 2"/>
          <p:cNvSpPr>
            <a:spLocks noGrp="1"/>
          </p:cNvSpPr>
          <p:nvPr>
            <p:ph idx="1"/>
          </p:nvPr>
        </p:nvSpPr>
        <p:spPr>
          <a:xfrm>
            <a:off x="0" y="692150"/>
            <a:ext cx="8964613" cy="5976938"/>
          </a:xfrm>
        </p:spPr>
        <p:txBody>
          <a:bodyPr>
            <a:normAutofit fontScale="77500" lnSpcReduction="20000"/>
          </a:bodyPr>
          <a:lstStyle/>
          <a:p>
            <a:pPr>
              <a:defRPr/>
            </a:pPr>
            <a:r>
              <a:rPr lang="it-IT" b="1" dirty="0"/>
              <a:t>La teoria di </a:t>
            </a:r>
            <a:r>
              <a:rPr lang="it-IT" b="1" dirty="0" err="1"/>
              <a:t>Vygotskij</a:t>
            </a:r>
            <a:r>
              <a:rPr lang="it-IT" b="1" dirty="0"/>
              <a:t> e le sue implicazioni in ambito ludico- motorio</a:t>
            </a:r>
            <a:endParaRPr lang="it-IT" dirty="0"/>
          </a:p>
          <a:p>
            <a:pPr>
              <a:defRPr/>
            </a:pPr>
            <a:r>
              <a:rPr lang="it-IT" b="1" dirty="0" err="1" smtClean="0"/>
              <a:t>Vygotskij</a:t>
            </a:r>
            <a:r>
              <a:rPr lang="it-IT" dirty="0"/>
              <a:t>,  </a:t>
            </a:r>
            <a:r>
              <a:rPr lang="it-IT" dirty="0" smtClean="0"/>
              <a:t>sostiene che  una </a:t>
            </a:r>
            <a:r>
              <a:rPr lang="it-IT" dirty="0"/>
              <a:t>buona </a:t>
            </a:r>
            <a:r>
              <a:rPr lang="it-IT" b="1" dirty="0"/>
              <a:t>cooperazione </a:t>
            </a:r>
            <a:r>
              <a:rPr lang="it-IT" dirty="0"/>
              <a:t>tra soggetti fornisce la base dello sviluppo </a:t>
            </a:r>
            <a:r>
              <a:rPr lang="it-IT" dirty="0" smtClean="0"/>
              <a:t>individuale.</a:t>
            </a:r>
            <a:endParaRPr lang="it-IT" dirty="0"/>
          </a:p>
          <a:p>
            <a:pPr>
              <a:defRPr/>
            </a:pPr>
            <a:r>
              <a:rPr lang="it-IT" dirty="0"/>
              <a:t>I processi cognitivi si attivano quando il bambino sta interagendo con persone del suo ambiente e in cooperazione con i suoi compagni che lo inducono a </a:t>
            </a:r>
            <a:r>
              <a:rPr lang="it-IT" b="1" dirty="0"/>
              <a:t>riflettere ed autoregolare il proprio comportamento</a:t>
            </a:r>
            <a:r>
              <a:rPr lang="it-IT" dirty="0"/>
              <a:t>; una volta che questi processi sono interiorizzati, diventano parte del risultato evolutivo autonomo del bambino</a:t>
            </a:r>
            <a:r>
              <a:rPr lang="it-IT" dirty="0" smtClean="0"/>
              <a:t>.</a:t>
            </a:r>
          </a:p>
          <a:p>
            <a:pPr>
              <a:buFont typeface="Arial" charset="0"/>
              <a:buNone/>
              <a:defRPr/>
            </a:pPr>
            <a:endParaRPr lang="it-IT" dirty="0" smtClean="0"/>
          </a:p>
          <a:p>
            <a:pPr>
              <a:defRPr/>
            </a:pPr>
            <a:r>
              <a:rPr lang="it-IT" dirty="0" smtClean="0"/>
              <a:t> </a:t>
            </a:r>
            <a:r>
              <a:rPr lang="it-IT" dirty="0"/>
              <a:t>Il </a:t>
            </a:r>
            <a:r>
              <a:rPr lang="it-IT" b="1" dirty="0"/>
              <a:t>processo di interiorizzazione </a:t>
            </a:r>
            <a:r>
              <a:rPr lang="it-IT" dirty="0"/>
              <a:t>è stimolato dalla possibilità di riflettere su quanto si sta facendo, di confrontarsi con altri, di chiarire meglio le proprie </a:t>
            </a:r>
            <a:r>
              <a:rPr lang="it-IT" dirty="0" smtClean="0"/>
              <a:t>posizioni</a:t>
            </a:r>
          </a:p>
          <a:p>
            <a:pPr>
              <a:defRPr/>
            </a:pPr>
            <a:endParaRPr lang="it-IT" dirty="0"/>
          </a:p>
          <a:p>
            <a:pPr>
              <a:defRPr/>
            </a:pPr>
            <a:r>
              <a:rPr lang="it-IT" dirty="0" smtClean="0"/>
              <a:t>Un </a:t>
            </a:r>
            <a:r>
              <a:rPr lang="it-IT" b="1" dirty="0"/>
              <a:t>apprendimento significativo </a:t>
            </a:r>
            <a:r>
              <a:rPr lang="it-IT" dirty="0"/>
              <a:t>viene generato dall’elaborazione attiva delle informazioni che giungono al soggetto, dalla </a:t>
            </a:r>
            <a:r>
              <a:rPr lang="it-IT" b="1" dirty="0"/>
              <a:t>comprensione, confronto, valutazione e interazione di più fonti informative.</a:t>
            </a:r>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olo 1"/>
          <p:cNvSpPr>
            <a:spLocks noGrp="1"/>
          </p:cNvSpPr>
          <p:nvPr>
            <p:ph type="title"/>
          </p:nvPr>
        </p:nvSpPr>
        <p:spPr>
          <a:xfrm>
            <a:off x="457200" y="274638"/>
            <a:ext cx="8229600" cy="490537"/>
          </a:xfrm>
        </p:spPr>
        <p:txBody>
          <a:bodyPr/>
          <a:lstStyle/>
          <a:p>
            <a:r>
              <a:rPr lang="it-IT" sz="2400" smtClean="0"/>
              <a:t>Vigotskji: didattica ludico- motoria</a:t>
            </a:r>
          </a:p>
        </p:txBody>
      </p:sp>
      <p:sp>
        <p:nvSpPr>
          <p:cNvPr id="3" name="Segnaposto contenuto 2"/>
          <p:cNvSpPr>
            <a:spLocks noGrp="1"/>
          </p:cNvSpPr>
          <p:nvPr>
            <p:ph idx="1"/>
          </p:nvPr>
        </p:nvSpPr>
        <p:spPr>
          <a:xfrm>
            <a:off x="395288" y="836613"/>
            <a:ext cx="8569325" cy="5761037"/>
          </a:xfrm>
        </p:spPr>
        <p:txBody>
          <a:bodyPr>
            <a:normAutofit fontScale="62500" lnSpcReduction="20000"/>
          </a:bodyPr>
          <a:lstStyle/>
          <a:p>
            <a:pPr>
              <a:defRPr/>
            </a:pPr>
            <a:r>
              <a:rPr lang="it-IT" dirty="0"/>
              <a:t>Le </a:t>
            </a:r>
            <a:r>
              <a:rPr lang="it-IT" b="1" dirty="0"/>
              <a:t>attività </a:t>
            </a:r>
            <a:r>
              <a:rPr lang="it-IT" b="1" dirty="0" smtClean="0"/>
              <a:t>ludico-motorie </a:t>
            </a:r>
            <a:r>
              <a:rPr lang="it-IT" b="1" dirty="0"/>
              <a:t>rappresentano un metodo di promozione dello sviluppo del soggetto ed un sistema culturale che favorisce la crescita della persona</a:t>
            </a:r>
            <a:r>
              <a:rPr lang="it-IT" dirty="0"/>
              <a:t> attraverso una </a:t>
            </a:r>
            <a:r>
              <a:rPr lang="it-IT" u="sng" dirty="0">
                <a:solidFill>
                  <a:srgbClr val="FF0000"/>
                </a:solidFill>
              </a:rPr>
              <a:t>sinergia tra pensieri, gesti e azioni; i giochi ludico-motori risultano essere, quindi, attività preparatorie allo sviluppo delle funzioni superiori</a:t>
            </a:r>
            <a:r>
              <a:rPr lang="it-IT" u="sng" dirty="0" smtClean="0">
                <a:solidFill>
                  <a:srgbClr val="FF0000"/>
                </a:solidFill>
              </a:rPr>
              <a:t>.</a:t>
            </a:r>
          </a:p>
          <a:p>
            <a:pPr>
              <a:defRPr/>
            </a:pPr>
            <a:endParaRPr lang="it-IT" dirty="0"/>
          </a:p>
          <a:p>
            <a:pPr>
              <a:defRPr/>
            </a:pPr>
            <a:r>
              <a:rPr lang="it-IT" dirty="0"/>
              <a:t>Mirare bene la proposta didattica nell’</a:t>
            </a:r>
            <a:r>
              <a:rPr lang="it-IT" b="1" dirty="0">
                <a:solidFill>
                  <a:srgbClr val="FF0000"/>
                </a:solidFill>
              </a:rPr>
              <a:t>a</a:t>
            </a:r>
            <a:r>
              <a:rPr lang="it-IT" b="1" u="sng" dirty="0">
                <a:solidFill>
                  <a:srgbClr val="FF0000"/>
                </a:solidFill>
              </a:rPr>
              <a:t>rea di sviluppo prossimale </a:t>
            </a:r>
            <a:r>
              <a:rPr lang="it-IT" dirty="0"/>
              <a:t>e organizzare in modo efficace gli aiuti e </a:t>
            </a:r>
            <a:r>
              <a:rPr lang="it-IT" b="1" dirty="0">
                <a:solidFill>
                  <a:srgbClr val="FF0000"/>
                </a:solidFill>
              </a:rPr>
              <a:t>la riflessione </a:t>
            </a:r>
            <a:r>
              <a:rPr lang="it-IT" b="1" dirty="0" err="1">
                <a:solidFill>
                  <a:srgbClr val="FF0000"/>
                </a:solidFill>
              </a:rPr>
              <a:t>metacognitiva</a:t>
            </a:r>
            <a:r>
              <a:rPr lang="it-IT" dirty="0"/>
              <a:t>, diventa uno degli aspetti cruciali dell’apprendimento</a:t>
            </a:r>
            <a:r>
              <a:rPr lang="it-IT" dirty="0" smtClean="0"/>
              <a:t>.</a:t>
            </a:r>
          </a:p>
          <a:p>
            <a:pPr>
              <a:defRPr/>
            </a:pPr>
            <a:endParaRPr lang="it-IT" dirty="0" smtClean="0"/>
          </a:p>
          <a:p>
            <a:pPr>
              <a:defRPr/>
            </a:pPr>
            <a:r>
              <a:rPr lang="it-IT" dirty="0" smtClean="0"/>
              <a:t> </a:t>
            </a:r>
            <a:r>
              <a:rPr lang="it-IT" dirty="0"/>
              <a:t>In campo motorio, quindi attraverso una didattica incentrata sul corpo, </a:t>
            </a:r>
            <a:r>
              <a:rPr lang="it-IT" b="1" dirty="0">
                <a:solidFill>
                  <a:srgbClr val="FF0000"/>
                </a:solidFill>
              </a:rPr>
              <a:t>l’insegnante</a:t>
            </a:r>
            <a:r>
              <a:rPr lang="it-IT" dirty="0">
                <a:solidFill>
                  <a:srgbClr val="FF0000"/>
                </a:solidFill>
              </a:rPr>
              <a:t>, ha </a:t>
            </a:r>
            <a:r>
              <a:rPr lang="it-IT" u="sng" dirty="0">
                <a:solidFill>
                  <a:srgbClr val="FF0000"/>
                </a:solidFill>
              </a:rPr>
              <a:t>una  </a:t>
            </a:r>
            <a:r>
              <a:rPr lang="it-IT" u="sng" dirty="0" smtClean="0">
                <a:solidFill>
                  <a:srgbClr val="FF0000"/>
                </a:solidFill>
              </a:rPr>
              <a:t>funzione </a:t>
            </a:r>
            <a:r>
              <a:rPr lang="it-IT" u="sng" dirty="0">
                <a:solidFill>
                  <a:srgbClr val="FF0000"/>
                </a:solidFill>
              </a:rPr>
              <a:t>di </a:t>
            </a:r>
            <a:r>
              <a:rPr lang="it-IT" b="1" u="sng" dirty="0">
                <a:solidFill>
                  <a:srgbClr val="FF0000"/>
                </a:solidFill>
              </a:rPr>
              <a:t>“</a:t>
            </a:r>
            <a:r>
              <a:rPr lang="it-IT" b="1" u="sng" dirty="0" err="1">
                <a:solidFill>
                  <a:srgbClr val="FF0000"/>
                </a:solidFill>
              </a:rPr>
              <a:t>scaffolding</a:t>
            </a:r>
            <a:r>
              <a:rPr lang="it-IT" b="1" u="sng" dirty="0">
                <a:solidFill>
                  <a:srgbClr val="FF0000"/>
                </a:solidFill>
              </a:rPr>
              <a:t>”, </a:t>
            </a:r>
            <a:r>
              <a:rPr lang="it-IT" u="sng" dirty="0">
                <a:solidFill>
                  <a:srgbClr val="FF0000"/>
                </a:solidFill>
              </a:rPr>
              <a:t>di </a:t>
            </a:r>
            <a:r>
              <a:rPr lang="it-IT" u="sng" dirty="0" err="1">
                <a:solidFill>
                  <a:srgbClr val="FF0000"/>
                </a:solidFill>
              </a:rPr>
              <a:t>problematizzazione</a:t>
            </a:r>
            <a:r>
              <a:rPr lang="it-IT" u="sng" dirty="0">
                <a:solidFill>
                  <a:srgbClr val="FF0000"/>
                </a:solidFill>
              </a:rPr>
              <a:t> e di sostegno dei processi di interazione e di apprendimento</a:t>
            </a:r>
            <a:r>
              <a:rPr lang="it-IT" u="sng" dirty="0" smtClean="0">
                <a:solidFill>
                  <a:srgbClr val="FF0000"/>
                </a:solidFill>
              </a:rPr>
              <a:t>.</a:t>
            </a:r>
          </a:p>
          <a:p>
            <a:pPr>
              <a:defRPr/>
            </a:pPr>
            <a:endParaRPr lang="it-IT" dirty="0"/>
          </a:p>
          <a:p>
            <a:pPr>
              <a:defRPr/>
            </a:pPr>
            <a:r>
              <a:rPr lang="it-IT" dirty="0"/>
              <a:t>In ambito ludico-motorio, lo </a:t>
            </a:r>
            <a:r>
              <a:rPr lang="it-IT" i="1" dirty="0" err="1">
                <a:solidFill>
                  <a:srgbClr val="FF0000"/>
                </a:solidFill>
              </a:rPr>
              <a:t>scaffolding</a:t>
            </a:r>
            <a:r>
              <a:rPr lang="it-IT" dirty="0"/>
              <a:t>, può rappresentare tutte quelle misure che concorrono a </a:t>
            </a:r>
            <a:r>
              <a:rPr lang="it-IT" i="1" u="sng" dirty="0">
                <a:solidFill>
                  <a:srgbClr val="FF0000"/>
                </a:solidFill>
              </a:rPr>
              <a:t>supportare il </a:t>
            </a:r>
            <a:r>
              <a:rPr lang="it-IT" i="1" u="sng" dirty="0" smtClean="0">
                <a:solidFill>
                  <a:srgbClr val="FF0000"/>
                </a:solidFill>
              </a:rPr>
              <a:t>bambino</a:t>
            </a:r>
          </a:p>
          <a:p>
            <a:pPr>
              <a:defRPr/>
            </a:pPr>
            <a:r>
              <a:rPr lang="it-IT" i="1" u="sng" dirty="0" smtClean="0">
                <a:solidFill>
                  <a:srgbClr val="FF0000"/>
                </a:solidFill>
              </a:rPr>
              <a:t> </a:t>
            </a:r>
            <a:r>
              <a:rPr lang="it-IT" b="1" i="1" u="sng" dirty="0">
                <a:solidFill>
                  <a:srgbClr val="FF0000"/>
                </a:solidFill>
              </a:rPr>
              <a:t>sia direttamente </a:t>
            </a:r>
            <a:r>
              <a:rPr lang="it-IT" i="1" u="sng" dirty="0">
                <a:solidFill>
                  <a:srgbClr val="FF0000"/>
                </a:solidFill>
              </a:rPr>
              <a:t>attraverso un’assistenza materiale durante l’esecuzione dell’esercizio motorio, </a:t>
            </a:r>
            <a:endParaRPr lang="it-IT" i="1" u="sng" dirty="0" smtClean="0">
              <a:solidFill>
                <a:srgbClr val="FF0000"/>
              </a:solidFill>
            </a:endParaRPr>
          </a:p>
          <a:p>
            <a:pPr>
              <a:defRPr/>
            </a:pPr>
            <a:r>
              <a:rPr lang="it-IT" b="1" i="1" u="sng" dirty="0" smtClean="0">
                <a:solidFill>
                  <a:srgbClr val="FF0000"/>
                </a:solidFill>
              </a:rPr>
              <a:t>sia </a:t>
            </a:r>
            <a:r>
              <a:rPr lang="it-IT" b="1" i="1" u="sng" dirty="0">
                <a:solidFill>
                  <a:srgbClr val="FF0000"/>
                </a:solidFill>
              </a:rPr>
              <a:t>indirettamente</a:t>
            </a:r>
            <a:r>
              <a:rPr lang="it-IT" i="1" u="sng" dirty="0">
                <a:solidFill>
                  <a:srgbClr val="FF0000"/>
                </a:solidFill>
              </a:rPr>
              <a:t>, e quindi, attraverso azioni </a:t>
            </a:r>
            <a:r>
              <a:rPr lang="it-IT" i="1" u="sng" dirty="0" smtClean="0">
                <a:solidFill>
                  <a:srgbClr val="FF0000"/>
                </a:solidFill>
              </a:rPr>
              <a:t> preventive </a:t>
            </a:r>
            <a:r>
              <a:rPr lang="it-IT" i="1" u="sng" dirty="0">
                <a:solidFill>
                  <a:srgbClr val="FF0000"/>
                </a:solidFill>
              </a:rPr>
              <a:t>di carattere igienico sanitario, morale e psicologico.</a:t>
            </a:r>
          </a:p>
          <a:p>
            <a:pPr>
              <a:defRPr/>
            </a:pPr>
            <a:endParaRPr lang="it-IT"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olo 1"/>
          <p:cNvSpPr>
            <a:spLocks noGrp="1"/>
          </p:cNvSpPr>
          <p:nvPr>
            <p:ph type="title"/>
          </p:nvPr>
        </p:nvSpPr>
        <p:spPr>
          <a:xfrm>
            <a:off x="755650" y="274639"/>
            <a:ext cx="7931150" cy="439718"/>
          </a:xfrm>
        </p:spPr>
        <p:txBody>
          <a:bodyPr>
            <a:normAutofit fontScale="90000"/>
          </a:bodyPr>
          <a:lstStyle/>
          <a:p>
            <a:pPr algn="ctr"/>
            <a:r>
              <a:rPr lang="it-IT" sz="2400" dirty="0" smtClean="0"/>
              <a:t>Le sensazioni interne</a:t>
            </a:r>
          </a:p>
        </p:txBody>
      </p:sp>
      <p:sp>
        <p:nvSpPr>
          <p:cNvPr id="3" name="Segnaposto contenuto 2"/>
          <p:cNvSpPr>
            <a:spLocks noGrp="1"/>
          </p:cNvSpPr>
          <p:nvPr>
            <p:ph idx="1"/>
          </p:nvPr>
        </p:nvSpPr>
        <p:spPr>
          <a:xfrm>
            <a:off x="428596" y="857232"/>
            <a:ext cx="8429684" cy="5832475"/>
          </a:xfrm>
        </p:spPr>
        <p:txBody>
          <a:bodyPr>
            <a:normAutofit fontScale="62500" lnSpcReduction="20000"/>
          </a:bodyPr>
          <a:lstStyle/>
          <a:p>
            <a:pPr>
              <a:defRPr/>
            </a:pPr>
            <a:r>
              <a:rPr lang="it-IT" dirty="0" smtClean="0"/>
              <a:t>L’esperienza soggettiva però, pur essendo quasi completamente costruita sulle afferenze degli organi di senso, comprende altre forme e altre fonti di </a:t>
            </a:r>
            <a:r>
              <a:rPr lang="it-IT" b="1" dirty="0" smtClean="0">
                <a:solidFill>
                  <a:srgbClr val="FF0000"/>
                </a:solidFill>
              </a:rPr>
              <a:t>sensazioni: quelle interne o </a:t>
            </a:r>
            <a:r>
              <a:rPr lang="it-IT" b="1" dirty="0" err="1" smtClean="0">
                <a:solidFill>
                  <a:srgbClr val="FF0000"/>
                </a:solidFill>
              </a:rPr>
              <a:t>propriocettive</a:t>
            </a:r>
            <a:r>
              <a:rPr lang="it-IT" b="1" dirty="0" smtClean="0">
                <a:solidFill>
                  <a:srgbClr val="FF0000"/>
                </a:solidFill>
              </a:rPr>
              <a:t>.</a:t>
            </a:r>
          </a:p>
          <a:p>
            <a:pPr>
              <a:defRPr/>
            </a:pPr>
            <a:endParaRPr lang="it-IT" dirty="0" smtClean="0"/>
          </a:p>
          <a:p>
            <a:pPr>
              <a:defRPr/>
            </a:pPr>
            <a:r>
              <a:rPr lang="it-IT" dirty="0" smtClean="0"/>
              <a:t>La </a:t>
            </a:r>
            <a:r>
              <a:rPr lang="it-IT" dirty="0"/>
              <a:t>consapevolezza e la lettura accurata delle nostre sensazioni interne è importantissimo perché riguarda </a:t>
            </a:r>
            <a:r>
              <a:rPr lang="it-IT" b="1" dirty="0"/>
              <a:t>il nostro rapporto con noi stessi e con il nostro mondo interpersonale</a:t>
            </a:r>
            <a:r>
              <a:rPr lang="it-IT" b="1" dirty="0" smtClean="0"/>
              <a:t>.</a:t>
            </a:r>
          </a:p>
          <a:p>
            <a:pPr>
              <a:defRPr/>
            </a:pPr>
            <a:endParaRPr lang="it-IT" b="1" dirty="0"/>
          </a:p>
          <a:p>
            <a:pPr>
              <a:defRPr/>
            </a:pPr>
            <a:r>
              <a:rPr lang="it-IT" dirty="0" smtClean="0"/>
              <a:t>Nel </a:t>
            </a:r>
            <a:r>
              <a:rPr lang="it-IT" dirty="0"/>
              <a:t>rapporto della persona con l’ambiente, la possibilità di percepire ed avere un buon </a:t>
            </a:r>
            <a:r>
              <a:rPr lang="it-IT" dirty="0">
                <a:solidFill>
                  <a:srgbClr val="FF0000"/>
                </a:solidFill>
              </a:rPr>
              <a:t>contatto  con le </a:t>
            </a:r>
            <a:r>
              <a:rPr lang="it-IT" u="sng" dirty="0">
                <a:solidFill>
                  <a:srgbClr val="FF0000"/>
                </a:solidFill>
              </a:rPr>
              <a:t>sensazioni  interne </a:t>
            </a:r>
            <a:r>
              <a:rPr lang="it-IT" dirty="0">
                <a:solidFill>
                  <a:srgbClr val="FF0000"/>
                </a:solidFill>
              </a:rPr>
              <a:t>è vitale in quanto  queste </a:t>
            </a:r>
            <a:r>
              <a:rPr lang="it-IT" u="sng" dirty="0">
                <a:solidFill>
                  <a:srgbClr val="FF0000"/>
                </a:solidFill>
              </a:rPr>
              <a:t>rappresentano la forma più primitiva di messaggio che sostiene la percezione di un bisogno emergente</a:t>
            </a:r>
            <a:r>
              <a:rPr lang="it-IT" dirty="0" smtClean="0">
                <a:solidFill>
                  <a:srgbClr val="FF0000"/>
                </a:solidFill>
              </a:rPr>
              <a:t>.</a:t>
            </a:r>
          </a:p>
          <a:p>
            <a:pPr>
              <a:defRPr/>
            </a:pPr>
            <a:endParaRPr lang="it-IT" dirty="0">
              <a:solidFill>
                <a:srgbClr val="FF0000"/>
              </a:solidFill>
            </a:endParaRPr>
          </a:p>
          <a:p>
            <a:pPr>
              <a:defRPr/>
            </a:pPr>
            <a:r>
              <a:rPr lang="it-IT" dirty="0"/>
              <a:t>La condizione che permette una buona evoluzione del processo verso la realizzazione di mete in rapporto con l’ambiente è </a:t>
            </a:r>
            <a:r>
              <a:rPr lang="it-IT" b="1" dirty="0"/>
              <a:t>che la sensazione venga accolta, riconosciuta e contenuta</a:t>
            </a:r>
            <a:r>
              <a:rPr lang="it-IT" b="1" dirty="0" smtClean="0"/>
              <a:t>.</a:t>
            </a:r>
          </a:p>
          <a:p>
            <a:pPr>
              <a:buNone/>
              <a:defRPr/>
            </a:pPr>
            <a:endParaRPr lang="it-IT" b="1" dirty="0"/>
          </a:p>
          <a:p>
            <a:pPr>
              <a:defRPr/>
            </a:pPr>
            <a:r>
              <a:rPr lang="it-IT" b="1" dirty="0">
                <a:solidFill>
                  <a:srgbClr val="FF0000"/>
                </a:solidFill>
              </a:rPr>
              <a:t>Ciò permette la trasformazione del dato corporeo in significato</a:t>
            </a:r>
            <a:r>
              <a:rPr lang="it-IT" dirty="0"/>
              <a:t>. </a:t>
            </a:r>
            <a:endParaRPr lang="it-IT" dirty="0" smtClean="0"/>
          </a:p>
          <a:p>
            <a:pPr>
              <a:buFont typeface="Arial" charset="0"/>
              <a:buNone/>
              <a:defRPr/>
            </a:pPr>
            <a:endParaRPr lang="it-IT" dirty="0" smtClean="0"/>
          </a:p>
          <a:p>
            <a:pPr>
              <a:buFont typeface="Arial" charset="0"/>
              <a:buNone/>
              <a:defRPr/>
            </a:pPr>
            <a:r>
              <a:rPr lang="it-IT" b="1" dirty="0" smtClean="0"/>
              <a:t>Agire </a:t>
            </a:r>
            <a:r>
              <a:rPr lang="it-IT" b="1" dirty="0"/>
              <a:t>oppure esprimere o provare sentimenti ed emozioni implicano la fluidità di questo processo.</a:t>
            </a:r>
          </a:p>
          <a:p>
            <a:pPr>
              <a:defRPr/>
            </a:pPr>
            <a:endParaRPr lang="it-IT"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68313" y="476250"/>
            <a:ext cx="8207375" cy="5400675"/>
          </a:xfrm>
        </p:spPr>
        <p:txBody>
          <a:bodyPr>
            <a:normAutofit lnSpcReduction="10000"/>
          </a:bodyPr>
          <a:lstStyle/>
          <a:p>
            <a:pPr marL="457200" indent="-457200" eaLnBrk="1" fontAlgn="auto" hangingPunct="1">
              <a:spcAft>
                <a:spcPts val="0"/>
              </a:spcAft>
              <a:buClr>
                <a:schemeClr val="accent3">
                  <a:lumMod val="50000"/>
                </a:schemeClr>
              </a:buClr>
              <a:buFont typeface="Wingdings 2" pitchFamily="18" charset="2"/>
              <a:buNone/>
              <a:defRPr/>
            </a:pPr>
            <a:endParaRPr lang="it-IT" sz="2400" dirty="0" smtClean="0"/>
          </a:p>
          <a:p>
            <a:pPr marL="457200" indent="-457200" eaLnBrk="1" fontAlgn="auto" hangingPunct="1">
              <a:spcAft>
                <a:spcPts val="0"/>
              </a:spcAft>
              <a:buClr>
                <a:schemeClr val="tx1"/>
              </a:buClr>
              <a:buFont typeface="+mj-lt"/>
              <a:buAutoNum type="alphaLcParenR" startAt="13"/>
              <a:defRPr/>
            </a:pPr>
            <a:r>
              <a:rPr lang="it-IT" sz="2400" dirty="0" smtClean="0"/>
              <a:t>apertura pomeridiana delle scuole e riduzione del numero di alunni per classe o per articolazioni di gruppi di classe, anche con potenziamento del tempo scolastico o rimodulazione del monte orario;</a:t>
            </a:r>
          </a:p>
          <a:p>
            <a:pPr marL="457200" indent="-457200" eaLnBrk="1" fontAlgn="auto" hangingPunct="1">
              <a:spcAft>
                <a:spcPts val="0"/>
              </a:spcAft>
              <a:buClr>
                <a:schemeClr val="tx1"/>
              </a:buClr>
              <a:buFont typeface="+mj-lt"/>
              <a:buAutoNum type="alphaLcParenR" startAt="13"/>
              <a:defRPr/>
            </a:pPr>
            <a:r>
              <a:rPr lang="it-IT" sz="2400" dirty="0" smtClean="0"/>
              <a:t>alternanza scuola-lavoro;</a:t>
            </a:r>
          </a:p>
          <a:p>
            <a:pPr marL="457200" indent="-457200" eaLnBrk="1" fontAlgn="auto" hangingPunct="1">
              <a:spcAft>
                <a:spcPts val="0"/>
              </a:spcAft>
              <a:buClr>
                <a:schemeClr val="tx1"/>
              </a:buClr>
              <a:buFont typeface="+mj-lt"/>
              <a:buAutoNum type="alphaLcParenR" startAt="16"/>
              <a:defRPr/>
            </a:pPr>
            <a:r>
              <a:rPr lang="it-IT" sz="2400" dirty="0" smtClean="0">
                <a:solidFill>
                  <a:srgbClr val="FF0000"/>
                </a:solidFill>
              </a:rPr>
              <a:t>percorsi formativi individualizzati;</a:t>
            </a:r>
          </a:p>
          <a:p>
            <a:pPr marL="457200" indent="-457200" eaLnBrk="1" fontAlgn="auto" hangingPunct="1">
              <a:spcAft>
                <a:spcPts val="0"/>
              </a:spcAft>
              <a:buClr>
                <a:schemeClr val="tx1"/>
              </a:buClr>
              <a:buFont typeface="+mj-lt"/>
              <a:buAutoNum type="alphaLcParenR" startAt="16"/>
              <a:defRPr/>
            </a:pPr>
            <a:r>
              <a:rPr lang="it-IT" sz="2400" dirty="0" smtClean="0"/>
              <a:t>percorsi e di sistemi funzionali alla </a:t>
            </a:r>
            <a:r>
              <a:rPr lang="it-IT" sz="2400" dirty="0" err="1" smtClean="0"/>
              <a:t>premialità</a:t>
            </a:r>
            <a:r>
              <a:rPr lang="it-IT" sz="2400" dirty="0" smtClean="0"/>
              <a:t> e alla valorizzazione del merito degli alunni;</a:t>
            </a:r>
          </a:p>
          <a:p>
            <a:pPr marL="457200" indent="-457200" eaLnBrk="1" fontAlgn="auto" hangingPunct="1">
              <a:spcAft>
                <a:spcPts val="0"/>
              </a:spcAft>
              <a:buClr>
                <a:schemeClr val="tx1"/>
              </a:buClr>
              <a:buFont typeface="+mj-lt"/>
              <a:buAutoNum type="alphaLcParenR" startAt="16"/>
              <a:defRPr/>
            </a:pPr>
            <a:r>
              <a:rPr lang="it-IT" sz="2400" dirty="0" smtClean="0"/>
              <a:t>alfabetizzazione e perfezionamento dell’italiano come L2;</a:t>
            </a:r>
          </a:p>
          <a:p>
            <a:pPr marL="457200" indent="-457200" eaLnBrk="1" fontAlgn="auto" hangingPunct="1">
              <a:spcAft>
                <a:spcPts val="0"/>
              </a:spcAft>
              <a:buClr>
                <a:schemeClr val="tx1"/>
              </a:buClr>
              <a:buFont typeface="+mj-lt"/>
              <a:buAutoNum type="alphaLcParenR" startAt="16"/>
              <a:defRPr/>
            </a:pPr>
            <a:r>
              <a:rPr lang="it-IT" sz="2400" dirty="0" smtClean="0">
                <a:solidFill>
                  <a:srgbClr val="FF0000"/>
                </a:solidFill>
              </a:rPr>
              <a:t>definizione di un sistema di orientamento.</a:t>
            </a:r>
          </a:p>
          <a:p>
            <a:pPr marL="457200" indent="-457200" eaLnBrk="1" fontAlgn="auto" hangingPunct="1">
              <a:spcAft>
                <a:spcPts val="0"/>
              </a:spcAft>
              <a:buClr>
                <a:schemeClr val="tx1"/>
              </a:buClr>
              <a:buFont typeface="Wingdings 3" pitchFamily="18" charset="2"/>
              <a:buNone/>
              <a:defRPr/>
            </a:pPr>
            <a:r>
              <a:rPr lang="it-IT" sz="2400" dirty="0" smtClean="0">
                <a:solidFill>
                  <a:srgbClr val="FF0000"/>
                </a:solidFill>
              </a:rPr>
              <a:t> </a:t>
            </a:r>
          </a:p>
        </p:txBody>
      </p:sp>
      <p:sp>
        <p:nvSpPr>
          <p:cNvPr id="4" name="CasellaDiTesto 3"/>
          <p:cNvSpPr txBox="1"/>
          <p:nvPr/>
        </p:nvSpPr>
        <p:spPr>
          <a:xfrm>
            <a:off x="5003800" y="5805488"/>
            <a:ext cx="2808288" cy="369887"/>
          </a:xfrm>
          <a:prstGeom prst="rect">
            <a:avLst/>
          </a:prstGeom>
          <a:noFill/>
        </p:spPr>
        <p:txBody>
          <a:bodyPr>
            <a:spAutoFit/>
          </a:bodyPr>
          <a:lstStyle/>
          <a:p>
            <a:pPr>
              <a:defRPr/>
            </a:pPr>
            <a:r>
              <a:rPr lang="it-IT" dirty="0">
                <a:latin typeface="+mj-lt"/>
                <a:ea typeface="+mj-ea"/>
                <a:cs typeface="+mj-cs"/>
              </a:rPr>
              <a:t>comma 7</a:t>
            </a: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olo 1"/>
          <p:cNvSpPr>
            <a:spLocks noGrp="1"/>
          </p:cNvSpPr>
          <p:nvPr>
            <p:ph type="title"/>
          </p:nvPr>
        </p:nvSpPr>
        <p:spPr>
          <a:xfrm>
            <a:off x="1116013" y="274638"/>
            <a:ext cx="7570787" cy="561975"/>
          </a:xfrm>
        </p:spPr>
        <p:txBody>
          <a:bodyPr/>
          <a:lstStyle/>
          <a:p>
            <a:r>
              <a:rPr lang="it-IT" sz="2400" smtClean="0"/>
              <a:t>Lavoro didattico sul Sé corporeo</a:t>
            </a:r>
          </a:p>
        </p:txBody>
      </p:sp>
      <p:sp>
        <p:nvSpPr>
          <p:cNvPr id="3" name="Segnaposto contenuto 2"/>
          <p:cNvSpPr>
            <a:spLocks noGrp="1"/>
          </p:cNvSpPr>
          <p:nvPr>
            <p:ph idx="1"/>
          </p:nvPr>
        </p:nvSpPr>
        <p:spPr>
          <a:xfrm>
            <a:off x="457200" y="836613"/>
            <a:ext cx="8229600" cy="5761037"/>
          </a:xfrm>
        </p:spPr>
        <p:txBody>
          <a:bodyPr>
            <a:normAutofit fontScale="70000" lnSpcReduction="20000"/>
          </a:bodyPr>
          <a:lstStyle/>
          <a:p>
            <a:pPr>
              <a:defRPr/>
            </a:pPr>
            <a:r>
              <a:rPr lang="it-IT" b="1" dirty="0"/>
              <a:t>Attraverso il lavoro didattico sul Sé corporeo</a:t>
            </a:r>
            <a:r>
              <a:rPr lang="it-IT" dirty="0"/>
              <a:t>, allora,  è possibile:</a:t>
            </a:r>
          </a:p>
          <a:p>
            <a:pPr>
              <a:defRPr/>
            </a:pPr>
            <a:r>
              <a:rPr lang="it-IT" b="1" dirty="0"/>
              <a:t>recuperare una maggiore spontaneità, il che </a:t>
            </a:r>
            <a:r>
              <a:rPr lang="it-IT" b="1" dirty="0" smtClean="0"/>
              <a:t>significa:</a:t>
            </a:r>
          </a:p>
          <a:p>
            <a:pPr>
              <a:defRPr/>
            </a:pPr>
            <a:r>
              <a:rPr lang="it-IT" b="1" dirty="0" smtClean="0"/>
              <a:t> </a:t>
            </a:r>
            <a:r>
              <a:rPr lang="it-IT" b="1" dirty="0"/>
              <a:t>ascolto interno, padronanza dei mezzi espressivi, </a:t>
            </a:r>
            <a:r>
              <a:rPr lang="it-IT" b="1" dirty="0" err="1"/>
              <a:t>autoaccettazione</a:t>
            </a:r>
            <a:r>
              <a:rPr lang="it-IT" b="1" dirty="0"/>
              <a:t> eliminando la paura di mostrarsi come si è;</a:t>
            </a:r>
          </a:p>
          <a:p>
            <a:pPr>
              <a:defRPr/>
            </a:pPr>
            <a:r>
              <a:rPr lang="it-IT" b="1" dirty="0"/>
              <a:t>confrontarsi costantemente con le proprie capacità;</a:t>
            </a:r>
          </a:p>
          <a:p>
            <a:pPr>
              <a:buFont typeface="Arial" charset="0"/>
              <a:buNone/>
              <a:defRPr/>
            </a:pPr>
            <a:endParaRPr lang="it-IT" b="1" dirty="0"/>
          </a:p>
          <a:p>
            <a:pPr>
              <a:defRPr/>
            </a:pPr>
            <a:r>
              <a:rPr lang="it-IT" dirty="0"/>
              <a:t>Grazie alla cornice rassicurante </a:t>
            </a:r>
            <a:r>
              <a:rPr lang="it-IT" b="1" dirty="0"/>
              <a:t>l’espressione corporea permette </a:t>
            </a:r>
            <a:r>
              <a:rPr lang="it-IT" b="1" dirty="0" smtClean="0"/>
              <a:t>di:</a:t>
            </a:r>
          </a:p>
          <a:p>
            <a:pPr>
              <a:defRPr/>
            </a:pPr>
            <a:r>
              <a:rPr lang="it-IT" b="1" dirty="0" smtClean="0"/>
              <a:t>progredire</a:t>
            </a:r>
            <a:r>
              <a:rPr lang="it-IT" b="1" dirty="0"/>
              <a:t>, di avviare un processo di cambiamento che può estendersi nella vita quotidiana e avvicinarla ai bisogni più intimi e profondi</a:t>
            </a:r>
            <a:r>
              <a:rPr lang="it-IT" b="1" dirty="0" smtClean="0"/>
              <a:t>;</a:t>
            </a:r>
          </a:p>
          <a:p>
            <a:pPr>
              <a:defRPr/>
            </a:pPr>
            <a:r>
              <a:rPr lang="it-IT" b="1" dirty="0" smtClean="0"/>
              <a:t> </a:t>
            </a:r>
            <a:r>
              <a:rPr lang="it-IT" b="1" dirty="0"/>
              <a:t>migliora la conoscenza di </a:t>
            </a:r>
            <a:r>
              <a:rPr lang="it-IT" b="1" dirty="0" smtClean="0"/>
              <a:t>sé</a:t>
            </a:r>
          </a:p>
          <a:p>
            <a:pPr>
              <a:buFont typeface="Arial" charset="0"/>
              <a:buNone/>
              <a:defRPr/>
            </a:pPr>
            <a:endParaRPr lang="it-IT" b="1" dirty="0" smtClean="0"/>
          </a:p>
          <a:p>
            <a:pPr>
              <a:defRPr/>
            </a:pPr>
            <a:r>
              <a:rPr lang="it-IT" b="1" dirty="0" smtClean="0"/>
              <a:t>Tutto </a:t>
            </a:r>
            <a:r>
              <a:rPr lang="it-IT" b="1" dirty="0"/>
              <a:t>questo dà nuove possibilità di entrare in relazione con gli altri e con l’esterno</a:t>
            </a:r>
            <a:r>
              <a:rPr lang="it-IT" b="1" dirty="0" smtClean="0"/>
              <a:t>.</a:t>
            </a:r>
          </a:p>
          <a:p>
            <a:pPr>
              <a:buFont typeface="Arial" charset="0"/>
              <a:buNone/>
              <a:defRPr/>
            </a:pPr>
            <a:endParaRPr lang="it-IT" b="1"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olo 1"/>
          <p:cNvSpPr>
            <a:spLocks noGrp="1"/>
          </p:cNvSpPr>
          <p:nvPr>
            <p:ph type="title"/>
          </p:nvPr>
        </p:nvSpPr>
        <p:spPr>
          <a:xfrm>
            <a:off x="467544" y="332656"/>
            <a:ext cx="8183880" cy="1051560"/>
          </a:xfrm>
        </p:spPr>
        <p:txBody>
          <a:bodyPr/>
          <a:lstStyle/>
          <a:p>
            <a:r>
              <a:rPr lang="it-IT" b="1" smtClean="0"/>
              <a:t>Il movimento creativo</a:t>
            </a:r>
            <a:endParaRPr lang="it-IT" smtClean="0"/>
          </a:p>
        </p:txBody>
      </p:sp>
      <p:sp>
        <p:nvSpPr>
          <p:cNvPr id="21507" name="Segnaposto contenuto 2"/>
          <p:cNvSpPr>
            <a:spLocks noGrp="1"/>
          </p:cNvSpPr>
          <p:nvPr>
            <p:ph idx="1"/>
          </p:nvPr>
        </p:nvSpPr>
        <p:spPr>
          <a:xfrm>
            <a:off x="457200" y="1600200"/>
            <a:ext cx="8229600" cy="4997450"/>
          </a:xfrm>
        </p:spPr>
        <p:txBody>
          <a:bodyPr/>
          <a:lstStyle/>
          <a:p>
            <a:r>
              <a:rPr lang="it-IT" smtClean="0"/>
              <a:t>è piacere di scoprire e di scoprirsi, di scoprire il proprio corpo in una dimensione diversa,</a:t>
            </a:r>
          </a:p>
          <a:p>
            <a:r>
              <a:rPr lang="it-IT" smtClean="0"/>
              <a:t> è gioia del movimento in sé e della relazione con lo spazio, il tempo, l’altro;</a:t>
            </a:r>
          </a:p>
          <a:p>
            <a:r>
              <a:rPr lang="it-IT" smtClean="0"/>
              <a:t> aiuta a sentire un’unità corporea, che costituisce la base di un’espressione libera e che è frutto di un’accettazione vera e profonda del corpo.</a:t>
            </a:r>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755650" y="274638"/>
            <a:ext cx="7931150" cy="274637"/>
          </a:xfrm>
        </p:spPr>
        <p:txBody>
          <a:bodyPr>
            <a:normAutofit fontScale="90000"/>
          </a:bodyPr>
          <a:lstStyle/>
          <a:p>
            <a:pPr>
              <a:defRPr/>
            </a:pPr>
            <a:r>
              <a:rPr lang="it-IT" sz="2400" b="1" i="1" dirty="0" smtClean="0"/>
              <a:t>Autoconsapevolezza</a:t>
            </a:r>
            <a:endParaRPr lang="it-IT" sz="2400" dirty="0"/>
          </a:p>
        </p:txBody>
      </p:sp>
      <p:sp>
        <p:nvSpPr>
          <p:cNvPr id="3" name="Segnaposto contenuto 2"/>
          <p:cNvSpPr>
            <a:spLocks noGrp="1"/>
          </p:cNvSpPr>
          <p:nvPr>
            <p:ph idx="1"/>
          </p:nvPr>
        </p:nvSpPr>
        <p:spPr>
          <a:xfrm>
            <a:off x="539750" y="692150"/>
            <a:ext cx="8147050" cy="5905500"/>
          </a:xfrm>
        </p:spPr>
        <p:txBody>
          <a:bodyPr>
            <a:normAutofit fontScale="92500" lnSpcReduction="10000"/>
          </a:bodyPr>
          <a:lstStyle/>
          <a:p>
            <a:pPr>
              <a:defRPr/>
            </a:pPr>
            <a:r>
              <a:rPr lang="it-IT" b="1" u="sng" dirty="0" smtClean="0">
                <a:solidFill>
                  <a:srgbClr val="FF0000"/>
                </a:solidFill>
              </a:rPr>
              <a:t>Conoscenza </a:t>
            </a:r>
            <a:r>
              <a:rPr lang="it-IT" b="1" u="sng" dirty="0">
                <a:solidFill>
                  <a:srgbClr val="FF0000"/>
                </a:solidFill>
              </a:rPr>
              <a:t>di sé, del proprio carattere, dei propri punti forti e deboli</a:t>
            </a:r>
            <a:r>
              <a:rPr lang="it-IT" dirty="0">
                <a:solidFill>
                  <a:srgbClr val="FF0000"/>
                </a:solidFill>
              </a:rPr>
              <a:t>; rappresenta un </a:t>
            </a:r>
            <a:r>
              <a:rPr lang="it-IT" b="1" u="sng" dirty="0">
                <a:solidFill>
                  <a:srgbClr val="FF0000"/>
                </a:solidFill>
              </a:rPr>
              <a:t>prerequisito indispensabile </a:t>
            </a:r>
            <a:r>
              <a:rPr lang="it-IT" b="1" dirty="0"/>
              <a:t>per una comunicazione efficace, per relazioni interpersonali positive e per la comprensione empatica degli altri. </a:t>
            </a:r>
            <a:endParaRPr lang="it-IT" b="1" dirty="0" smtClean="0"/>
          </a:p>
          <a:p>
            <a:pPr>
              <a:buFont typeface="Arial" charset="0"/>
              <a:buNone/>
              <a:defRPr/>
            </a:pPr>
            <a:endParaRPr lang="it-IT" b="1" dirty="0" smtClean="0"/>
          </a:p>
          <a:p>
            <a:pPr>
              <a:defRPr/>
            </a:pPr>
            <a:r>
              <a:rPr lang="it-IT" b="1" dirty="0" smtClean="0"/>
              <a:t>La </a:t>
            </a:r>
            <a:r>
              <a:rPr lang="it-IT" b="1" dirty="0"/>
              <a:t>soddisfazione dei bisogni emotivi, la capacità di riconoscerli e impegnarsi affinché siano gratificati, portano l’individuo </a:t>
            </a:r>
            <a:r>
              <a:rPr lang="it-IT" dirty="0"/>
              <a:t>a </a:t>
            </a:r>
            <a:r>
              <a:rPr lang="it-IT" dirty="0">
                <a:solidFill>
                  <a:srgbClr val="FF0000"/>
                </a:solidFill>
              </a:rPr>
              <a:t>percepire se stesso come un essere efficace e questo senso di autoefficacia è alla base dell’autostima dell’individuo.</a:t>
            </a:r>
          </a:p>
          <a:p>
            <a:pPr>
              <a:defRPr/>
            </a:pPr>
            <a:endParaRPr lang="it-IT"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561975"/>
          </a:xfrm>
        </p:spPr>
        <p:txBody>
          <a:bodyPr>
            <a:normAutofit fontScale="90000"/>
          </a:bodyPr>
          <a:lstStyle/>
          <a:p>
            <a:pPr>
              <a:defRPr/>
            </a:pPr>
            <a:r>
              <a:rPr lang="it-IT" sz="2200" b="1" dirty="0" smtClean="0"/>
              <a:t>IL SÉ E L'ALTRO</a:t>
            </a:r>
            <a:r>
              <a:rPr lang="it-IT" dirty="0" smtClean="0"/>
              <a:t/>
            </a:r>
            <a:br>
              <a:rPr lang="it-IT" dirty="0" smtClean="0"/>
            </a:br>
            <a:endParaRPr lang="it-IT" dirty="0"/>
          </a:p>
        </p:txBody>
      </p:sp>
      <p:sp>
        <p:nvSpPr>
          <p:cNvPr id="3" name="Segnaposto contenuto 2"/>
          <p:cNvSpPr>
            <a:spLocks noGrp="1"/>
          </p:cNvSpPr>
          <p:nvPr>
            <p:ph idx="1"/>
          </p:nvPr>
        </p:nvSpPr>
        <p:spPr>
          <a:xfrm>
            <a:off x="250825" y="476250"/>
            <a:ext cx="8435975" cy="6381750"/>
          </a:xfrm>
        </p:spPr>
        <p:txBody>
          <a:bodyPr>
            <a:normAutofit fontScale="77500" lnSpcReduction="20000"/>
          </a:bodyPr>
          <a:lstStyle/>
          <a:p>
            <a:pPr>
              <a:defRPr/>
            </a:pPr>
            <a:r>
              <a:rPr lang="it-IT" dirty="0" smtClean="0"/>
              <a:t>Nella scuola il bambino ha molte occasioni per </a:t>
            </a:r>
            <a:r>
              <a:rPr lang="it-IT" b="1" dirty="0" smtClean="0"/>
              <a:t>prendere coscienza della propria identità</a:t>
            </a:r>
            <a:r>
              <a:rPr lang="it-IT" dirty="0" smtClean="0"/>
              <a:t>, per </a:t>
            </a:r>
            <a:r>
              <a:rPr lang="it-IT" b="1" u="sng" dirty="0" smtClean="0"/>
              <a:t>scoprire le diversità culturali, religiose, etniche, per apprendere le prime regole del vivere sociale, per riflettere sul senso e le conseguenze delle loro azioni.</a:t>
            </a:r>
          </a:p>
          <a:p>
            <a:pPr>
              <a:buFont typeface="Arial" charset="0"/>
              <a:buNone/>
              <a:defRPr/>
            </a:pPr>
            <a:endParaRPr lang="it-IT" b="1" u="sng" dirty="0" smtClean="0"/>
          </a:p>
          <a:p>
            <a:pPr>
              <a:defRPr/>
            </a:pPr>
            <a:r>
              <a:rPr lang="it-IT" b="1" dirty="0" smtClean="0"/>
              <a:t>Osserva l'ambiente che lo circonda e </a:t>
            </a:r>
            <a:r>
              <a:rPr lang="it-IT" b="1" u="sng" dirty="0" smtClean="0"/>
              <a:t>coglie le diverse relazioni tra le persone; </a:t>
            </a:r>
            <a:r>
              <a:rPr lang="it-IT" b="1" u="sng" dirty="0" smtClean="0">
                <a:solidFill>
                  <a:srgbClr val="FF0000"/>
                </a:solidFill>
              </a:rPr>
              <a:t>ascolta le narrazioni degli adulti</a:t>
            </a:r>
            <a:r>
              <a:rPr lang="it-IT" dirty="0" smtClean="0"/>
              <a:t>, </a:t>
            </a:r>
            <a:r>
              <a:rPr lang="it-IT" b="1" dirty="0" smtClean="0"/>
              <a:t>le espressioni delle loro opinioni e della loro spiritualità e fede</a:t>
            </a:r>
            <a:r>
              <a:rPr lang="it-IT" dirty="0" smtClean="0"/>
              <a:t>; è testimone degli eventi e ne vede la </a:t>
            </a:r>
            <a:r>
              <a:rPr lang="it-IT" b="1" dirty="0" smtClean="0"/>
              <a:t>rappresentazione attraverso i </a:t>
            </a:r>
            <a:r>
              <a:rPr lang="it-IT" b="1" u="sng" dirty="0" smtClean="0"/>
              <a:t>media</a:t>
            </a:r>
            <a:r>
              <a:rPr lang="it-IT" b="1" dirty="0" smtClean="0"/>
              <a:t>; partecipa </a:t>
            </a:r>
            <a:r>
              <a:rPr lang="it-IT" b="1" u="sng" dirty="0" smtClean="0"/>
              <a:t>alle tradizioni della famiglia e della comunità di appartenenza</a:t>
            </a:r>
            <a:r>
              <a:rPr lang="it-IT" dirty="0" smtClean="0"/>
              <a:t>, ma si apre al confronto con altre culture e costumi; si accorge di essere uguale e diverso nella varietà delle situazioni.</a:t>
            </a:r>
          </a:p>
          <a:p>
            <a:pPr>
              <a:defRPr/>
            </a:pPr>
            <a:r>
              <a:rPr lang="it-IT" b="1" dirty="0" err="1" smtClean="0"/>
              <a:t>ldentità</a:t>
            </a:r>
            <a:r>
              <a:rPr lang="it-IT" b="1" dirty="0" smtClean="0"/>
              <a:t> </a:t>
            </a:r>
            <a:r>
              <a:rPr lang="it-IT" dirty="0" smtClean="0"/>
              <a:t>di ciascun bambino e di ciascuna bambina </a:t>
            </a:r>
            <a:r>
              <a:rPr lang="it-IT" b="1" u="sng" dirty="0" smtClean="0"/>
              <a:t>come consapevolezza del proprio corpo, della propria personalità, del proprio stare con gli altri e esplorare il mondo.</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116013" y="274638"/>
            <a:ext cx="7570787" cy="417512"/>
          </a:xfrm>
        </p:spPr>
        <p:txBody>
          <a:bodyPr>
            <a:normAutofit fontScale="90000"/>
          </a:bodyPr>
          <a:lstStyle/>
          <a:p>
            <a:pPr>
              <a:defRPr/>
            </a:pPr>
            <a:r>
              <a:rPr lang="it-IT" sz="2400" dirty="0" smtClean="0"/>
              <a:t>Immagini suoni, parole</a:t>
            </a:r>
            <a:endParaRPr lang="it-IT" sz="2400" dirty="0"/>
          </a:p>
        </p:txBody>
      </p:sp>
      <p:sp>
        <p:nvSpPr>
          <p:cNvPr id="3" name="Segnaposto contenuto 2"/>
          <p:cNvSpPr>
            <a:spLocks noGrp="1"/>
          </p:cNvSpPr>
          <p:nvPr>
            <p:ph idx="1"/>
          </p:nvPr>
        </p:nvSpPr>
        <p:spPr>
          <a:xfrm>
            <a:off x="611188" y="692150"/>
            <a:ext cx="8075612" cy="6165850"/>
          </a:xfrm>
        </p:spPr>
        <p:txBody>
          <a:bodyPr>
            <a:normAutofit fontScale="70000" lnSpcReduction="20000"/>
          </a:bodyPr>
          <a:lstStyle/>
          <a:p>
            <a:pPr>
              <a:buFont typeface="Arial" charset="0"/>
              <a:buNone/>
              <a:defRPr/>
            </a:pPr>
            <a:r>
              <a:rPr lang="it-IT" dirty="0"/>
              <a:t>Dal testo  delle Indicazioni:  "</a:t>
            </a:r>
            <a:r>
              <a:rPr lang="it-IT" b="1" dirty="0"/>
              <a:t>I bambini  esprimono  pensieri  ed emozioni  con  immaginazione  e creatività</a:t>
            </a:r>
            <a:r>
              <a:rPr lang="it-IT" dirty="0"/>
              <a:t>: l'arte orienta  questa propensione, educando </a:t>
            </a:r>
            <a:r>
              <a:rPr lang="it-IT" b="1" dirty="0"/>
              <a:t>al piacere del bello e al sentire estetico</a:t>
            </a:r>
            <a:r>
              <a:rPr lang="it-IT" dirty="0"/>
              <a:t>. L'esplorazione dei materiali a disposizione consente di vivere le </a:t>
            </a:r>
            <a:r>
              <a:rPr lang="it-IT" dirty="0" smtClean="0"/>
              <a:t>prime </a:t>
            </a:r>
            <a:r>
              <a:rPr lang="it-IT" b="1" dirty="0"/>
              <a:t>esperienze artistiche, che sono in grado di stimolare la creatività e contagiare altri apprendimenti</a:t>
            </a:r>
            <a:r>
              <a:rPr lang="it-IT" dirty="0"/>
              <a:t>. </a:t>
            </a:r>
            <a:endParaRPr lang="it-IT" dirty="0" smtClean="0"/>
          </a:p>
          <a:p>
            <a:pPr>
              <a:buFont typeface="Arial" charset="0"/>
              <a:buNone/>
              <a:defRPr/>
            </a:pPr>
            <a:r>
              <a:rPr lang="it-IT" b="1" dirty="0" smtClean="0"/>
              <a:t>I </a:t>
            </a:r>
            <a:r>
              <a:rPr lang="it-IT" b="1" dirty="0"/>
              <a:t>linguaggi </a:t>
            </a:r>
            <a:r>
              <a:rPr lang="it-IT" dirty="0"/>
              <a:t>a disposizione dei </a:t>
            </a:r>
            <a:r>
              <a:rPr lang="it-IT" dirty="0" smtClean="0"/>
              <a:t>bambini</a:t>
            </a:r>
            <a:r>
              <a:rPr lang="it-IT" dirty="0"/>
              <a:t>, come </a:t>
            </a:r>
            <a:r>
              <a:rPr lang="it-IT" b="1" dirty="0"/>
              <a:t>la voce, il gesto, la drammatizzazione, i suoni, la musica, la manipolazione dei materiali, le esperienze grafico-pittoriche, i mass-media</a:t>
            </a:r>
            <a:r>
              <a:rPr lang="it-IT" dirty="0"/>
              <a:t>, vanno scoperti ed educati perché sviluppino nei piccoli </a:t>
            </a:r>
            <a:r>
              <a:rPr lang="it-IT" dirty="0" smtClean="0"/>
              <a:t>il </a:t>
            </a:r>
            <a:r>
              <a:rPr lang="it-IT" b="1" dirty="0" smtClean="0"/>
              <a:t>senso </a:t>
            </a:r>
            <a:r>
              <a:rPr lang="it-IT" b="1" dirty="0"/>
              <a:t>del bello, la conoscenza </a:t>
            </a:r>
            <a:r>
              <a:rPr lang="it-IT" b="1" dirty="0" smtClean="0"/>
              <a:t>di se </a:t>
            </a:r>
            <a:r>
              <a:rPr lang="it-IT" b="1" dirty="0"/>
              <a:t>stessi, degli altri e della realtà</a:t>
            </a:r>
            <a:r>
              <a:rPr lang="it-IT" b="1" dirty="0" smtClean="0"/>
              <a:t>".</a:t>
            </a:r>
          </a:p>
          <a:p>
            <a:pPr>
              <a:buFont typeface="Arial" charset="0"/>
              <a:buNone/>
              <a:defRPr/>
            </a:pPr>
            <a:r>
              <a:rPr lang="it-IT" dirty="0" smtClean="0"/>
              <a:t> È il </a:t>
            </a:r>
            <a:r>
              <a:rPr lang="it-IT" dirty="0"/>
              <a:t>campo di esperienza che considera </a:t>
            </a:r>
            <a:r>
              <a:rPr lang="it-IT" b="1" dirty="0"/>
              <a:t>tutte le attività inerenti </a:t>
            </a:r>
            <a:r>
              <a:rPr lang="it-IT" b="1" dirty="0" smtClean="0"/>
              <a:t>alla comunicazione </a:t>
            </a:r>
            <a:r>
              <a:rPr lang="it-IT" b="1" dirty="0"/>
              <a:t>ed espressione manipolativo -visiva, sonoro­</a:t>
            </a:r>
          </a:p>
          <a:p>
            <a:pPr>
              <a:buFont typeface="Arial" charset="0"/>
              <a:buNone/>
              <a:defRPr/>
            </a:pPr>
            <a:r>
              <a:rPr lang="it-IT" b="1" dirty="0" smtClean="0"/>
              <a:t>    musicale</a:t>
            </a:r>
            <a:r>
              <a:rPr lang="it-IT" b="1" dirty="0"/>
              <a:t>, </a:t>
            </a:r>
            <a:r>
              <a:rPr lang="it-IT" b="1" dirty="0" err="1"/>
              <a:t>drammatico-teatrale</a:t>
            </a:r>
            <a:r>
              <a:rPr lang="it-IT" b="1" dirty="0"/>
              <a:t>, </a:t>
            </a:r>
            <a:r>
              <a:rPr lang="it-IT" b="1" dirty="0" err="1"/>
              <a:t>audiovisuale</a:t>
            </a:r>
            <a:r>
              <a:rPr lang="it-IT" b="1" dirty="0"/>
              <a:t> e massmediale, con </a:t>
            </a:r>
            <a:r>
              <a:rPr lang="it-IT" b="1" dirty="0" smtClean="0"/>
              <a:t>il  loro </a:t>
            </a:r>
            <a:r>
              <a:rPr lang="it-IT" b="1" dirty="0"/>
              <a:t>continuo intreccio</a:t>
            </a:r>
            <a:r>
              <a:rPr lang="it-IT" b="1" dirty="0" smtClean="0"/>
              <a:t>.</a:t>
            </a:r>
          </a:p>
          <a:p>
            <a:pPr>
              <a:buFont typeface="Arial" charset="0"/>
              <a:buNone/>
              <a:defRPr/>
            </a:pPr>
            <a:r>
              <a:rPr lang="it-IT" dirty="0" smtClean="0"/>
              <a:t>Diventa importante saper manipolare i codici di vari linguaggi per poter fruire dei messaggi in modo non omologante  e per poterne produrre in modo non stereotipato</a:t>
            </a:r>
            <a:endParaRPr lang="it-IT" dirty="0"/>
          </a:p>
          <a:p>
            <a:pPr>
              <a:defRPr/>
            </a:pPr>
            <a:endParaRPr lang="it-IT"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39552" y="0"/>
            <a:ext cx="8183880" cy="1051560"/>
          </a:xfrm>
        </p:spPr>
        <p:txBody>
          <a:bodyPr>
            <a:normAutofit/>
          </a:bodyPr>
          <a:lstStyle/>
          <a:p>
            <a:pPr>
              <a:defRPr/>
            </a:pPr>
            <a:r>
              <a:rPr lang="it-IT" sz="2700" dirty="0" smtClean="0"/>
              <a:t>I discorsi e le parole</a:t>
            </a:r>
            <a:r>
              <a:rPr lang="it-IT" dirty="0" smtClean="0"/>
              <a:t/>
            </a:r>
            <a:br>
              <a:rPr lang="it-IT" dirty="0" smtClean="0"/>
            </a:br>
            <a:endParaRPr lang="it-IT" dirty="0"/>
          </a:p>
        </p:txBody>
      </p:sp>
      <p:sp>
        <p:nvSpPr>
          <p:cNvPr id="25603" name="Segnaposto contenuto 2"/>
          <p:cNvSpPr>
            <a:spLocks noGrp="1"/>
          </p:cNvSpPr>
          <p:nvPr>
            <p:ph idx="1"/>
          </p:nvPr>
        </p:nvSpPr>
        <p:spPr>
          <a:xfrm>
            <a:off x="251520" y="620688"/>
            <a:ext cx="8229600" cy="6021387"/>
          </a:xfrm>
        </p:spPr>
        <p:txBody>
          <a:bodyPr>
            <a:normAutofit lnSpcReduction="10000"/>
          </a:bodyPr>
          <a:lstStyle/>
          <a:p>
            <a:r>
              <a:rPr lang="it-IT" dirty="0" smtClean="0"/>
              <a:t>Dal testo delle Indicazioni: "La</a:t>
            </a:r>
            <a:r>
              <a:rPr lang="it-IT" b="1" dirty="0" smtClean="0"/>
              <a:t> lingua</a:t>
            </a:r>
            <a:r>
              <a:rPr lang="it-IT" dirty="0" smtClean="0"/>
              <a:t>, in tutte le sue </a:t>
            </a:r>
            <a:r>
              <a:rPr lang="it-IT" b="1" dirty="0" smtClean="0"/>
              <a:t>funzioni e forme</a:t>
            </a:r>
            <a:r>
              <a:rPr lang="it-IT" dirty="0" smtClean="0"/>
              <a:t>, è uno strumento essenziale per comunicare e conoscere, per rendere via via più complesso e meglio definito il </a:t>
            </a:r>
            <a:r>
              <a:rPr lang="it-IT" b="1" dirty="0" smtClean="0"/>
              <a:t>proprio pensiero, anche grazie al confronto con gli altri e con l'esperienza concreta e l'osservazione</a:t>
            </a:r>
            <a:r>
              <a:rPr lang="it-IT" dirty="0" smtClean="0"/>
              <a:t>. E’ il mezzo per </a:t>
            </a:r>
            <a:r>
              <a:rPr lang="it-IT" b="1" dirty="0" smtClean="0"/>
              <a:t>esprimersi in modi personali, creativi e sempre più articolati</a:t>
            </a:r>
            <a:r>
              <a:rPr lang="it-IT" dirty="0" smtClean="0"/>
              <a:t>. La lingua materna è </a:t>
            </a:r>
            <a:r>
              <a:rPr lang="it-IT" b="1" dirty="0" smtClean="0"/>
              <a:t>parte dell'identità di ogni bambino</a:t>
            </a:r>
            <a:r>
              <a:rPr lang="it-IT" dirty="0" smtClean="0"/>
              <a:t>, ma la conoscenza di altre lingue apre all'incontro con nuovi mondi e culture”.</a:t>
            </a:r>
          </a:p>
          <a:p>
            <a:endParaRPr lang="it-IT" dirty="0" smtClean="0"/>
          </a:p>
          <a:p>
            <a:endParaRPr lang="it-IT" dirty="0" smtClean="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olo 1"/>
          <p:cNvSpPr>
            <a:spLocks noGrp="1"/>
          </p:cNvSpPr>
          <p:nvPr>
            <p:ph type="title"/>
          </p:nvPr>
        </p:nvSpPr>
        <p:spPr>
          <a:xfrm>
            <a:off x="467544" y="188640"/>
            <a:ext cx="8183880" cy="1051560"/>
          </a:xfrm>
        </p:spPr>
        <p:txBody>
          <a:bodyPr/>
          <a:lstStyle/>
          <a:p>
            <a:r>
              <a:rPr lang="it-IT" dirty="0" smtClean="0"/>
              <a:t>Discorsi e parole</a:t>
            </a:r>
          </a:p>
        </p:txBody>
      </p:sp>
      <p:sp>
        <p:nvSpPr>
          <p:cNvPr id="3" name="Segnaposto contenuto 2"/>
          <p:cNvSpPr>
            <a:spLocks noGrp="1"/>
          </p:cNvSpPr>
          <p:nvPr>
            <p:ph idx="1"/>
          </p:nvPr>
        </p:nvSpPr>
        <p:spPr>
          <a:xfrm>
            <a:off x="467544" y="1458913"/>
            <a:ext cx="8229600" cy="5399087"/>
          </a:xfrm>
        </p:spPr>
        <p:txBody>
          <a:bodyPr>
            <a:normAutofit fontScale="70000" lnSpcReduction="20000"/>
          </a:bodyPr>
          <a:lstStyle/>
          <a:p>
            <a:pPr>
              <a:defRPr/>
            </a:pPr>
            <a:r>
              <a:rPr lang="it-IT" dirty="0" smtClean="0"/>
              <a:t>Discorsi e parole rappresenta  il campo </a:t>
            </a:r>
            <a:r>
              <a:rPr lang="it-IT" b="1" dirty="0" smtClean="0"/>
              <a:t>delle capacità comunicative riferite al linguaggio orale ed al primo contatto con la lingua scritta</a:t>
            </a:r>
            <a:r>
              <a:rPr lang="it-IT" dirty="0" smtClean="0"/>
              <a:t>.</a:t>
            </a:r>
          </a:p>
          <a:p>
            <a:pPr>
              <a:defRPr/>
            </a:pPr>
            <a:r>
              <a:rPr lang="it-IT" dirty="0" smtClean="0"/>
              <a:t> In questo campo c'è la </a:t>
            </a:r>
            <a:r>
              <a:rPr lang="it-IT" b="1" dirty="0" smtClean="0"/>
              <a:t>sollecitazione a padroneggiare la lingua italiana per tutti i bambini</a:t>
            </a:r>
            <a:r>
              <a:rPr lang="it-IT" dirty="0" smtClean="0"/>
              <a:t>, anche quindi quelli stranieri, ma contemporaneamente c'è l'invito a </a:t>
            </a:r>
            <a:r>
              <a:rPr lang="it-IT" b="1" dirty="0" smtClean="0">
                <a:solidFill>
                  <a:srgbClr val="FF0000"/>
                </a:solidFill>
              </a:rPr>
              <a:t>rispettare l'uso delle lingue di origine come segno di cultura e di identità</a:t>
            </a:r>
            <a:r>
              <a:rPr lang="it-IT" dirty="0" smtClean="0">
                <a:solidFill>
                  <a:srgbClr val="FF0000"/>
                </a:solidFill>
              </a:rPr>
              <a:t>.</a:t>
            </a:r>
            <a:r>
              <a:rPr lang="it-IT" dirty="0" smtClean="0"/>
              <a:t> Si ipotizza anche la possibilità di familiarizzare con una seconda lingua.</a:t>
            </a:r>
          </a:p>
          <a:p>
            <a:pPr>
              <a:defRPr/>
            </a:pPr>
            <a:r>
              <a:rPr lang="it-IT" b="1" dirty="0" smtClean="0"/>
              <a:t>Ogni esperienza vede coinvolto anche l'aspetto verbale </a:t>
            </a:r>
            <a:r>
              <a:rPr lang="it-IT" dirty="0" smtClean="0"/>
              <a:t>se, come viene indicato, </a:t>
            </a:r>
            <a:r>
              <a:rPr lang="it-IT" b="1" dirty="0" smtClean="0">
                <a:solidFill>
                  <a:srgbClr val="FF0000"/>
                </a:solidFill>
              </a:rPr>
              <a:t>si invitano i bambini</a:t>
            </a:r>
          </a:p>
          <a:p>
            <a:pPr>
              <a:defRPr/>
            </a:pPr>
            <a:r>
              <a:rPr lang="it-IT" b="1" dirty="0" smtClean="0">
                <a:solidFill>
                  <a:srgbClr val="FF0000"/>
                </a:solidFill>
              </a:rPr>
              <a:t> a riflettere sulle esperienze,</a:t>
            </a:r>
          </a:p>
          <a:p>
            <a:pPr>
              <a:defRPr/>
            </a:pPr>
            <a:r>
              <a:rPr lang="it-IT" b="1" dirty="0" smtClean="0">
                <a:solidFill>
                  <a:srgbClr val="FF0000"/>
                </a:solidFill>
              </a:rPr>
              <a:t> a formulare ipotesi,</a:t>
            </a:r>
          </a:p>
          <a:p>
            <a:pPr>
              <a:defRPr/>
            </a:pPr>
            <a:r>
              <a:rPr lang="it-IT" b="1" dirty="0" smtClean="0">
                <a:solidFill>
                  <a:srgbClr val="FF0000"/>
                </a:solidFill>
              </a:rPr>
              <a:t> a discuterne</a:t>
            </a:r>
            <a:r>
              <a:rPr lang="it-IT" dirty="0" smtClean="0"/>
              <a:t>, conducendoli anche alla  consapevolezza  dell'uso della lingua </a:t>
            </a:r>
            <a:r>
              <a:rPr lang="it-IT" b="1" u="sng" dirty="0" smtClean="0">
                <a:solidFill>
                  <a:srgbClr val="FF0000"/>
                </a:solidFill>
              </a:rPr>
              <a:t>(metalinguaggio) </a:t>
            </a:r>
            <a:r>
              <a:rPr lang="it-IT" dirty="0" smtClean="0"/>
              <a:t>ed all'uso  </a:t>
            </a:r>
            <a:r>
              <a:rPr lang="it-IT" b="1" u="sng" dirty="0" err="1" smtClean="0">
                <a:solidFill>
                  <a:srgbClr val="FF0000"/>
                </a:solidFill>
              </a:rPr>
              <a:t>deI</a:t>
            </a:r>
            <a:r>
              <a:rPr lang="it-IT" b="1" u="sng" dirty="0" smtClean="0">
                <a:solidFill>
                  <a:srgbClr val="FF0000"/>
                </a:solidFill>
              </a:rPr>
              <a:t> pensiero logico e creativo.</a:t>
            </a:r>
          </a:p>
          <a:p>
            <a:pPr>
              <a:defRPr/>
            </a:pPr>
            <a:endParaRPr lang="it-IT"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olo 1"/>
          <p:cNvSpPr>
            <a:spLocks noGrp="1"/>
          </p:cNvSpPr>
          <p:nvPr>
            <p:ph type="title"/>
          </p:nvPr>
        </p:nvSpPr>
        <p:spPr>
          <a:xfrm>
            <a:off x="323528" y="0"/>
            <a:ext cx="8183880" cy="1051560"/>
          </a:xfrm>
        </p:spPr>
        <p:txBody>
          <a:bodyPr/>
          <a:lstStyle/>
          <a:p>
            <a:r>
              <a:rPr lang="it-IT" sz="1800" b="1" dirty="0" smtClean="0"/>
              <a:t>LA CONOSCENZA DEL MONDO</a:t>
            </a:r>
            <a:r>
              <a:rPr lang="it-IT" sz="1800" dirty="0" smtClean="0"/>
              <a:t/>
            </a:r>
            <a:br>
              <a:rPr lang="it-IT" sz="1800" dirty="0" smtClean="0"/>
            </a:br>
            <a:endParaRPr lang="it-IT" sz="1800" dirty="0" smtClean="0"/>
          </a:p>
        </p:txBody>
      </p:sp>
      <p:sp>
        <p:nvSpPr>
          <p:cNvPr id="27651" name="Segnaposto contenuto 2"/>
          <p:cNvSpPr>
            <a:spLocks noGrp="1"/>
          </p:cNvSpPr>
          <p:nvPr>
            <p:ph idx="1"/>
          </p:nvPr>
        </p:nvSpPr>
        <p:spPr>
          <a:xfrm>
            <a:off x="395536" y="764704"/>
            <a:ext cx="8229600" cy="5688013"/>
          </a:xfrm>
        </p:spPr>
        <p:txBody>
          <a:bodyPr>
            <a:normAutofit lnSpcReduction="10000"/>
          </a:bodyPr>
          <a:lstStyle/>
          <a:p>
            <a:r>
              <a:rPr lang="it-IT" sz="1800" dirty="0" smtClean="0"/>
              <a:t>I bambini </a:t>
            </a:r>
            <a:r>
              <a:rPr lang="it-IT" sz="1800" b="1" u="sng" dirty="0" smtClean="0">
                <a:solidFill>
                  <a:srgbClr val="FF0000"/>
                </a:solidFill>
              </a:rPr>
              <a:t>esplorano</a:t>
            </a:r>
            <a:r>
              <a:rPr lang="it-IT" sz="1800" u="sng" dirty="0" smtClean="0">
                <a:solidFill>
                  <a:srgbClr val="FF0000"/>
                </a:solidFill>
              </a:rPr>
              <a:t> </a:t>
            </a:r>
            <a:r>
              <a:rPr lang="it-IT" sz="1800" dirty="0" smtClean="0"/>
              <a:t>continuamente la realtà e imparano a </a:t>
            </a:r>
            <a:r>
              <a:rPr lang="it-IT" sz="1800" b="1" u="sng" dirty="0" smtClean="0">
                <a:solidFill>
                  <a:srgbClr val="FF0000"/>
                </a:solidFill>
              </a:rPr>
              <a:t>riflettere</a:t>
            </a:r>
            <a:r>
              <a:rPr lang="it-IT" sz="1800" u="sng" dirty="0" smtClean="0">
                <a:solidFill>
                  <a:srgbClr val="FF0000"/>
                </a:solidFill>
              </a:rPr>
              <a:t> sulle proprie </a:t>
            </a:r>
            <a:r>
              <a:rPr lang="it-IT" sz="1800" b="1" u="sng" dirty="0" smtClean="0">
                <a:solidFill>
                  <a:srgbClr val="FF0000"/>
                </a:solidFill>
              </a:rPr>
              <a:t>esperienze</a:t>
            </a:r>
            <a:r>
              <a:rPr lang="it-IT" sz="1800" u="sng" dirty="0" smtClean="0">
                <a:solidFill>
                  <a:srgbClr val="FF0000"/>
                </a:solidFill>
              </a:rPr>
              <a:t> </a:t>
            </a:r>
            <a:r>
              <a:rPr lang="it-IT" sz="1800" b="1" u="sng" dirty="0" smtClean="0">
                <a:solidFill>
                  <a:srgbClr val="FF0000"/>
                </a:solidFill>
              </a:rPr>
              <a:t>descrivendole, rappresentandole, riorganizzandole </a:t>
            </a:r>
            <a:r>
              <a:rPr lang="it-IT" sz="1800" dirty="0" smtClean="0"/>
              <a:t>con diversi criteri. Pongono così le basi per la successiva elaborazione di concetti scientifici e matematici che verranno proposti nella scuola primaria.</a:t>
            </a:r>
          </a:p>
          <a:p>
            <a:endParaRPr lang="it-IT" sz="1800" dirty="0" smtClean="0"/>
          </a:p>
          <a:p>
            <a:r>
              <a:rPr lang="it-IT" sz="1800" dirty="0" smtClean="0"/>
              <a:t>La curiosità e le domande sui </a:t>
            </a:r>
            <a:r>
              <a:rPr lang="it-IT" sz="1800" b="1" dirty="0" smtClean="0"/>
              <a:t>fenomeni naturali, su se stessi e sugli organismi viventi e su storie, fiabe e giochi.</a:t>
            </a:r>
          </a:p>
          <a:p>
            <a:r>
              <a:rPr lang="it-IT" sz="1800" b="1" dirty="0" smtClean="0"/>
              <a:t>Esplorando oggetti, materiali e simboli</a:t>
            </a:r>
            <a:r>
              <a:rPr lang="it-IT" sz="1800" dirty="0" smtClean="0"/>
              <a:t>, osservando la vita di piante ed animali, i bambini </a:t>
            </a:r>
            <a:r>
              <a:rPr lang="it-IT" sz="1800" b="1" dirty="0" smtClean="0"/>
              <a:t>elaborano idee personali da </a:t>
            </a:r>
            <a:r>
              <a:rPr lang="it-IT" sz="1800" b="1" u="sng" dirty="0" smtClean="0">
                <a:solidFill>
                  <a:srgbClr val="FF0000"/>
                </a:solidFill>
              </a:rPr>
              <a:t>confrontare con quelle dei compagni e degli insegnanti.</a:t>
            </a:r>
          </a:p>
          <a:p>
            <a:r>
              <a:rPr lang="it-IT" sz="1800" b="1" dirty="0" smtClean="0"/>
              <a:t>Imparano a fare domande, a dare e a chiedere spiegazioni</a:t>
            </a:r>
            <a:r>
              <a:rPr lang="it-IT" sz="1800" dirty="0" smtClean="0"/>
              <a:t>, a lasciarsi convincere dai i </a:t>
            </a:r>
            <a:r>
              <a:rPr lang="it-IT" sz="1800" b="1" u="sng" dirty="0" smtClean="0">
                <a:solidFill>
                  <a:srgbClr val="FF0000"/>
                </a:solidFill>
              </a:rPr>
              <a:t>punti di vista degli altri</a:t>
            </a:r>
            <a:r>
              <a:rPr lang="it-IT" sz="1800" dirty="0" smtClean="0"/>
              <a:t>, a non scoraggiarsi se le loro idee non risultano appropriate.</a:t>
            </a:r>
          </a:p>
          <a:p>
            <a:pPr>
              <a:buNone/>
            </a:pPr>
            <a:r>
              <a:rPr lang="it-IT" sz="1800" dirty="0" smtClean="0"/>
              <a:t> </a:t>
            </a:r>
          </a:p>
          <a:p>
            <a:r>
              <a:rPr lang="it-IT" sz="1800" dirty="0" smtClean="0"/>
              <a:t> Possono quindi </a:t>
            </a:r>
            <a:r>
              <a:rPr lang="it-IT" sz="1800" b="1" dirty="0" smtClean="0"/>
              <a:t>avviarsi verso un percorso di conoscenza più strutturato</a:t>
            </a:r>
            <a:r>
              <a:rPr lang="it-IT" sz="1800" dirty="0" smtClean="0"/>
              <a:t>, in cui </a:t>
            </a:r>
            <a:r>
              <a:rPr lang="it-IT" sz="1800" b="1" u="sng" dirty="0" smtClean="0">
                <a:solidFill>
                  <a:srgbClr val="FF0000"/>
                </a:solidFill>
              </a:rPr>
              <a:t>esploreranno le potenzialità del linguaggio per esprimersi </a:t>
            </a:r>
            <a:r>
              <a:rPr lang="it-IT" sz="1800" u="sng" dirty="0" smtClean="0">
                <a:solidFill>
                  <a:srgbClr val="FF0000"/>
                </a:solidFill>
              </a:rPr>
              <a:t>e </a:t>
            </a:r>
            <a:r>
              <a:rPr lang="it-IT" sz="1800" b="1" u="sng" dirty="0" smtClean="0">
                <a:solidFill>
                  <a:srgbClr val="FF0000"/>
                </a:solidFill>
              </a:rPr>
              <a:t>l'uso di simboli per rappresentare significati.</a:t>
            </a:r>
          </a:p>
          <a:p>
            <a:r>
              <a:rPr lang="it-IT" sz="1800" b="1" dirty="0" smtClean="0"/>
              <a:t> </a:t>
            </a:r>
            <a:endParaRPr lang="it-IT" sz="1800" dirty="0" smtClean="0"/>
          </a:p>
        </p:txBody>
      </p:sp>
    </p:spTree>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olo 1"/>
          <p:cNvSpPr>
            <a:spLocks noGrp="1"/>
          </p:cNvSpPr>
          <p:nvPr>
            <p:ph type="title"/>
          </p:nvPr>
        </p:nvSpPr>
        <p:spPr>
          <a:xfrm>
            <a:off x="457200" y="274638"/>
            <a:ext cx="8229600" cy="490537"/>
          </a:xfrm>
        </p:spPr>
        <p:txBody>
          <a:bodyPr>
            <a:normAutofit fontScale="90000"/>
          </a:bodyPr>
          <a:lstStyle/>
          <a:p>
            <a:r>
              <a:rPr lang="it-IT" sz="2400" b="1" i="1" smtClean="0"/>
              <a:t>Oggetti, fenomeni, viventi</a:t>
            </a:r>
            <a:r>
              <a:rPr lang="it-IT" sz="2400" b="1" smtClean="0"/>
              <a:t> </a:t>
            </a:r>
            <a:r>
              <a:rPr lang="it-IT" sz="2400" smtClean="0"/>
              <a:t/>
            </a:r>
            <a:br>
              <a:rPr lang="it-IT" sz="2400" smtClean="0"/>
            </a:br>
            <a:endParaRPr lang="it-IT" sz="2400" smtClean="0"/>
          </a:p>
        </p:txBody>
      </p:sp>
      <p:sp>
        <p:nvSpPr>
          <p:cNvPr id="27651" name="Segnaposto contenuto 2"/>
          <p:cNvSpPr>
            <a:spLocks noGrp="1"/>
          </p:cNvSpPr>
          <p:nvPr>
            <p:ph idx="1"/>
          </p:nvPr>
        </p:nvSpPr>
        <p:spPr>
          <a:xfrm>
            <a:off x="457200" y="549275"/>
            <a:ext cx="8229600" cy="6119813"/>
          </a:xfrm>
        </p:spPr>
        <p:txBody>
          <a:bodyPr/>
          <a:lstStyle/>
          <a:p>
            <a:pPr>
              <a:defRPr/>
            </a:pPr>
            <a:r>
              <a:rPr lang="it-IT" sz="2000" dirty="0" smtClean="0"/>
              <a:t>I bambini elaborano la prima "</a:t>
            </a:r>
            <a:r>
              <a:rPr lang="it-IT" sz="2000" b="1" dirty="0" smtClean="0"/>
              <a:t>organizzazione fisica" del mondo esterno </a:t>
            </a:r>
            <a:r>
              <a:rPr lang="it-IT" sz="2000" dirty="0" smtClean="0"/>
              <a:t>attraverso attività concrete che portano la loro attenzione sui diversi aspetti della realtà.</a:t>
            </a:r>
          </a:p>
          <a:p>
            <a:pPr>
              <a:defRPr/>
            </a:pPr>
            <a:r>
              <a:rPr lang="it-IT" sz="2000" dirty="0" smtClean="0"/>
              <a:t>Toccando, smontando, costruendo e ricostruendo, affinando i propri gesti, i bambini </a:t>
            </a:r>
            <a:r>
              <a:rPr lang="it-IT" sz="2000" b="1" dirty="0" smtClean="0"/>
              <a:t>individuano </a:t>
            </a:r>
            <a:r>
              <a:rPr lang="it-IT" sz="2000" b="1" u="sng" dirty="0" smtClean="0">
                <a:solidFill>
                  <a:srgbClr val="FF0000"/>
                </a:solidFill>
              </a:rPr>
              <a:t>qualità e proprietà degli oggetti </a:t>
            </a:r>
            <a:r>
              <a:rPr lang="it-IT" sz="2000" dirty="0" smtClean="0"/>
              <a:t>e dei materiali, ne immaginano </a:t>
            </a:r>
            <a:r>
              <a:rPr lang="it-IT" sz="2000" b="1" u="sng" dirty="0" smtClean="0">
                <a:solidFill>
                  <a:srgbClr val="FF0000"/>
                </a:solidFill>
              </a:rPr>
              <a:t>la struttura </a:t>
            </a:r>
            <a:r>
              <a:rPr lang="it-IT" sz="2000" dirty="0" smtClean="0"/>
              <a:t>e sanno assemblarli in varie costruzioni; riconoscono e </a:t>
            </a:r>
            <a:r>
              <a:rPr lang="it-IT" sz="2000" b="1" dirty="0" smtClean="0"/>
              <a:t>danno un nome alle </a:t>
            </a:r>
            <a:r>
              <a:rPr lang="it-IT" sz="2000" b="1" u="sng" dirty="0" smtClean="0">
                <a:solidFill>
                  <a:srgbClr val="FF0000"/>
                </a:solidFill>
              </a:rPr>
              <a:t>proprietà individuate</a:t>
            </a:r>
            <a:r>
              <a:rPr lang="it-IT" sz="2000" dirty="0" smtClean="0"/>
              <a:t>, si accorgono delle loro eventuali </a:t>
            </a:r>
            <a:r>
              <a:rPr lang="it-IT" sz="2000" b="1" dirty="0" smtClean="0"/>
              <a:t>trasformazioni.</a:t>
            </a:r>
          </a:p>
          <a:p>
            <a:pPr>
              <a:defRPr/>
            </a:pPr>
            <a:endParaRPr lang="it-IT" sz="2000" dirty="0" smtClean="0"/>
          </a:p>
          <a:p>
            <a:pPr>
              <a:defRPr/>
            </a:pPr>
            <a:r>
              <a:rPr lang="it-IT" sz="2000" dirty="0" smtClean="0"/>
              <a:t>Il </a:t>
            </a:r>
            <a:r>
              <a:rPr lang="it-IT" sz="2000" b="1" dirty="0" smtClean="0"/>
              <a:t>proprio corpo </a:t>
            </a:r>
            <a:r>
              <a:rPr lang="it-IT" sz="2000" dirty="0" smtClean="0"/>
              <a:t>è sempre oggetto di interesse, soprattutto per quanto riguarda i </a:t>
            </a:r>
            <a:r>
              <a:rPr lang="it-IT" sz="2000" b="1" dirty="0" smtClean="0"/>
              <a:t>processi nascosti</a:t>
            </a:r>
            <a:r>
              <a:rPr lang="it-IT" sz="2000" dirty="0" smtClean="0"/>
              <a:t>, e la curiosità dei bambini permette di avviare le </a:t>
            </a:r>
            <a:r>
              <a:rPr lang="it-IT" sz="2000" b="1" dirty="0" smtClean="0"/>
              <a:t>prime interpretazioni sulla sua struttura e sul suo </a:t>
            </a:r>
            <a:r>
              <a:rPr lang="it-IT" sz="2000" b="1" u="sng" dirty="0" smtClean="0">
                <a:solidFill>
                  <a:srgbClr val="FF0000"/>
                </a:solidFill>
              </a:rPr>
              <a:t>funzionamento</a:t>
            </a:r>
            <a:r>
              <a:rPr lang="it-IT" sz="2000" u="sng" dirty="0" smtClean="0">
                <a:solidFill>
                  <a:srgbClr val="FF0000"/>
                </a:solidFill>
              </a:rPr>
              <a:t>.</a:t>
            </a:r>
          </a:p>
          <a:p>
            <a:pPr>
              <a:defRPr/>
            </a:pPr>
            <a:r>
              <a:rPr lang="it-IT" sz="2000" dirty="0" smtClean="0"/>
              <a:t> Gli organismi animali e vegetali, osservati nei loro ambienti o in microambienti artificiali, possono suggerire un "</a:t>
            </a:r>
            <a:r>
              <a:rPr lang="it-IT" sz="2000" b="1" dirty="0" smtClean="0">
                <a:solidFill>
                  <a:srgbClr val="FF0000"/>
                </a:solidFill>
                <a:effectLst>
                  <a:outerShdw blurRad="38100" dist="38100" dir="2700000" algn="tl">
                    <a:srgbClr val="000000">
                      <a:alpha val="43137"/>
                    </a:srgbClr>
                  </a:outerShdw>
                </a:effectLst>
              </a:rPr>
              <a:t>modello di vivente</a:t>
            </a:r>
            <a:r>
              <a:rPr lang="it-IT" sz="2000" b="1" dirty="0" smtClean="0"/>
              <a:t>" per capire i processi più elementari e la varietà dei modi di vivere</a:t>
            </a:r>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olo 1"/>
          <p:cNvSpPr>
            <a:spLocks noGrp="1"/>
          </p:cNvSpPr>
          <p:nvPr>
            <p:ph type="title"/>
          </p:nvPr>
        </p:nvSpPr>
        <p:spPr>
          <a:xfrm>
            <a:off x="539552" y="-387424"/>
            <a:ext cx="8229600" cy="1143001"/>
          </a:xfrm>
        </p:spPr>
        <p:txBody>
          <a:bodyPr/>
          <a:lstStyle/>
          <a:p>
            <a:r>
              <a:rPr lang="it-IT" sz="2800" i="1" dirty="0" smtClean="0"/>
              <a:t>Numero e spazio</a:t>
            </a:r>
            <a:endParaRPr lang="it-IT" sz="2800" dirty="0" smtClean="0"/>
          </a:p>
        </p:txBody>
      </p:sp>
      <p:sp>
        <p:nvSpPr>
          <p:cNvPr id="3" name="Segnaposto contenuto 2"/>
          <p:cNvSpPr>
            <a:spLocks noGrp="1"/>
          </p:cNvSpPr>
          <p:nvPr>
            <p:ph idx="1"/>
          </p:nvPr>
        </p:nvSpPr>
        <p:spPr>
          <a:xfrm>
            <a:off x="179388" y="620713"/>
            <a:ext cx="8785225" cy="5903912"/>
          </a:xfrm>
        </p:spPr>
        <p:txBody>
          <a:bodyPr>
            <a:normAutofit fontScale="92500" lnSpcReduction="20000"/>
          </a:bodyPr>
          <a:lstStyle/>
          <a:p>
            <a:pPr>
              <a:defRPr/>
            </a:pPr>
            <a:r>
              <a:rPr lang="it-IT" sz="2000" dirty="0" smtClean="0"/>
              <a:t>La familiarità con i numeri può nascere a partire da quelli che si usano nella vita di ogni giorno; poi, </a:t>
            </a:r>
            <a:r>
              <a:rPr lang="it-IT" sz="2000" b="1" dirty="0" smtClean="0"/>
              <a:t>ragionando sulle </a:t>
            </a:r>
            <a:r>
              <a:rPr lang="it-IT" sz="2000" b="1" u="sng" dirty="0" smtClean="0">
                <a:solidFill>
                  <a:srgbClr val="FF0000"/>
                </a:solidFill>
              </a:rPr>
              <a:t>quantità e sulla numerosità </a:t>
            </a:r>
            <a:r>
              <a:rPr lang="it-IT" sz="2000" b="1" dirty="0" smtClean="0"/>
              <a:t>di oggetti diversi, i bambini costruiscono le prime fondamentali </a:t>
            </a:r>
            <a:r>
              <a:rPr lang="it-IT" sz="2000" b="1" u="sng" dirty="0" smtClean="0">
                <a:solidFill>
                  <a:srgbClr val="FF0000"/>
                </a:solidFill>
              </a:rPr>
              <a:t>competenze sul contare </a:t>
            </a:r>
            <a:r>
              <a:rPr lang="it-IT" sz="2000" b="1" dirty="0" smtClean="0"/>
              <a:t>oggetti o eventi</a:t>
            </a:r>
            <a:r>
              <a:rPr lang="it-IT" sz="2000" dirty="0" smtClean="0"/>
              <a:t>, accompagnandole </a:t>
            </a:r>
            <a:r>
              <a:rPr lang="it-IT" sz="2000" b="1" dirty="0" smtClean="0"/>
              <a:t>con i gesti dell'indicare</a:t>
            </a:r>
            <a:r>
              <a:rPr lang="it-IT" sz="2000" dirty="0" smtClean="0"/>
              <a:t>, del togliere e dell'aggiungere.</a:t>
            </a:r>
          </a:p>
          <a:p>
            <a:pPr>
              <a:defRPr/>
            </a:pPr>
            <a:endParaRPr lang="it-IT" sz="2000" dirty="0" smtClean="0"/>
          </a:p>
          <a:p>
            <a:pPr>
              <a:defRPr/>
            </a:pPr>
            <a:r>
              <a:rPr lang="it-IT" sz="2000" dirty="0" smtClean="0"/>
              <a:t> Si avviano così </a:t>
            </a:r>
            <a:r>
              <a:rPr lang="it-IT" sz="2000" dirty="0" smtClean="0">
                <a:solidFill>
                  <a:srgbClr val="FF0000"/>
                </a:solidFill>
              </a:rPr>
              <a:t>alla </a:t>
            </a:r>
            <a:r>
              <a:rPr lang="it-IT" sz="2000" b="1" dirty="0" smtClean="0">
                <a:solidFill>
                  <a:srgbClr val="FF0000"/>
                </a:solidFill>
              </a:rPr>
              <a:t>conoscenza del numero </a:t>
            </a:r>
            <a:r>
              <a:rPr lang="it-IT" sz="2000" dirty="0" smtClean="0">
                <a:solidFill>
                  <a:srgbClr val="FF0000"/>
                </a:solidFill>
              </a:rPr>
              <a:t>e della </a:t>
            </a:r>
            <a:r>
              <a:rPr lang="it-IT" sz="2000" b="1" dirty="0" smtClean="0">
                <a:solidFill>
                  <a:srgbClr val="FF0000"/>
                </a:solidFill>
              </a:rPr>
              <a:t>struttura delle prime operazioni</a:t>
            </a:r>
            <a:r>
              <a:rPr lang="it-IT" sz="2000" dirty="0" smtClean="0"/>
              <a:t>, suddividono in parti i materiali e realizzano </a:t>
            </a:r>
            <a:r>
              <a:rPr lang="it-IT" sz="2000" b="1" dirty="0" smtClean="0"/>
              <a:t>elementari attività di misura</a:t>
            </a:r>
            <a:r>
              <a:rPr lang="it-IT" sz="2000" dirty="0" smtClean="0"/>
              <a:t>.</a:t>
            </a:r>
          </a:p>
          <a:p>
            <a:pPr>
              <a:defRPr/>
            </a:pPr>
            <a:r>
              <a:rPr lang="it-IT" sz="2000" dirty="0" smtClean="0"/>
              <a:t> Gradualmente, </a:t>
            </a:r>
            <a:r>
              <a:rPr lang="it-IT" sz="2000" b="1" u="sng" dirty="0" smtClean="0">
                <a:solidFill>
                  <a:srgbClr val="FF0000"/>
                </a:solidFill>
              </a:rPr>
              <a:t>avviando i primi processi di astrazione</a:t>
            </a:r>
            <a:r>
              <a:rPr lang="it-IT" sz="2000" dirty="0" smtClean="0"/>
              <a:t>, imparano a </a:t>
            </a:r>
            <a:r>
              <a:rPr lang="it-IT" sz="2000" b="1" u="sng" dirty="0" smtClean="0">
                <a:solidFill>
                  <a:srgbClr val="FF0000"/>
                </a:solidFill>
              </a:rPr>
              <a:t>rappresentare con simboli semplici i risultati delle loro esperienze</a:t>
            </a:r>
            <a:r>
              <a:rPr lang="it-IT" sz="2000" b="1" dirty="0" smtClean="0"/>
              <a:t>.</a:t>
            </a:r>
          </a:p>
          <a:p>
            <a:pPr>
              <a:defRPr/>
            </a:pPr>
            <a:r>
              <a:rPr lang="it-IT" sz="2000" b="1" dirty="0" smtClean="0">
                <a:solidFill>
                  <a:srgbClr val="FF0000"/>
                </a:solidFill>
              </a:rPr>
              <a:t>Muovendosi nello spazio</a:t>
            </a:r>
            <a:r>
              <a:rPr lang="it-IT" sz="2000" dirty="0" smtClean="0"/>
              <a:t>, i bambini scelgono ed eseguono i percorsi più idonei per raggiungere una meta prefissata scoprendo </a:t>
            </a:r>
            <a:r>
              <a:rPr lang="it-IT" sz="2000" b="1" u="sng" dirty="0" smtClean="0">
                <a:solidFill>
                  <a:srgbClr val="FF0000"/>
                </a:solidFill>
              </a:rPr>
              <a:t>concetti geometrici </a:t>
            </a:r>
            <a:r>
              <a:rPr lang="it-IT" sz="2000" u="sng" dirty="0" smtClean="0">
                <a:solidFill>
                  <a:srgbClr val="FF0000"/>
                </a:solidFill>
              </a:rPr>
              <a:t>come quelli </a:t>
            </a:r>
            <a:r>
              <a:rPr lang="it-IT" sz="2000" b="1" u="sng" dirty="0" smtClean="0">
                <a:solidFill>
                  <a:srgbClr val="FF0000"/>
                </a:solidFill>
              </a:rPr>
              <a:t>di direzione e di angolo</a:t>
            </a:r>
            <a:r>
              <a:rPr lang="it-IT" sz="2000" u="sng" dirty="0" smtClean="0">
                <a:solidFill>
                  <a:srgbClr val="FF0000"/>
                </a:solidFill>
              </a:rPr>
              <a:t>.</a:t>
            </a:r>
          </a:p>
          <a:p>
            <a:pPr>
              <a:defRPr/>
            </a:pPr>
            <a:r>
              <a:rPr lang="it-IT" sz="2000" dirty="0" smtClean="0"/>
              <a:t> Sanno </a:t>
            </a:r>
            <a:r>
              <a:rPr lang="it-IT" sz="2000" b="1" u="sng" dirty="0" smtClean="0">
                <a:solidFill>
                  <a:srgbClr val="FF0000"/>
                </a:solidFill>
              </a:rPr>
              <a:t>descrivere le forme di oggetti tridimensionali</a:t>
            </a:r>
            <a:r>
              <a:rPr lang="it-IT" sz="2000" u="sng" dirty="0" smtClean="0">
                <a:solidFill>
                  <a:srgbClr val="FF0000"/>
                </a:solidFill>
              </a:rPr>
              <a:t>, </a:t>
            </a:r>
            <a:r>
              <a:rPr lang="it-IT" sz="2000" b="1" u="sng" dirty="0" smtClean="0">
                <a:solidFill>
                  <a:srgbClr val="FF0000"/>
                </a:solidFill>
              </a:rPr>
              <a:t>riconoscendo le forme geometriche </a:t>
            </a:r>
            <a:r>
              <a:rPr lang="it-IT" sz="2000" u="sng" dirty="0" smtClean="0">
                <a:solidFill>
                  <a:srgbClr val="FF0000"/>
                </a:solidFill>
              </a:rPr>
              <a:t>e </a:t>
            </a:r>
            <a:r>
              <a:rPr lang="it-IT" sz="2000" b="1" u="sng" dirty="0" smtClean="0">
                <a:solidFill>
                  <a:srgbClr val="FF0000"/>
                </a:solidFill>
              </a:rPr>
              <a:t>individuandone le proprietà </a:t>
            </a:r>
            <a:r>
              <a:rPr lang="it-IT" sz="2000" dirty="0" smtClean="0"/>
              <a:t>(ad esempio, riconoscendo nel "quadrato" una proprietà dell'oggetto e non l'oggetto stesso).</a:t>
            </a:r>
          </a:p>
          <a:p>
            <a:pPr>
              <a:buFont typeface="Arial" charset="0"/>
              <a:buNone/>
              <a:defRPr/>
            </a:pPr>
            <a:endParaRPr lang="it-IT" sz="2000" dirty="0" smtClean="0"/>
          </a:p>
          <a:p>
            <a:pPr>
              <a:defRPr/>
            </a:pPr>
            <a:r>
              <a:rPr lang="it-IT" sz="2000" dirty="0" smtClean="0"/>
              <a:t>Operano e giocano con materiali strutturati, costruzioni, giochi da tavolo di vario tipo.</a:t>
            </a:r>
          </a:p>
          <a:p>
            <a:pPr>
              <a:defRPr/>
            </a:pPr>
            <a:endParaRPr lang="it-IT" sz="16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tro">
  <a:themeElements>
    <a:clrScheme name="Astr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tr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tr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1428</TotalTime>
  <Words>12093</Words>
  <Application>Microsoft Office PowerPoint</Application>
  <PresentationFormat>Presentazione su schermo (4:3)</PresentationFormat>
  <Paragraphs>1606</Paragraphs>
  <Slides>140</Slides>
  <Notes>6</Notes>
  <HiddenSlides>0</HiddenSlides>
  <MMClips>0</MMClips>
  <ScaleCrop>false</ScaleCrop>
  <HeadingPairs>
    <vt:vector size="4" baseType="variant">
      <vt:variant>
        <vt:lpstr>Tema</vt:lpstr>
      </vt:variant>
      <vt:variant>
        <vt:i4>1</vt:i4>
      </vt:variant>
      <vt:variant>
        <vt:lpstr>Titoli diapositive</vt:lpstr>
      </vt:variant>
      <vt:variant>
        <vt:i4>140</vt:i4>
      </vt:variant>
    </vt:vector>
  </HeadingPairs>
  <TitlesOfParts>
    <vt:vector size="141" baseType="lpstr">
      <vt:lpstr>Astro</vt:lpstr>
      <vt:lpstr>     CONTESTO SCUOLA DELL’AUTONOMIA PROGETTAZIONE DIDATTICA PER  L’INCLUSIONE</vt:lpstr>
      <vt:lpstr>Il SISTEMA DI PROGETTAZIONE </vt:lpstr>
      <vt:lpstr>ENTRO IL 30 OTTOBRE dell’a.s. precedente al triennio di riferimento  CIASCUN ISTITUTO ELABORA ED APPROVA IL P.O.F.  DI DURATA TRIENNALE (comma 12)</vt:lpstr>
      <vt:lpstr>Diapositiva 4</vt:lpstr>
      <vt:lpstr>Diapositiva 5</vt:lpstr>
      <vt:lpstr>Diapositiva 6</vt:lpstr>
      <vt:lpstr>Diapositiva 7</vt:lpstr>
      <vt:lpstr>Diapositiva 8</vt:lpstr>
      <vt:lpstr>Diapositiva 9</vt:lpstr>
      <vt:lpstr>Diapositiva 10</vt:lpstr>
      <vt:lpstr>Diapositiva 11</vt:lpstr>
      <vt:lpstr>Come va costruito il PTOF?</vt:lpstr>
      <vt:lpstr>Diapositiva 13</vt:lpstr>
      <vt:lpstr>La costruzione di un curricolo come sistema di coerenze interne</vt:lpstr>
      <vt:lpstr>Diapositiva 15</vt:lpstr>
      <vt:lpstr>Diapositiva 16</vt:lpstr>
      <vt:lpstr>Diapositiva 17</vt:lpstr>
      <vt:lpstr>Diapositiva 18</vt:lpstr>
      <vt:lpstr>COSTRUTTIVISMO E DIDATTICA (da Calvani)</vt:lpstr>
      <vt:lpstr>Diapositiva 20</vt:lpstr>
      <vt:lpstr>Diapositiva 21</vt:lpstr>
      <vt:lpstr>     Una nuova definizione dell’apprendimento </vt:lpstr>
      <vt:lpstr>  Una nuova concezione dell’intelligenza: la teoria delle intelligenze multiple</vt:lpstr>
      <vt:lpstr>Diapositiva 24</vt:lpstr>
      <vt:lpstr>Diapositiva 25</vt:lpstr>
      <vt:lpstr>Diapositiva 26</vt:lpstr>
      <vt:lpstr>UN CURRICOLO  PER L’  INCLUSIONE</vt:lpstr>
      <vt:lpstr>Flessibilità di strategie. Uso dei mediatori didattici</vt:lpstr>
      <vt:lpstr>Mediatori didattici</vt:lpstr>
      <vt:lpstr>Mediatori didattici</vt:lpstr>
      <vt:lpstr>  Mediatori attivi: Esplorazioni per vedere, esercitazioni per presa di contatto Esplorazione secondo un piano d’osservazione, esercitazione per realizzare oggetti a partire da semilavorati, montaggi, etc.. </vt:lpstr>
      <vt:lpstr>      Mediatori analogici: Ricostruzione di un’esperienza per metterla a fuoco ed esaminarla Esercitazione per ideare, progettare, realizzare oggetti </vt:lpstr>
      <vt:lpstr>     Mediatore attivo: Esplorazione per controllo di conoscenze predefinite, Esercitazioni per applicare/controllare  </vt:lpstr>
      <vt:lpstr>Mediatori  Iconici: Disegno spontaneo, materiale visivo per documentare - Analisi e interpretazione di immagini selezionate </vt:lpstr>
      <vt:lpstr>Schematizzazione di concetti, mappe, percorsi, eventi, …,secondo connettivi grafici (organizzatori percettivi) Schematizzazione a controllo di conoscenze ed esperienze apprese in precedenza </vt:lpstr>
      <vt:lpstr>Mediatori analogici: Drammatizzazioni/role play (soggetti) Giochi di simulazione (canovaccio) Esecuzione di copioni (soggetti a canovaccio) </vt:lpstr>
      <vt:lpstr> Mediatori analogici: Analisi e discussione di un gioco, finalizzate all’identificazione delle regole Simulazione finalizzata all’applicazione e controllo di conoscenze ed esperienze precedenti </vt:lpstr>
      <vt:lpstr>Mediatori analogici: Drammatizzazioni/role play (soggetti) Giochi di simulazione (canovaccio) Esecuzione di copioni (soggetti a canovaccio) </vt:lpstr>
      <vt:lpstr>Dalla inadeguatezza della programmazione lineare alla progettazione modulare, olistica</vt:lpstr>
      <vt:lpstr>La progettazione didattica</vt:lpstr>
      <vt:lpstr>La progettazione didattica</vt:lpstr>
      <vt:lpstr>Progettazione modulare</vt:lpstr>
      <vt:lpstr>Modularità didattica</vt:lpstr>
      <vt:lpstr>INDICAZIONI NAZIONALI</vt:lpstr>
      <vt:lpstr>INDICAZIONI NAZIONALI E CURRICOLO</vt:lpstr>
      <vt:lpstr>  Struttura delle Indicazioni Nazionali</vt:lpstr>
      <vt:lpstr>Finalità della scuola</vt:lpstr>
      <vt:lpstr>La struttura: I campi di esperienza  </vt:lpstr>
      <vt:lpstr>I° CICLO </vt:lpstr>
      <vt:lpstr>LA SCUOLA DEL PRIMO CICLO </vt:lpstr>
      <vt:lpstr> Il curricolo basato sulle competenze</vt:lpstr>
      <vt:lpstr>Diapositiva 52</vt:lpstr>
      <vt:lpstr>Diapositiva 53</vt:lpstr>
      <vt:lpstr>Diapositiva 54</vt:lpstr>
      <vt:lpstr>Diapositiva 55</vt:lpstr>
      <vt:lpstr>Diapositiva 56</vt:lpstr>
      <vt:lpstr>Diapositiva 57</vt:lpstr>
      <vt:lpstr>Neisser: la cognizione e i processi del Sé in un’ottica ecologica.</vt:lpstr>
      <vt:lpstr>2. Il Sé interpersonale </vt:lpstr>
      <vt:lpstr>3. Il Sé esteso </vt:lpstr>
      <vt:lpstr>4. Il Sé concettuale (o concetto di Sé) </vt:lpstr>
      <vt:lpstr>5. Il Sé privato</vt:lpstr>
      <vt:lpstr>Domanda: come è possibile preservare l’unitarietà del Sé se risulta composto da cinque aspetti ?</vt:lpstr>
      <vt:lpstr>L’importanza delle emozioni nello sviluppo della consapevolezza del Sè</vt:lpstr>
      <vt:lpstr>Lo sviluppo della consapevolezza delle emozioni  Pons F., Doudin P-A., Harris P.L., de Rosnay </vt:lpstr>
      <vt:lpstr>Lo sviluppo della consapevolezza delle emozioni  Pons F., Doudin P-A., Harris P.L., de Rosnay </vt:lpstr>
      <vt:lpstr>Lo sviluppo della consapevolezza delle emozioni  Pons F., Doudin P-A., Harris P.L., de Rosnay </vt:lpstr>
      <vt:lpstr>Lo sviluppo della consapevolezza delle emozioni  Pons F., Doudin P-A., Harris P.L., de Rosnay </vt:lpstr>
      <vt:lpstr>Lo sviluppo della consapevolezza delle emozioni  Pons F., Doudin P-A., Harris P.L., de Rosnay </vt:lpstr>
      <vt:lpstr>Lo sviluppo della consapevolezza delle emozioni</vt:lpstr>
      <vt:lpstr>Linguaggio e sviluppo emotivo</vt:lpstr>
      <vt:lpstr>Dare senso all’ esperienza educativa </vt:lpstr>
      <vt:lpstr>Il concetto di alfabetizzazione culturale  </vt:lpstr>
      <vt:lpstr>Cittadinanza e Costituzione nel I° ciclo</vt:lpstr>
      <vt:lpstr> Documenti europei che hanno contribuito a dare un’impronta importante sulle Nuove Indicazioni del 2012. </vt:lpstr>
      <vt:lpstr>Diapositiva 76</vt:lpstr>
      <vt:lpstr>Il curricolo nel I° ciclo</vt:lpstr>
      <vt:lpstr>I° CICLO Profilo dello studente</vt:lpstr>
      <vt:lpstr>Diapositiva 79</vt:lpstr>
      <vt:lpstr>Il costrutto di  campi di esperienza</vt:lpstr>
      <vt:lpstr>Il campo di esperienze il corpo e il movimento dà particolare rilievo al gioco: perché? </vt:lpstr>
      <vt:lpstr>La consapevolezza del Sé corporeo </vt:lpstr>
      <vt:lpstr>La cultura educativa del corpo</vt:lpstr>
      <vt:lpstr>La cultura educativa del corpo</vt:lpstr>
      <vt:lpstr>Piaget: fase senso-motoria</vt:lpstr>
      <vt:lpstr>Fase preoperatoria </vt:lpstr>
      <vt:lpstr>La teoria di Vygotskij e le sue implicazioni in ambito ludico- motorio</vt:lpstr>
      <vt:lpstr>Vigotskji: didattica ludico- motoria</vt:lpstr>
      <vt:lpstr>Le sensazioni interne</vt:lpstr>
      <vt:lpstr>Lavoro didattico sul Sé corporeo</vt:lpstr>
      <vt:lpstr>Il movimento creativo</vt:lpstr>
      <vt:lpstr>Autoconsapevolezza</vt:lpstr>
      <vt:lpstr>IL SÉ E L'ALTRO </vt:lpstr>
      <vt:lpstr>Immagini suoni, parole</vt:lpstr>
      <vt:lpstr>I discorsi e le parole </vt:lpstr>
      <vt:lpstr>Discorsi e parole</vt:lpstr>
      <vt:lpstr>LA CONOSCENZA DEL MONDO </vt:lpstr>
      <vt:lpstr>Oggetti, fenomeni, viventi  </vt:lpstr>
      <vt:lpstr>Numero e spazio</vt:lpstr>
      <vt:lpstr>SCUOLA PRIMARIA</vt:lpstr>
      <vt:lpstr>Italiano</vt:lpstr>
      <vt:lpstr>Matematica</vt:lpstr>
      <vt:lpstr>Storia</vt:lpstr>
      <vt:lpstr>Scienze</vt:lpstr>
      <vt:lpstr>Tecnologia</vt:lpstr>
      <vt:lpstr>Musica</vt:lpstr>
      <vt:lpstr>Arte e Immagine</vt:lpstr>
      <vt:lpstr>Ed. fisica</vt:lpstr>
      <vt:lpstr>Geografia</vt:lpstr>
      <vt:lpstr>Diapositiva 110</vt:lpstr>
      <vt:lpstr>La costruzione di un curricolo: percorso circolare</vt:lpstr>
      <vt:lpstr>Diapositiva 112</vt:lpstr>
      <vt:lpstr>Diapositiva 113</vt:lpstr>
      <vt:lpstr>Diapositiva 114</vt:lpstr>
      <vt:lpstr> Evidenze delle competenze</vt:lpstr>
      <vt:lpstr> Evidenze delle competenze</vt:lpstr>
      <vt:lpstr>Diapositiva 117</vt:lpstr>
      <vt:lpstr>Un possibile processo di lettura, interpretazione, rielaborazione delle Indicazioni</vt:lpstr>
      <vt:lpstr>1^ Fase del processo</vt:lpstr>
      <vt:lpstr> </vt:lpstr>
      <vt:lpstr>  2^ Fase Gli strumenti da usare: competenze chiave di cittadinanza  e traguardi per lo sviluppo delle competenze comunicative </vt:lpstr>
      <vt:lpstr>Strumento da usare:la disciplina Processo: analisi disciplinare:  Azioni: focalizzare i nuclei disciplinari fondanti </vt:lpstr>
      <vt:lpstr>B)Nuclei procedurali:  </vt:lpstr>
      <vt:lpstr>Fase 3 Identificazione e scelta di  un nucleo concettuale/procedurale  </vt:lpstr>
      <vt:lpstr>  Fase 4  Gli strumenti da usare : gli obiettivi d’apprendimento   </vt:lpstr>
      <vt:lpstr>Testualità </vt:lpstr>
      <vt:lpstr>Connettere TRAGUARDI PER LO SVILUPPO DELLE COMPETENZE CON LE  COMPETENZE CHIAVE DI CITTADINANZA EUROPEA E CON LE COMPETENZE DI CITTADINANZA AL TERMINE DELL’OBBLIGO </vt:lpstr>
      <vt:lpstr>Fase 5 Dalla focalizzazione  degli obiettivi d’apprendimento relativi al testo narrativo alla delineazione di un percorso verticale sul testo narrativo </vt:lpstr>
      <vt:lpstr>Testualità:il testo narrativo  CONTINUITA’/DISCONTINUITA’ NEL CURRICOLO VERTICALE</vt:lpstr>
      <vt:lpstr>Testualità: il testo descrittivo CONTINUITA’/DISCONTINUITA’ NEL CURRICOLO VERTICALE</vt:lpstr>
      <vt:lpstr>Testualità: CONTINUITA’/DISCONTINUITA’ NEL CURRICOLO VERTICALE</vt:lpstr>
      <vt:lpstr>Fase 6 Dagli obiettivi d’apprendimento ai traguardi per lo sviluppo delle competenze</vt:lpstr>
      <vt:lpstr>La costruzione di un curricolo: percorso circolare</vt:lpstr>
      <vt:lpstr>La progettazione modulare di  Unità d’Apprendimento (U.d.A.) </vt:lpstr>
      <vt:lpstr>La progettazione modulare di  Unità d’Apprendimento (U.d.A.)</vt:lpstr>
      <vt:lpstr>  La costruzione di UDA</vt:lpstr>
      <vt:lpstr>Rapporto tra Traguardi per lo sviluppo delle competenze e U.d.A</vt:lpstr>
      <vt:lpstr>Domande chiave per la  progettazione modulare in verticale </vt:lpstr>
      <vt:lpstr>Un metodo indicativo  per la costruzione di un’U.d.A..</vt:lpstr>
      <vt:lpstr>Fare emergere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Giancarlo</dc:creator>
  <cp:lastModifiedBy>Giancarlo</cp:lastModifiedBy>
  <cp:revision>147</cp:revision>
  <dcterms:created xsi:type="dcterms:W3CDTF">2015-09-17T07:29:47Z</dcterms:created>
  <dcterms:modified xsi:type="dcterms:W3CDTF">2019-09-02T07:45:15Z</dcterms:modified>
</cp:coreProperties>
</file>