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2"/>
  </p:notesMasterIdLst>
  <p:sldIdLst>
    <p:sldId id="257" r:id="rId2"/>
    <p:sldId id="303" r:id="rId3"/>
    <p:sldId id="304" r:id="rId4"/>
    <p:sldId id="305" r:id="rId5"/>
    <p:sldId id="263" r:id="rId6"/>
    <p:sldId id="264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50" r:id="rId22"/>
    <p:sldId id="351" r:id="rId23"/>
    <p:sldId id="352" r:id="rId24"/>
    <p:sldId id="354" r:id="rId25"/>
    <p:sldId id="355" r:id="rId26"/>
    <p:sldId id="356" r:id="rId27"/>
    <p:sldId id="357" r:id="rId28"/>
    <p:sldId id="358" r:id="rId29"/>
    <p:sldId id="359" r:id="rId30"/>
    <p:sldId id="360" r:id="rId31"/>
    <p:sldId id="361" r:id="rId32"/>
    <p:sldId id="362" r:id="rId33"/>
    <p:sldId id="265" r:id="rId34"/>
    <p:sldId id="266" r:id="rId35"/>
    <p:sldId id="267" r:id="rId36"/>
    <p:sldId id="268" r:id="rId37"/>
    <p:sldId id="269" r:id="rId38"/>
    <p:sldId id="270" r:id="rId39"/>
    <p:sldId id="271" r:id="rId40"/>
    <p:sldId id="272" r:id="rId41"/>
    <p:sldId id="273" r:id="rId42"/>
    <p:sldId id="277" r:id="rId43"/>
    <p:sldId id="278" r:id="rId44"/>
    <p:sldId id="306" r:id="rId45"/>
    <p:sldId id="307" r:id="rId46"/>
    <p:sldId id="279" r:id="rId47"/>
    <p:sldId id="310" r:id="rId48"/>
    <p:sldId id="311" r:id="rId49"/>
    <p:sldId id="312" r:id="rId50"/>
    <p:sldId id="280" r:id="rId51"/>
    <p:sldId id="281" r:id="rId52"/>
    <p:sldId id="282" r:id="rId53"/>
    <p:sldId id="283" r:id="rId54"/>
    <p:sldId id="284" r:id="rId55"/>
    <p:sldId id="285" r:id="rId56"/>
    <p:sldId id="286" r:id="rId57"/>
    <p:sldId id="287" r:id="rId58"/>
    <p:sldId id="288" r:id="rId59"/>
    <p:sldId id="289" r:id="rId60"/>
    <p:sldId id="290" r:id="rId61"/>
    <p:sldId id="291" r:id="rId62"/>
    <p:sldId id="292" r:id="rId63"/>
    <p:sldId id="293" r:id="rId64"/>
    <p:sldId id="294" r:id="rId65"/>
    <p:sldId id="295" r:id="rId66"/>
    <p:sldId id="308" r:id="rId67"/>
    <p:sldId id="309" r:id="rId68"/>
    <p:sldId id="296" r:id="rId69"/>
    <p:sldId id="297" r:id="rId70"/>
    <p:sldId id="349" r:id="rId71"/>
    <p:sldId id="327" r:id="rId72"/>
    <p:sldId id="328" r:id="rId73"/>
    <p:sldId id="329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40" r:id="rId83"/>
    <p:sldId id="341" r:id="rId84"/>
    <p:sldId id="342" r:id="rId85"/>
    <p:sldId id="343" r:id="rId86"/>
    <p:sldId id="344" r:id="rId87"/>
    <p:sldId id="345" r:id="rId88"/>
    <p:sldId id="346" r:id="rId89"/>
    <p:sldId id="347" r:id="rId90"/>
    <p:sldId id="348" r:id="rId9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43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B261D-14AD-4C88-B00C-CB0BE4D0C97F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240D9B-6DC4-46DF-80D0-263FE6642469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(INTRAPRENDERE UN COMPITO SINGOLO, INTRAPRENDERE COMPITI ARTICOLATI,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CCA6B8-E00C-4A73-BA5C-0C0810BE8132}" type="slidenum">
              <a:rPr lang="it-IT" smtClean="0"/>
              <a:pPr/>
              <a:t>55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1"/>
            <a:ext cx="9144000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42900" y="1"/>
            <a:ext cx="842010" cy="5329555"/>
          </a:xfrm>
          <a:custGeom>
            <a:avLst/>
            <a:gdLst/>
            <a:ahLst/>
            <a:cxnLst/>
            <a:rect l="l" t="t" r="r" b="b"/>
            <a:pathLst>
              <a:path w="1122680" h="5329555">
                <a:moveTo>
                  <a:pt x="1122426" y="0"/>
                </a:moveTo>
                <a:lnTo>
                  <a:pt x="868426" y="0"/>
                </a:lnTo>
                <a:lnTo>
                  <a:pt x="0" y="5286375"/>
                </a:lnTo>
                <a:lnTo>
                  <a:pt x="247650" y="5329301"/>
                </a:lnTo>
                <a:lnTo>
                  <a:pt x="1122426" y="0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113109" y="0"/>
            <a:ext cx="838200" cy="5276850"/>
          </a:xfrm>
          <a:custGeom>
            <a:avLst/>
            <a:gdLst/>
            <a:ahLst/>
            <a:cxnLst/>
            <a:rect l="l" t="t" r="r" b="b"/>
            <a:pathLst>
              <a:path w="1117600" h="5276850">
                <a:moveTo>
                  <a:pt x="1117600" y="0"/>
                </a:moveTo>
                <a:lnTo>
                  <a:pt x="865187" y="0"/>
                </a:lnTo>
                <a:lnTo>
                  <a:pt x="0" y="5238750"/>
                </a:lnTo>
                <a:lnTo>
                  <a:pt x="249237" y="5276850"/>
                </a:lnTo>
                <a:lnTo>
                  <a:pt x="1117600" y="0"/>
                </a:lnTo>
                <a:close/>
              </a:path>
            </a:pathLst>
          </a:custGeom>
          <a:solidFill>
            <a:srgbClr val="58585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13109" y="5238750"/>
            <a:ext cx="921544" cy="1619250"/>
          </a:xfrm>
          <a:custGeom>
            <a:avLst/>
            <a:gdLst/>
            <a:ahLst/>
            <a:cxnLst/>
            <a:rect l="l" t="t" r="r" b="b"/>
            <a:pathLst>
              <a:path w="1228725" h="1619250">
                <a:moveTo>
                  <a:pt x="0" y="0"/>
                </a:moveTo>
                <a:lnTo>
                  <a:pt x="1174686" y="1619249"/>
                </a:lnTo>
                <a:lnTo>
                  <a:pt x="1228661" y="1619249"/>
                </a:lnTo>
                <a:lnTo>
                  <a:pt x="0" y="0"/>
                </a:lnTo>
                <a:close/>
              </a:path>
            </a:pathLst>
          </a:custGeom>
          <a:solidFill>
            <a:srgbClr val="25252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42900" y="5291201"/>
            <a:ext cx="1121569" cy="1567180"/>
          </a:xfrm>
          <a:custGeom>
            <a:avLst/>
            <a:gdLst/>
            <a:ahLst/>
            <a:cxnLst/>
            <a:rect l="l" t="t" r="r" b="b"/>
            <a:pathLst>
              <a:path w="1495425" h="1567179">
                <a:moveTo>
                  <a:pt x="0" y="0"/>
                </a:moveTo>
                <a:lnTo>
                  <a:pt x="1442974" y="1566799"/>
                </a:lnTo>
                <a:lnTo>
                  <a:pt x="1495425" y="1566799"/>
                </a:lnTo>
                <a:lnTo>
                  <a:pt x="0" y="0"/>
                </a:lnTo>
                <a:close/>
              </a:path>
            </a:pathLst>
          </a:custGeom>
          <a:solidFill>
            <a:srgbClr val="7A470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342900" y="5286376"/>
            <a:ext cx="1597819" cy="1571625"/>
          </a:xfrm>
          <a:custGeom>
            <a:avLst/>
            <a:gdLst/>
            <a:ahLst/>
            <a:cxnLst/>
            <a:rect l="l" t="t" r="r" b="b"/>
            <a:pathLst>
              <a:path w="2130425" h="1571625">
                <a:moveTo>
                  <a:pt x="0" y="0"/>
                </a:moveTo>
                <a:lnTo>
                  <a:pt x="0" y="4699"/>
                </a:lnTo>
                <a:lnTo>
                  <a:pt x="1495425" y="1571624"/>
                </a:lnTo>
                <a:lnTo>
                  <a:pt x="2130425" y="1571624"/>
                </a:lnTo>
                <a:lnTo>
                  <a:pt x="247650" y="42799"/>
                </a:lnTo>
                <a:lnTo>
                  <a:pt x="0" y="0"/>
                </a:lnTo>
                <a:close/>
              </a:path>
            </a:pathLst>
          </a:custGeom>
          <a:solidFill>
            <a:srgbClr val="B86C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13109" y="5238750"/>
            <a:ext cx="1271588" cy="1619250"/>
          </a:xfrm>
          <a:custGeom>
            <a:avLst/>
            <a:gdLst/>
            <a:ahLst/>
            <a:cxnLst/>
            <a:rect l="l" t="t" r="r" b="b"/>
            <a:pathLst>
              <a:path w="1695450" h="1619250">
                <a:moveTo>
                  <a:pt x="0" y="0"/>
                </a:moveTo>
                <a:lnTo>
                  <a:pt x="1228661" y="1619249"/>
                </a:lnTo>
                <a:lnTo>
                  <a:pt x="1695386" y="1619249"/>
                </a:lnTo>
                <a:lnTo>
                  <a:pt x="292100" y="95250"/>
                </a:lnTo>
                <a:lnTo>
                  <a:pt x="244475" y="42799"/>
                </a:lnTo>
                <a:lnTo>
                  <a:pt x="249237" y="42799"/>
                </a:lnTo>
                <a:lnTo>
                  <a:pt x="249237" y="38100"/>
                </a:lnTo>
                <a:lnTo>
                  <a:pt x="244475" y="38100"/>
                </a:lnTo>
                <a:lnTo>
                  <a:pt x="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10/24/2019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olo e tabel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abella 2"/>
          <p:cNvSpPr>
            <a:spLocks noGrp="1"/>
          </p:cNvSpPr>
          <p:nvPr>
            <p:ph type="tbl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it-IT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20FC2-6DCF-4244-931D-CD67963C291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31083-112D-453F-9861-BF986B536CF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04F46D-0A76-4D1D-BE8D-02D32DAD5A26}" type="datetimeFigureOut">
              <a:rPr lang="it-IT" smtClean="0"/>
              <a:pPr/>
              <a:t>24/10/2019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A704F-12F7-4C85-AFF8-D88EE3750CB0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D. </a:t>
            </a:r>
            <a:r>
              <a:rPr lang="it-IT" dirty="0" err="1" smtClean="0"/>
              <a:t>Lgs</a:t>
            </a:r>
            <a:r>
              <a:rPr lang="it-IT" dirty="0" smtClean="0"/>
              <a:t>. 66/2017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5400" dirty="0" err="1" smtClean="0"/>
              <a:t>PdF</a:t>
            </a:r>
            <a:endParaRPr lang="it-IT" sz="5400" dirty="0" smtClean="0"/>
          </a:p>
          <a:p>
            <a:pPr algn="ctr"/>
            <a:r>
              <a:rPr lang="it-IT" sz="5400" dirty="0" smtClean="0"/>
              <a:t>P E I</a:t>
            </a:r>
            <a:endParaRPr lang="it-IT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LA CONOSCENZA DELL’ALLIEVO</a:t>
            </a:r>
            <a:r>
              <a:rPr lang="it-IT" sz="2800" b="1" smtClean="0"/>
              <a:t/>
            </a:r>
            <a:br>
              <a:rPr lang="it-IT" sz="2800" b="1" smtClean="0"/>
            </a:br>
            <a:endParaRPr lang="it-IT" sz="2800" b="1" smtClean="0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57298"/>
            <a:ext cx="8229600" cy="466250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>
                <a:solidFill>
                  <a:srgbClr val="FF0000"/>
                </a:solidFill>
              </a:rPr>
              <a:t>Profilo di funzionamento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Contatti con gli operatori dell’èquipe </a:t>
            </a:r>
            <a:r>
              <a:rPr lang="it-IT" sz="2400" b="1" dirty="0" err="1" smtClean="0"/>
              <a:t>medico-psicopedagogica</a:t>
            </a:r>
            <a:r>
              <a:rPr lang="it-IT" sz="2400" b="1" dirty="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Colloqui con la famiglia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b="1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dirty="0" smtClean="0"/>
              <a:t>Acquisizione di informazioni da parte dei precedenti educatori e formatori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b="1" dirty="0" smtClean="0"/>
              <a:t>Osservazione approfondita</a:t>
            </a: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Conoscere l’allievo: l’osservazione</a:t>
            </a:r>
            <a:r>
              <a:rPr lang="it-IT" smtClean="0"/>
              <a:t> </a:t>
            </a:r>
            <a:br>
              <a:rPr lang="it-IT" smtClean="0"/>
            </a:br>
            <a:endParaRPr lang="it-IT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034" y="857232"/>
            <a:ext cx="8643966" cy="5572164"/>
          </a:xfrm>
        </p:spPr>
        <p:txBody>
          <a:bodyPr>
            <a:normAutofit fontScale="32500" lnSpcReduction="20000"/>
          </a:bodyPr>
          <a:lstStyle/>
          <a:p>
            <a:pPr algn="l" eaLnBrk="1" hangingPunct="1">
              <a:lnSpc>
                <a:spcPct val="80000"/>
              </a:lnSpc>
              <a:defRPr/>
            </a:pPr>
            <a:r>
              <a:rPr lang="it-IT" sz="8600" b="1" dirty="0" smtClean="0"/>
              <a:t>L’osservazione richiede: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it-IT" sz="2800" dirty="0" smtClean="0"/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attenzione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desiderio di comprendere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scomposizione </a:t>
            </a:r>
            <a:r>
              <a:rPr lang="it-IT" sz="7400" b="1" dirty="0" smtClean="0">
                <a:solidFill>
                  <a:srgbClr val="FF0000"/>
                </a:solidFill>
              </a:rPr>
              <a:t>analitica dei dati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superamento dei pregiudizi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distanza del giudizio dall’impressione estemporanea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esattezza e cura dei dettagli e delle sfumature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ricomposizione dei dati per una visione più sintetica e globale</a:t>
            </a:r>
            <a:r>
              <a:rPr lang="it-IT" sz="7400" b="1" dirty="0" smtClean="0">
                <a:solidFill>
                  <a:srgbClr val="FF0000"/>
                </a:solidFill>
              </a:rPr>
              <a:t>;</a:t>
            </a: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endParaRPr lang="it-IT" sz="7400" b="1" dirty="0" smtClean="0">
              <a:solidFill>
                <a:srgbClr val="FF0000"/>
              </a:solidFill>
            </a:endParaRPr>
          </a:p>
          <a:p>
            <a:pPr algn="l" eaLnBrk="1" hangingPunct="1">
              <a:lnSpc>
                <a:spcPct val="80000"/>
              </a:lnSpc>
              <a:buFontTx/>
              <a:buChar char="•"/>
              <a:defRPr/>
            </a:pPr>
            <a:r>
              <a:rPr lang="it-IT" sz="7400" b="1" dirty="0" smtClean="0">
                <a:solidFill>
                  <a:srgbClr val="FF0000"/>
                </a:solidFill>
              </a:rPr>
              <a:t>interesse per la ricerca, la scoperta, la conoscenza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Soggettività, oggettività, intersoggettività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L’osservazione fra soggettività, oggettività, intersoggettività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Complessità e intersoggettività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Modalità intersoggettiva: visione di più soggettività al plurale: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Dialettica,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Incontro/scontro;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Accordo/disaccordo;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Concertazione; negoziazione, ragionamento per differenze;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Apporto in campo di dati percettivi, di elementi razionali ed emozionali;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Crescita in una prospettiva costruttivistica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Intersoggettività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bando all’alternativa aut – aut fra soggettività e oggettività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non rifiutare l’oggettivismo in favore di soggettivismo privo di scientificità,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ricercare una possibile oggettività attraverso il confronto di soggettività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intendere l’intersoggettività come confronto e interconnessione tra saperi che sono comunque elaborazioni e costruzioni soggettive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-387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Tipologie di osservazione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47625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occasionale</a:t>
            </a:r>
            <a:r>
              <a:rPr lang="it-IT" sz="2400" smtClean="0"/>
              <a:t>: non intenzionale, influenzata dalle idee dell’insegnante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sistematica:</a:t>
            </a:r>
            <a:r>
              <a:rPr lang="it-IT" sz="2400" smtClean="0"/>
              <a:t> inserita in un quadro progettuale, selezionatrice (usa precisi strumenti: protocolli, griglie..) per classificare i dati dell’evento didattico.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clinica</a:t>
            </a:r>
            <a:r>
              <a:rPr lang="it-IT" sz="2400" smtClean="0"/>
              <a:t>: modello piagetiano, preparata in anticipo con una situazione sperimentale ripetibile e confrontabile secondo modelli standardizzati per vedere-ricercare-scoprire i comportamenti, le competenze, gli stili d’apprendimento degli allievi.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diretta</a:t>
            </a:r>
            <a:r>
              <a:rPr lang="it-IT" sz="2400" smtClean="0"/>
              <a:t>: immediatezza delle registrazioni , serve per esaminare le reazioni e i comportamenti degli allievi in un contesto preparato alle proposte didattiche.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documentaria</a:t>
            </a:r>
            <a:r>
              <a:rPr lang="it-IT" sz="2400" smtClean="0"/>
              <a:t>: tramite registrazioni audio – video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Osservazione scientifica</a:t>
            </a:r>
            <a:r>
              <a:rPr lang="it-IT" sz="2400" smtClean="0"/>
              <a:t>: serve a raccogliere dati pertinenti su un problema specifico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Come, cosa osservare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052513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Come osservare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conversazione o indagine clinica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Perché osservare: quali sono gli obiettivi dell’osservazione?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Che cosa osservare:</a:t>
            </a:r>
            <a:r>
              <a:rPr lang="it-IT" sz="24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quali dati è necessario individuare?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Come osservare: quali strategie occorre utilizzare coerentemente con gli obiettivi e i dati da osservare?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smtClean="0">
                <a:solidFill>
                  <a:srgbClr val="FF3300"/>
                </a:solidFill>
              </a:rPr>
              <a:t>Quali errori da evitare: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errori strutturali</a:t>
            </a:r>
            <a:r>
              <a:rPr lang="it-IT" sz="2400" smtClean="0"/>
              <a:t>: insiti nella situazione oggettiva dell’osservazione;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errori funzionali</a:t>
            </a:r>
            <a:r>
              <a:rPr lang="it-IT" sz="2400" smtClean="0"/>
              <a:t>: derivanti dalla personalità di chi osserva, dalla relazione insegnante/allievi, dalle interazioni comunicative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domande da porsi: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3"/>
            <a:ext cx="82296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Parlo troppo, parlo poco?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Sono direttivo o non?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Mi esprimo con chiarezza e disponibilità? Come reagisco al comportamento degli allievi?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Accetto le ipotesi e le proposte degli allievi?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Favorisco le loro espressioni e manifestazioni?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Uso efficacemente l’incoraggiamento e la motivazione?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Riesco a mediare fra l’esigenza degli allievi e la logica dei sistemi simbolico – culturali?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Uso efficacemente critiche e rimproveri?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3200" b="1" smtClean="0">
                <a:solidFill>
                  <a:schemeClr val="hlink"/>
                </a:solidFill>
              </a:rPr>
              <a:t>Le fasi dell’osservazione</a:t>
            </a:r>
            <a:r>
              <a:rPr lang="it-IT" smtClean="0"/>
              <a:t/>
            </a:r>
            <a:br>
              <a:rPr lang="it-IT" smtClean="0"/>
            </a:br>
            <a:endParaRPr lang="it-IT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7772400" cy="41148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Individuazione dei dati da osservare in situazione (comportamenti, stili,e livelli di apprendimento, ritmi d’apprendimento e reazioni degli allievi…): riflessione individuale o collegiale.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Stesura degli strumenti da utilizzare (protocolli, griglie, questionari..) per l’osservazione.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Conduzione dell’osservazione e successiva registrazione dei dati.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Analisi e confronto dei dati raccolti per individuarne i dati quantitativi, qualificativi, le variabili, le invarianti.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Utilizzazione dei dati raccolti per la revisione e per l’aggiornamento del percorso didattico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Gli strumenti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it-IT" sz="2800" b="1" smtClean="0">
                <a:solidFill>
                  <a:srgbClr val="FF3300"/>
                </a:solidFill>
              </a:rPr>
              <a:t>Le griglie</a:t>
            </a:r>
          </a:p>
          <a:p>
            <a:pPr eaLnBrk="1" hangingPunct="1">
              <a:defRPr/>
            </a:pPr>
            <a:r>
              <a:rPr lang="it-IT" sz="2800" smtClean="0"/>
              <a:t>Sono vere e proprie batterie di quesiti che servono per raccogliere </a:t>
            </a:r>
            <a:r>
              <a:rPr lang="it-IT" sz="2800" smtClean="0">
                <a:solidFill>
                  <a:schemeClr val="hlink"/>
                </a:solidFill>
              </a:rPr>
              <a:t>dati quantitativi</a:t>
            </a:r>
            <a:r>
              <a:rPr lang="it-IT" sz="2800" smtClean="0"/>
              <a:t> e individuare se gli allievi hanno acquisito una serie di abilità. </a:t>
            </a:r>
          </a:p>
          <a:p>
            <a:pPr eaLnBrk="1" hangingPunct="1">
              <a:defRPr/>
            </a:pPr>
            <a:r>
              <a:rPr lang="it-IT" sz="2800" smtClean="0"/>
              <a:t>Possono essere di aiuto per conoscere le loro dimensioni di sviluppo e progettare un curricolo corrispondente al loro livello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rgbClr val="FF3300"/>
                </a:solidFill>
              </a:rPr>
              <a:t>I protocolli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445500" cy="52562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I protocolli permettono di individuare e registrare </a:t>
            </a:r>
            <a:r>
              <a:rPr lang="it-IT" sz="2400" smtClean="0">
                <a:solidFill>
                  <a:schemeClr val="hlink"/>
                </a:solidFill>
              </a:rPr>
              <a:t>dati qualitativi</a:t>
            </a:r>
            <a:r>
              <a:rPr lang="it-IT" sz="2400" smtClean="0"/>
              <a:t>, poiché lasciano spazio alla descrizione delle operazioni degli allievi. Sono strumenti particolarmente adatti per l’osservazione partecipante e per l’osservazione clinica.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Sulla base di indicatori selezionati, l’insegnante descrive e racconta i comportamenti dei bambini, annotando tutti gli aspetti in una prima colonna e le eventuali difficoltà o soluzioni diverse da quelle previste in una seconda colonna.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Generalmente il protocollo viene utilizzato </a:t>
            </a:r>
            <a:r>
              <a:rPr lang="it-IT" sz="2400" smtClean="0">
                <a:solidFill>
                  <a:schemeClr val="hlink"/>
                </a:solidFill>
              </a:rPr>
              <a:t>per un settore specifico o ambito del sapere.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lang="it-IT" sz="2000" dirty="0" smtClean="0">
                <a:latin typeface="+mn-lt"/>
              </a:rPr>
              <a:t>PROFILO </a:t>
            </a:r>
            <a:r>
              <a:rPr lang="it-IT" sz="2000" dirty="0" err="1" smtClean="0">
                <a:latin typeface="+mn-lt"/>
              </a:rPr>
              <a:t>DI</a:t>
            </a:r>
            <a:r>
              <a:rPr lang="it-IT" sz="2000" dirty="0" smtClean="0">
                <a:latin typeface="+mn-lt"/>
              </a:rPr>
              <a:t> FUNZIONAMENTO (PDF)</a:t>
            </a:r>
            <a:br>
              <a:rPr lang="it-IT" sz="2000" dirty="0" smtClean="0">
                <a:latin typeface="+mn-lt"/>
              </a:rPr>
            </a:br>
            <a:r>
              <a:rPr lang="it-IT" sz="2000" spc="-170" dirty="0" smtClean="0">
                <a:latin typeface="+mn-lt"/>
                <a:cs typeface="Arial"/>
              </a:rPr>
              <a:t>ALLA  </a:t>
            </a:r>
            <a:r>
              <a:rPr lang="it-IT" sz="2000" spc="-210" dirty="0" smtClean="0">
                <a:latin typeface="+mn-lt"/>
                <a:cs typeface="Arial"/>
              </a:rPr>
              <a:t>BASE</a:t>
            </a:r>
            <a:r>
              <a:rPr lang="it-IT" sz="2000" spc="-165" dirty="0" smtClean="0">
                <a:latin typeface="+mn-lt"/>
                <a:cs typeface="Arial"/>
              </a:rPr>
              <a:t>  </a:t>
            </a:r>
            <a:r>
              <a:rPr lang="it-IT" sz="2000" spc="-180" dirty="0" smtClean="0">
                <a:latin typeface="+mn-lt"/>
                <a:cs typeface="Arial"/>
              </a:rPr>
              <a:t>DELL’ ICF</a:t>
            </a:r>
            <a:endParaRPr lang="it-IT" sz="20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2700" marR="115570">
              <a:lnSpc>
                <a:spcPct val="100000"/>
              </a:lnSpc>
              <a:spcBef>
                <a:spcPts val="105"/>
              </a:spcBef>
            </a:pPr>
            <a:r>
              <a:rPr lang="it-IT" spc="75" dirty="0">
                <a:cs typeface="Trebuchet MS"/>
              </a:rPr>
              <a:t>S</a:t>
            </a:r>
            <a:r>
              <a:rPr lang="it-IT" spc="75" dirty="0" smtClean="0">
                <a:cs typeface="Trebuchet MS"/>
              </a:rPr>
              <a:t>trumento</a:t>
            </a:r>
            <a:r>
              <a:rPr lang="it-IT" spc="-5" dirty="0" smtClean="0">
                <a:cs typeface="Trebuchet MS"/>
              </a:rPr>
              <a:t> </a:t>
            </a:r>
            <a:r>
              <a:rPr lang="it-IT" spc="130" dirty="0" smtClean="0">
                <a:cs typeface="Trebuchet MS"/>
              </a:rPr>
              <a:t>conoscitivo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dirty="0" smtClean="0">
                <a:cs typeface="Trebuchet MS"/>
              </a:rPr>
              <a:t>che,</a:t>
            </a:r>
            <a:r>
              <a:rPr lang="it-IT" spc="-19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partendo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dirty="0" smtClean="0">
                <a:cs typeface="Trebuchet MS"/>
              </a:rPr>
              <a:t> </a:t>
            </a:r>
            <a:r>
              <a:rPr lang="it-IT" spc="145" dirty="0" smtClean="0">
                <a:cs typeface="Trebuchet MS"/>
              </a:rPr>
              <a:t>menomazione</a:t>
            </a:r>
            <a:r>
              <a:rPr lang="it-IT" spc="1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dai</a:t>
            </a:r>
            <a:r>
              <a:rPr lang="it-IT" spc="5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suoi</a:t>
            </a:r>
            <a:r>
              <a:rPr lang="it-IT" spc="10" dirty="0" smtClean="0">
                <a:cs typeface="Trebuchet MS"/>
              </a:rPr>
              <a:t> </a:t>
            </a:r>
            <a:r>
              <a:rPr lang="it-IT" spc="-45" dirty="0" smtClean="0">
                <a:cs typeface="Trebuchet MS"/>
              </a:rPr>
              <a:t>effetti  </a:t>
            </a:r>
            <a:r>
              <a:rPr lang="it-IT" spc="10" dirty="0" smtClean="0">
                <a:cs typeface="Trebuchet MS"/>
              </a:rPr>
              <a:t>sul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30" dirty="0" smtClean="0">
                <a:cs typeface="Trebuchet MS"/>
              </a:rPr>
              <a:t>soggetto,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mira</a:t>
            </a:r>
            <a:r>
              <a:rPr lang="it-IT" spc="-265" dirty="0" smtClean="0">
                <a:cs typeface="Trebuchet MS"/>
              </a:rPr>
              <a:t> 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individuare: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lang="it-IT" sz="4000" dirty="0" smtClean="0">
              <a:cs typeface="Times New Roman"/>
            </a:endParaRPr>
          </a:p>
          <a:p>
            <a:pPr marL="104139" marR="273050">
              <a:lnSpc>
                <a:spcPct val="100000"/>
              </a:lnSpc>
            </a:pPr>
            <a:r>
              <a:rPr lang="it-IT" spc="10" dirty="0" smtClean="0">
                <a:cs typeface="Trebuchet MS"/>
              </a:rPr>
              <a:t>l'insieme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delle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disabilità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3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delle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difficoltà,</a:t>
            </a:r>
            <a:r>
              <a:rPr lang="it-IT" spc="-250" dirty="0" smtClean="0">
                <a:cs typeface="Trebuchet MS"/>
              </a:rPr>
              <a:t> </a:t>
            </a:r>
            <a:r>
              <a:rPr lang="it-IT" spc="45" dirty="0" smtClean="0">
                <a:cs typeface="Trebuchet MS"/>
              </a:rPr>
              <a:t>determinate</a:t>
            </a:r>
            <a:r>
              <a:rPr lang="it-IT" spc="-30" dirty="0" smtClean="0">
                <a:cs typeface="Trebuchet MS"/>
              </a:rPr>
              <a:t> </a:t>
            </a:r>
            <a:r>
              <a:rPr lang="it-IT" spc="80" dirty="0" smtClean="0">
                <a:cs typeface="Trebuchet MS"/>
              </a:rPr>
              <a:t>dalla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40" dirty="0" smtClean="0">
                <a:cs typeface="Trebuchet MS"/>
              </a:rPr>
              <a:t>menomazione  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95" dirty="0" smtClean="0">
                <a:cs typeface="Trebuchet MS"/>
              </a:rPr>
              <a:t>indotte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155" dirty="0" smtClean="0">
                <a:cs typeface="Trebuchet MS"/>
              </a:rPr>
              <a:t>da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75" dirty="0" smtClean="0">
                <a:cs typeface="Trebuchet MS"/>
              </a:rPr>
              <a:t>modelli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105" dirty="0" smtClean="0">
                <a:cs typeface="Trebuchet MS"/>
              </a:rPr>
              <a:t>ed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atteggiamenti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culturali</a:t>
            </a:r>
            <a:r>
              <a:rPr lang="it-IT" spc="-70" dirty="0" smtClean="0">
                <a:cs typeface="Trebuchet MS"/>
              </a:rPr>
              <a:t> 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25" dirty="0" smtClean="0">
                <a:cs typeface="Trebuchet MS"/>
              </a:rPr>
              <a:t>sociali;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sz="4000" dirty="0" smtClean="0">
              <a:cs typeface="Times New Roman"/>
            </a:endParaRPr>
          </a:p>
          <a:p>
            <a:pPr marL="104139" marR="165735">
              <a:lnSpc>
                <a:spcPct val="100000"/>
              </a:lnSpc>
              <a:spcBef>
                <a:spcPts val="5"/>
              </a:spcBef>
              <a:tabLst>
                <a:tab pos="510540" algn="l"/>
                <a:tab pos="1818005" algn="l"/>
                <a:tab pos="2729865" algn="l"/>
                <a:tab pos="4136390" algn="l"/>
                <a:tab pos="5025390" algn="l"/>
                <a:tab pos="6795134" algn="l"/>
                <a:tab pos="7182484" algn="l"/>
                <a:tab pos="9370695" algn="l"/>
              </a:tabLst>
            </a:pPr>
            <a:r>
              <a:rPr lang="it-IT" spc="-45" dirty="0" smtClean="0">
                <a:cs typeface="Trebuchet MS"/>
              </a:rPr>
              <a:t>il	</a:t>
            </a:r>
            <a:r>
              <a:rPr lang="it-IT" spc="204" dirty="0" smtClean="0">
                <a:cs typeface="Trebuchet MS"/>
              </a:rPr>
              <a:t>q</a:t>
            </a:r>
            <a:r>
              <a:rPr lang="it-IT" spc="145" dirty="0" smtClean="0">
                <a:cs typeface="Trebuchet MS"/>
              </a:rPr>
              <a:t>u</a:t>
            </a:r>
            <a:r>
              <a:rPr lang="it-IT" spc="210" dirty="0" smtClean="0">
                <a:cs typeface="Trebuchet MS"/>
              </a:rPr>
              <a:t>ad</a:t>
            </a:r>
            <a:r>
              <a:rPr lang="it-IT" spc="-75" dirty="0" smtClean="0">
                <a:cs typeface="Trebuchet MS"/>
              </a:rPr>
              <a:t>r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60" dirty="0" smtClean="0">
                <a:cs typeface="Trebuchet MS"/>
              </a:rPr>
              <a:t>de</a:t>
            </a:r>
            <a:r>
              <a:rPr lang="it-IT" spc="40" dirty="0" smtClean="0">
                <a:cs typeface="Trebuchet MS"/>
              </a:rPr>
              <a:t>l</a:t>
            </a:r>
            <a:r>
              <a:rPr lang="it-IT" spc="-50" dirty="0" smtClean="0">
                <a:cs typeface="Trebuchet MS"/>
              </a:rPr>
              <a:t>l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dirty="0" smtClean="0">
                <a:cs typeface="Trebuchet MS"/>
              </a:rPr>
              <a:t>	</a:t>
            </a:r>
            <a:r>
              <a:rPr lang="it-IT" spc="260" dirty="0" smtClean="0">
                <a:cs typeface="Trebuchet MS"/>
              </a:rPr>
              <a:t>c</a:t>
            </a:r>
            <a:r>
              <a:rPr lang="it-IT" spc="135" dirty="0" smtClean="0">
                <a:cs typeface="Trebuchet MS"/>
              </a:rPr>
              <a:t>a</a:t>
            </a:r>
            <a:r>
              <a:rPr lang="it-IT" spc="-254" dirty="0" smtClean="0">
                <a:cs typeface="Trebuchet MS"/>
              </a:rPr>
              <a:t>p</a:t>
            </a:r>
            <a:r>
              <a:rPr lang="it-IT" spc="65" dirty="0" smtClean="0">
                <a:cs typeface="Trebuchet MS"/>
              </a:rPr>
              <a:t>a</a:t>
            </a:r>
            <a:r>
              <a:rPr lang="it-IT" spc="90" dirty="0" smtClean="0">
                <a:cs typeface="Trebuchet MS"/>
              </a:rPr>
              <a:t>cità</a:t>
            </a:r>
            <a:r>
              <a:rPr lang="it-IT" dirty="0" smtClean="0">
                <a:cs typeface="Trebuchet MS"/>
              </a:rPr>
              <a:t>	</a:t>
            </a:r>
            <a:r>
              <a:rPr lang="it-IT" spc="165" dirty="0" smtClean="0">
                <a:cs typeface="Trebuchet MS"/>
              </a:rPr>
              <a:t>(co</a:t>
            </a:r>
            <a:r>
              <a:rPr lang="it-IT" spc="200" dirty="0" smtClean="0">
                <a:cs typeface="Trebuchet MS"/>
              </a:rPr>
              <a:t>n</a:t>
            </a:r>
            <a:r>
              <a:rPr lang="it-IT" dirty="0" smtClean="0">
                <a:cs typeface="Trebuchet MS"/>
              </a:rPr>
              <a:t>	</a:t>
            </a:r>
            <a:r>
              <a:rPr lang="it-IT" spc="-50" dirty="0" smtClean="0">
                <a:cs typeface="Trebuchet MS"/>
              </a:rPr>
              <a:t>rife</a:t>
            </a:r>
            <a:r>
              <a:rPr lang="it-IT" spc="15" dirty="0" smtClean="0">
                <a:cs typeface="Trebuchet MS"/>
              </a:rPr>
              <a:t>rim</a:t>
            </a:r>
            <a:r>
              <a:rPr lang="it-IT" spc="5" dirty="0" smtClean="0">
                <a:cs typeface="Trebuchet MS"/>
              </a:rPr>
              <a:t>e</a:t>
            </a:r>
            <a:r>
              <a:rPr lang="it-IT" spc="285" dirty="0" smtClean="0">
                <a:cs typeface="Trebuchet MS"/>
              </a:rPr>
              <a:t>n</a:t>
            </a:r>
            <a:r>
              <a:rPr lang="it-IT" spc="-95" dirty="0" smtClean="0">
                <a:cs typeface="Trebuchet MS"/>
              </a:rPr>
              <a:t>t</a:t>
            </a:r>
            <a:r>
              <a:rPr lang="it-IT" spc="300" dirty="0" smtClean="0">
                <a:cs typeface="Trebuchet MS"/>
              </a:rPr>
              <a:t>o</a:t>
            </a:r>
            <a:r>
              <a:rPr lang="it-IT" dirty="0" smtClean="0">
                <a:cs typeface="Trebuchet MS"/>
              </a:rPr>
              <a:t>	</a:t>
            </a:r>
            <a:r>
              <a:rPr lang="it-IT" spc="155" dirty="0" smtClean="0">
                <a:cs typeface="Trebuchet MS"/>
              </a:rPr>
              <a:t>a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dirty="0" smtClean="0">
                <a:cs typeface="Trebuchet MS"/>
              </a:rPr>
              <a:t>e</a:t>
            </a:r>
            <a:r>
              <a:rPr lang="it-IT" spc="85" dirty="0" smtClean="0">
                <a:cs typeface="Trebuchet MS"/>
              </a:rPr>
              <a:t>cu</a:t>
            </a:r>
            <a:r>
              <a:rPr lang="it-IT" spc="65" dirty="0" smtClean="0">
                <a:cs typeface="Trebuchet MS"/>
              </a:rPr>
              <a:t>p</a:t>
            </a:r>
            <a:r>
              <a:rPr lang="it-IT" spc="-15" dirty="0" smtClean="0">
                <a:cs typeface="Trebuchet MS"/>
              </a:rPr>
              <a:t>e</a:t>
            </a:r>
            <a:r>
              <a:rPr lang="it-IT" spc="-10" dirty="0" smtClean="0">
                <a:cs typeface="Trebuchet MS"/>
              </a:rPr>
              <a:t>r</a:t>
            </a:r>
            <a:r>
              <a:rPr lang="it-IT" spc="35" dirty="0" smtClean="0">
                <a:cs typeface="Trebuchet MS"/>
              </a:rPr>
              <a:t>ab</a:t>
            </a:r>
            <a:r>
              <a:rPr lang="it-IT" dirty="0" smtClean="0">
                <a:cs typeface="Trebuchet MS"/>
              </a:rPr>
              <a:t>i</a:t>
            </a:r>
            <a:r>
              <a:rPr lang="it-IT" spc="20" dirty="0" smtClean="0">
                <a:cs typeface="Trebuchet MS"/>
              </a:rPr>
              <a:t>lità</a:t>
            </a:r>
            <a:r>
              <a:rPr lang="it-IT" spc="-295" dirty="0" smtClean="0">
                <a:cs typeface="Trebuchet MS"/>
              </a:rPr>
              <a:t>,</a:t>
            </a:r>
            <a:r>
              <a:rPr lang="it-IT" dirty="0" smtClean="0">
                <a:cs typeface="Trebuchet MS"/>
              </a:rPr>
              <a:t>	</a:t>
            </a:r>
            <a:r>
              <a:rPr lang="it-IT" spc="-15" dirty="0" smtClean="0">
                <a:cs typeface="Trebuchet MS"/>
              </a:rPr>
              <a:t>r</a:t>
            </a:r>
            <a:r>
              <a:rPr lang="it-IT" spc="-10" dirty="0" smtClean="0">
                <a:cs typeface="Trebuchet MS"/>
              </a:rPr>
              <a:t>e</a:t>
            </a:r>
            <a:r>
              <a:rPr lang="it-IT" spc="65" dirty="0" smtClean="0">
                <a:cs typeface="Trebuchet MS"/>
              </a:rPr>
              <a:t>sid</a:t>
            </a:r>
            <a:r>
              <a:rPr lang="it-IT" spc="85" dirty="0" smtClean="0">
                <a:cs typeface="Trebuchet MS"/>
              </a:rPr>
              <a:t>u</a:t>
            </a:r>
            <a:r>
              <a:rPr lang="it-IT" spc="-60" dirty="0" smtClean="0">
                <a:cs typeface="Trebuchet MS"/>
              </a:rPr>
              <a:t>i  </a:t>
            </a:r>
            <a:r>
              <a:rPr lang="it-IT" spc="70" dirty="0" smtClean="0">
                <a:cs typeface="Trebuchet MS"/>
              </a:rPr>
              <a:t>funzionali,</a:t>
            </a:r>
            <a:r>
              <a:rPr lang="it-IT" spc="-27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settori</a:t>
            </a:r>
            <a:r>
              <a:rPr lang="it-IT" spc="-36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vicarianti...);</a:t>
            </a:r>
            <a:endParaRPr lang="it-IT" dirty="0" smtClean="0">
              <a:cs typeface="Trebuchet MS"/>
            </a:endParaRPr>
          </a:p>
          <a:p>
            <a:pPr marL="104139" marR="297815">
              <a:lnSpc>
                <a:spcPct val="100000"/>
              </a:lnSpc>
              <a:spcBef>
                <a:spcPts val="585"/>
              </a:spcBef>
            </a:pPr>
            <a:r>
              <a:rPr lang="it-IT" spc="-55" dirty="0" smtClean="0">
                <a:cs typeface="Trebuchet MS"/>
              </a:rPr>
              <a:t>le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potenzialità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sviluppo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-40" dirty="0" smtClean="0">
                <a:cs typeface="Trebuchet MS"/>
              </a:rPr>
              <a:t>per </a:t>
            </a:r>
            <a:r>
              <a:rPr lang="it-IT" spc="125" dirty="0" smtClean="0">
                <a:cs typeface="Trebuchet MS"/>
              </a:rPr>
              <a:t>ciascun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85" dirty="0" smtClean="0">
                <a:cs typeface="Trebuchet MS"/>
              </a:rPr>
              <a:t>soggetto</a:t>
            </a:r>
            <a:r>
              <a:rPr lang="it-IT" spc="-75" dirty="0" smtClean="0">
                <a:cs typeface="Trebuchet MS"/>
              </a:rPr>
              <a:t> </a:t>
            </a:r>
            <a:r>
              <a:rPr lang="it-IT" spc="114" dirty="0" smtClean="0">
                <a:cs typeface="Trebuchet MS"/>
              </a:rPr>
              <a:t>in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85" dirty="0" smtClean="0">
                <a:cs typeface="Trebuchet MS"/>
              </a:rPr>
              <a:t>una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-5" dirty="0" smtClean="0">
                <a:cs typeface="Trebuchet MS"/>
              </a:rPr>
              <a:t>prospettiva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110" dirty="0" smtClean="0">
                <a:cs typeface="Trebuchet MS"/>
              </a:rPr>
              <a:t>di</a:t>
            </a:r>
            <a:r>
              <a:rPr lang="it-IT" spc="-31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tipo  </a:t>
            </a:r>
            <a:r>
              <a:rPr lang="it-IT" spc="55" dirty="0" smtClean="0">
                <a:cs typeface="Trebuchet MS"/>
              </a:rPr>
              <a:t>evolutivo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4800" dirty="0" smtClean="0">
              <a:cs typeface="Times New Roman"/>
            </a:endParaRPr>
          </a:p>
          <a:p>
            <a:pPr marL="12700" marR="6985" algn="just">
              <a:lnSpc>
                <a:spcPct val="100000"/>
              </a:lnSpc>
              <a:spcBef>
                <a:spcPts val="5"/>
              </a:spcBef>
            </a:pPr>
            <a:r>
              <a:rPr lang="it-IT" spc="60" dirty="0" smtClean="0">
                <a:cs typeface="Trebuchet MS"/>
              </a:rPr>
              <a:t>Il  PDF</a:t>
            </a:r>
            <a:r>
              <a:rPr lang="it-IT" spc="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deriva </a:t>
            </a:r>
            <a:r>
              <a:rPr lang="it-IT" spc="155" dirty="0" smtClean="0">
                <a:cs typeface="Trebuchet MS"/>
              </a:rPr>
              <a:t>da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spc="70" dirty="0" smtClean="0">
                <a:cs typeface="Trebuchet MS"/>
              </a:rPr>
              <a:t>lavoro </a:t>
            </a:r>
            <a:r>
              <a:rPr lang="it-IT" spc="25" dirty="0" smtClean="0">
                <a:cs typeface="Trebuchet MS"/>
              </a:rPr>
              <a:t>interdisciplinare, </a:t>
            </a:r>
            <a:r>
              <a:rPr lang="it-IT" spc="95" dirty="0" smtClean="0">
                <a:cs typeface="Trebuchet MS"/>
              </a:rPr>
              <a:t>che </a:t>
            </a:r>
            <a:r>
              <a:rPr lang="it-IT" spc="40" dirty="0" smtClean="0">
                <a:cs typeface="Trebuchet MS"/>
              </a:rPr>
              <a:t>vede </a:t>
            </a:r>
            <a:r>
              <a:rPr lang="it-IT" spc="60" dirty="0" smtClean="0">
                <a:cs typeface="Trebuchet MS"/>
              </a:rPr>
              <a:t>la </a:t>
            </a:r>
            <a:r>
              <a:rPr lang="it-IT" spc="120" dirty="0" smtClean="0">
                <a:cs typeface="Trebuchet MS"/>
              </a:rPr>
              <a:t>collaborazione 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insegnanti,</a:t>
            </a:r>
            <a:r>
              <a:rPr lang="it-IT" spc="-275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degli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operatori</a:t>
            </a:r>
            <a:r>
              <a:rPr lang="it-IT" spc="-25" dirty="0" smtClean="0">
                <a:cs typeface="Trebuchet MS"/>
              </a:rPr>
              <a:t> </a:t>
            </a:r>
            <a:r>
              <a:rPr lang="it-IT" spc="-30" dirty="0" smtClean="0">
                <a:cs typeface="Trebuchet MS"/>
              </a:rPr>
              <a:t>dell’asl</a:t>
            </a:r>
            <a:r>
              <a:rPr lang="it-IT" spc="-10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50" dirty="0" smtClean="0">
                <a:cs typeface="Trebuchet MS"/>
              </a:rPr>
              <a:t>dei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-25" dirty="0" smtClean="0">
                <a:cs typeface="Trebuchet MS"/>
              </a:rPr>
              <a:t>familiari.</a:t>
            </a:r>
            <a:endParaRPr lang="it-IT" dirty="0" smtClean="0"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4000" b="1" smtClean="0">
                <a:solidFill>
                  <a:srgbClr val="FF3300"/>
                </a:solidFill>
              </a:rPr>
              <a:t>Chek – list</a:t>
            </a:r>
            <a:r>
              <a:rPr lang="it-IT" sz="4000" smtClean="0"/>
              <a:t/>
            </a:r>
            <a:br>
              <a:rPr lang="it-IT" sz="4000" smtClean="0"/>
            </a:br>
            <a:endParaRPr lang="it-IT" sz="400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052513"/>
            <a:ext cx="8424863" cy="2305050"/>
          </a:xfrm>
        </p:spPr>
        <p:txBody>
          <a:bodyPr>
            <a:normAutofit fontScale="6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chek – list è una delle forme più semplici di questionari e indicatori di osservazione: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400" smtClean="0"/>
              <a:t>sono costituite da un elenco di descrizioni, di comportamenti – atteggiamenti o di competenze.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Le chek – list si limitano a registrare la </a:t>
            </a:r>
            <a:r>
              <a:rPr lang="it-IT" sz="2400" smtClean="0">
                <a:solidFill>
                  <a:schemeClr val="hlink"/>
                </a:solidFill>
              </a:rPr>
              <a:t>presenza o l’assenza di un comportamento, conoscenza, abilità</a:t>
            </a:r>
            <a:r>
              <a:rPr lang="it-IT" sz="2400" smtClean="0"/>
              <a:t>, senza prendere in considerazione aspetti di ordine quantitativo.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Non permettono quindi di rilevare differenze esistenti fra allievi che denotano la presenza degli aspetti comportamentali o cognitivi</a:t>
            </a:r>
            <a:r>
              <a:rPr lang="it-IT" sz="240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>
                <a:solidFill>
                  <a:schemeClr val="hlink"/>
                </a:solidFill>
              </a:rPr>
              <a:t>Questo limite può essere superato se si utilizzano scale di valutazione, es: 1=insoddisfacente, insufficiente; 2 = accettabile o sufficiente; 3 = medio o normale; 4 = soddisfacente o buono; 5 = apprezzabile, ottimo.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/>
          </a:bodyPr>
          <a:lstStyle/>
          <a:p>
            <a:r>
              <a:rPr lang="it-IT" sz="2000" b="1" spc="-5" dirty="0" smtClean="0">
                <a:latin typeface="Trebuchet MS"/>
                <a:cs typeface="Trebuchet MS"/>
              </a:rPr>
              <a:t>GRIGLIA</a:t>
            </a:r>
            <a:r>
              <a:rPr lang="it-IT" sz="2000" b="1" spc="-345" dirty="0" smtClean="0">
                <a:latin typeface="Trebuchet MS"/>
                <a:cs typeface="Trebuchet MS"/>
              </a:rPr>
              <a:t>  </a:t>
            </a:r>
            <a:r>
              <a:rPr lang="it-IT" sz="2000" b="1" spc="-5" dirty="0" err="1" smtClean="0">
                <a:latin typeface="Trebuchet MS"/>
                <a:cs typeface="Trebuchet MS"/>
              </a:rPr>
              <a:t>D’OSSERVAZIONE</a:t>
            </a:r>
            <a:r>
              <a:rPr lang="it-IT" sz="2000" b="1" spc="-33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ALUNNO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SU</a:t>
            </a:r>
            <a:r>
              <a:rPr lang="it-IT" sz="2000" b="1" spc="-335" dirty="0" smtClean="0">
                <a:latin typeface="Trebuchet MS"/>
                <a:cs typeface="Trebuchet MS"/>
              </a:rPr>
              <a:t> </a:t>
            </a:r>
            <a:r>
              <a:rPr lang="it-IT" sz="2000" b="1" dirty="0" smtClean="0">
                <a:latin typeface="Trebuchet MS"/>
                <a:cs typeface="Trebuchet MS"/>
              </a:rPr>
              <a:t>BASE </a:t>
            </a:r>
            <a:r>
              <a:rPr lang="it-IT" sz="2000" b="1" spc="-350" dirty="0" smtClean="0">
                <a:latin typeface="Trebuchet MS"/>
                <a:cs typeface="Trebuchet MS"/>
              </a:rPr>
              <a:t> </a:t>
            </a:r>
            <a:r>
              <a:rPr lang="it-IT" sz="2000" b="1" spc="-5" dirty="0" smtClean="0">
                <a:latin typeface="Trebuchet MS"/>
                <a:cs typeface="Trebuchet MS"/>
              </a:rPr>
              <a:t>ICF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86412"/>
          </a:xfrm>
        </p:spPr>
        <p:txBody>
          <a:bodyPr>
            <a:normAutofit fontScale="85000" lnSpcReduction="2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buNone/>
            </a:pPr>
            <a:r>
              <a:rPr lang="it-IT" dirty="0" smtClean="0"/>
              <a:t>Legenda:</a:t>
            </a: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dirty="0" smtClean="0"/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2 =	L’elemento descritto dal criterio mette in evidenza problematicità rilevanti o reiterate 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lang="it-IT" dirty="0" smtClean="0"/>
              <a:t> 1 =	L’elemento descritto dal criterio mette in evidenza problematicità lievi o  occasionali</a:t>
            </a: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r>
              <a:rPr lang="it-IT" dirty="0" smtClean="0"/>
              <a:t>0 =	L’elemento descritto dal criterio non mette in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evidenza particolari problematicità. Lo sviluppo 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r>
              <a:rPr lang="it-IT" dirty="0" smtClean="0"/>
              <a:t>        della  capacità descritta appare nella norma</a:t>
            </a:r>
          </a:p>
          <a:p>
            <a:pPr marL="12700" marR="365125">
              <a:lnSpc>
                <a:spcPts val="1360"/>
              </a:lnSpc>
              <a:spcBef>
                <a:spcPts val="35"/>
              </a:spcBef>
              <a:buNone/>
              <a:tabLst>
                <a:tab pos="462280" algn="l"/>
              </a:tabLst>
            </a:pPr>
            <a:endParaRPr lang="it-IT" dirty="0" smtClean="0"/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endParaRPr lang="it-IT" dirty="0" smtClean="0"/>
          </a:p>
          <a:p>
            <a:pPr marL="12700">
              <a:lnSpc>
                <a:spcPct val="100000"/>
              </a:lnSpc>
              <a:spcBef>
                <a:spcPts val="10"/>
              </a:spcBef>
              <a:tabLst>
                <a:tab pos="462280" algn="l"/>
              </a:tabLst>
            </a:pPr>
            <a:r>
              <a:rPr lang="it-IT" dirty="0" smtClean="0"/>
              <a:t>F =	L’elemento descritto non solo non mette in evidenza problematicità, ma rappresenta un “punto di forza”dell’alunno, su cui fare leva nell’intervento.</a:t>
            </a:r>
          </a:p>
          <a:p>
            <a:pPr algn="ctr">
              <a:lnSpc>
                <a:spcPct val="100000"/>
              </a:lnSpc>
              <a:spcBef>
                <a:spcPts val="1125"/>
              </a:spcBef>
            </a:pPr>
            <a:endParaRPr lang="it-IT" dirty="0" smtClean="0">
              <a:latin typeface="Trebuchet MS"/>
              <a:cs typeface="Trebuchet MS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5822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43707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800" b="1" spc="-5" dirty="0"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80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latin typeface="Trebuchet MS"/>
                          <a:cs typeface="Trebuchet MS"/>
                        </a:rPr>
                        <a:t>SPECIFICHE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255586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Focalizzazione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Mantenimento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breve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lungo</a:t>
                      </a:r>
                      <a:r>
                        <a:rPr sz="160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Controllo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psicomotorio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Gamma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emozioni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rebuchet MS"/>
                          <a:cs typeface="Trebuchet MS"/>
                        </a:rPr>
                        <a:t>Regolazione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delle emozioni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Acquisizione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dominanza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(comprensione)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Linguaggio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(produzione)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visiva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uditiva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tattile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286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63989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800" b="1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STRUTTURE</a:t>
                      </a:r>
                      <a:r>
                        <a:rPr lang="it-IT" sz="1800" b="1" spc="-3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lang="it-IT" sz="1800" dirty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800" b="1" spc="-30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SPECIFICHE</a:t>
                      </a:r>
                      <a:endParaRPr sz="180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52748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gustativa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600" spc="-15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olfattiva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Gestione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tempo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Risoluzione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60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problemi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Immagine</a:t>
                      </a:r>
                      <a:r>
                        <a:rPr sz="160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corporea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Pensiero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(forma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contenuto)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600" spc="-5" dirty="0">
                          <a:latin typeface="Trebuchet MS"/>
                          <a:cs typeface="Trebuchet MS"/>
                        </a:rPr>
                        <a:t>Astrazione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63989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pc="-5" smtClean="0">
                          <a:latin typeface="Trebuchet MS"/>
                          <a:cs typeface="Trebuchet MS"/>
                        </a:rPr>
                        <a:t>Metacognizione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263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solidFill>
                          <a:srgbClr val="FFFF00"/>
                        </a:solidFill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600" b="1" spc="-5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600" b="1" spc="-1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600" b="1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 A</a:t>
                      </a:r>
                      <a:r>
                        <a:rPr sz="1600" b="1" spc="-5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PPLICAZIONE </a:t>
                      </a:r>
                      <a:r>
                        <a:rPr sz="16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6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CONOSCENZE</a:t>
                      </a:r>
                      <a:endParaRPr sz="16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317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dirigere intenzionalmente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sguardo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su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cose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Guarda negli occhi l’interlocutore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ascoltare intenzionalmente (es.: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voce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dell’adulto,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musica)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pensare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ignorare rumori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distraenti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Mantiene l’attenzione sul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57158" y="0"/>
          <a:ext cx="8286808" cy="74321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26735"/>
                <a:gridCol w="28315"/>
                <a:gridCol w="808469"/>
                <a:gridCol w="606352"/>
                <a:gridCol w="606352"/>
                <a:gridCol w="1010585"/>
              </a:tblGrid>
              <a:tr h="630761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b="1" spc="-5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</a:t>
                      </a:r>
                      <a:r>
                        <a:rPr lang="it-IT" sz="1800" b="1" spc="-6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PERSONALI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lang="it-IT" sz="18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93319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lang="it-IT" sz="1050" dirty="0" smtClean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lang="it-IT" sz="1050" spc="-5" dirty="0" smtClean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lang="it-IT" sz="1050" dirty="0" smtClean="0">
                          <a:latin typeface="Trebuchet MS"/>
                          <a:cs typeface="Trebuchet MS"/>
                        </a:rPr>
                        <a:t>di  imitare un gesto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copiare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segno</a:t>
                      </a:r>
                      <a:r>
                        <a:rPr sz="10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grafico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fare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gioco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simbolico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287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400" b="1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COMPITI E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RICHIESTE</a:t>
                      </a:r>
                      <a:r>
                        <a:rPr sz="1400" b="1" spc="-30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400" b="1" spc="-5" dirty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GENERALI</a:t>
                      </a:r>
                      <a:endParaRPr sz="140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05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singoli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articolati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Porta 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termine compiti articolati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autonomia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seguire una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di seguire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25593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cambiamenti della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partecipare alle attività di classe solo </a:t>
                      </a:r>
                      <a:r>
                        <a:rPr sz="1050" i="1" spc="5" dirty="0">
                          <a:latin typeface="Trebuchet MS"/>
                          <a:cs typeface="Trebuchet MS"/>
                        </a:rPr>
                        <a:t>se</a:t>
                      </a:r>
                      <a:r>
                        <a:rPr sz="105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sollecitato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1023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lavorare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coinvolgersi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attività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3423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la tensione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o la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frustrazione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2874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controllare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proprio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comportamento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85718" y="142860"/>
          <a:ext cx="8572561" cy="63934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00860"/>
                <a:gridCol w="500066"/>
                <a:gridCol w="357190"/>
                <a:gridCol w="357190"/>
                <a:gridCol w="428628"/>
                <a:gridCol w="428627"/>
              </a:tblGrid>
              <a:tr h="706215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COMUNICAZIONE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508223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lang="it-IT" sz="160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 b="1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 smtClean="0"/>
                    </a:p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6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scritti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comprendere messaggi nella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lingua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6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segni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48002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produrre</a:t>
                      </a:r>
                      <a:r>
                        <a:rPr sz="16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parole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60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60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iniziare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tenere una conversazione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spc="-4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600" smtClean="0">
                          <a:latin typeface="Trebuchet MS"/>
                          <a:cs typeface="Trebuchet MS"/>
                        </a:rPr>
                        <a:t>Applica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mantenere una conversazione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spc="-5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spc="-45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smtClean="0">
                          <a:latin typeface="Trebuchet MS"/>
                          <a:cs typeface="Trebuchet MS"/>
                        </a:rPr>
                        <a:t>persona</a:t>
                      </a:r>
                      <a:endParaRPr lang="it-IT" sz="1600" spc="-5" dirty="0" smtClean="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ts val="123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60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avviare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mantenere un dibattito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più </a:t>
                      </a:r>
                      <a:r>
                        <a:rPr sz="160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60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635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80311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ATTIVITA’ PERSONALI</a:t>
                      </a: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dirty="0" smtClean="0">
                          <a:solidFill>
                            <a:srgbClr val="FFFF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MOBILITA’, USO DELLO SPAZIO e ORIENTAMENTO TEMPORALE</a:t>
                      </a: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endParaRPr lang="it-IT" sz="1600" dirty="0"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29464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 dirty="0">
                          <a:latin typeface="Trebuchet MS"/>
                          <a:ea typeface="Trebuchet MS"/>
                          <a:cs typeface="Trebuchet MS"/>
                        </a:rPr>
                        <a:t>E’ in grado di cambiare posizione corporea di base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(in piedi /seduto)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mantenere una posizione (es.: seduto)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trasferirsi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spostare oggetti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camminare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Sviluppo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motricità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fine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della</a:t>
                      </a:r>
                      <a:r>
                        <a:rPr lang="it-IT" sz="1050" spc="-1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mano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infilare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perline,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costruire</a:t>
                      </a:r>
                      <a:r>
                        <a:rPr lang="it-IT" sz="1050" spc="-1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puzzle,</a:t>
                      </a:r>
                      <a:r>
                        <a:rPr lang="it-IT" sz="1050" spc="-11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ritagliare</a:t>
                      </a:r>
                      <a:r>
                        <a:rPr lang="it-IT" sz="1050" spc="-1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figure,</a:t>
                      </a:r>
                      <a:r>
                        <a:rPr lang="it-IT" sz="1050" spc="-11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dirty="0" smtClean="0">
                          <a:latin typeface="Trebuchet MS"/>
                          <a:ea typeface="Trebuchet MS"/>
                          <a:cs typeface="Trebuchet MS"/>
                        </a:rPr>
                        <a:t>usare</a:t>
                      </a:r>
                      <a:r>
                        <a:rPr lang="it-IT" sz="1100" baseline="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050" dirty="0" err="1" smtClean="0">
                          <a:latin typeface="Trebuchet MS"/>
                          <a:ea typeface="Trebuchet MS"/>
                          <a:cs typeface="Trebuchet MS"/>
                        </a:rPr>
                        <a:t>pennelli</a:t>
                      </a:r>
                      <a:r>
                        <a:rPr lang="en-US" sz="1050" dirty="0">
                          <a:latin typeface="Trebuchet MS"/>
                          <a:ea typeface="Trebuchet MS"/>
                          <a:cs typeface="Trebuchet MS"/>
                        </a:rPr>
                        <a:t>, etc.)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Sviluppo motricità fine del piede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E’ in grado di aprire e chiudere lo zaino, la cartella, l’astuccio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Ha la capacità di calciare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la capacità di strisciare, saltare, rotolarsi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E’ in grado di spostarsi in modo autonomo negli ambienti scolastici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Sa dove procurarsi, all’interno dell’aula, il materiale per svolgere un’attività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prendere il materiale per lavorare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Rimette a posto il materiale dopo aver terminato un’attività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05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 smtClean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’ in grado di definire rapporti topologici (dentro/fuori, sopra/sotto, vicino/lontano, etc.)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leggere l’orologio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cognizione della durata di una frazione di tempo (es.: mezzora, un’ora, etc.)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Sa orientarsi sul calendario indicando mese e giorno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7577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CURA</a:t>
                      </a:r>
                      <a:r>
                        <a:rPr lang="it-IT" sz="1600" baseline="0" dirty="0" smtClean="0">
                          <a:solidFill>
                            <a:srgbClr val="FFFF00"/>
                          </a:solidFill>
                          <a:latin typeface="Trebuchet MS"/>
                          <a:cs typeface="Trebuchet MS"/>
                        </a:rPr>
                        <a:t> DELLA PERSONA</a:t>
                      </a:r>
                      <a:endParaRPr lang="it-IT" sz="1600" dirty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E’ in grado di lavarsi e a </a:t>
                      </a:r>
                      <a:r>
                        <a:rPr lang="it-IT" sz="1050" dirty="0" err="1">
                          <a:latin typeface="Trebuchet MS"/>
                          <a:ea typeface="Trebuchet MS"/>
                          <a:cs typeface="Trebuchet MS"/>
                        </a:rPr>
                        <a:t>sciugarsi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 le mani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60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b="1" dirty="0" smtClean="0"/>
                        <a:t>F</a:t>
                      </a:r>
                      <a:endParaRPr lang="it-IT" sz="16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Applica la capacità di lavarsi e asciugarsi le mani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prendersi cura di singole parti del corpo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Applica la capacità di prendersi cura di singole parti del corpo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manifestare bisogno di minzione e defecazione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ts val="12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E’ in grado di mettere, allacciare e togliere le scarpe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E’ in grado di mangiare da solo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E’ in grado di bere da solo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i="1" dirty="0">
                          <a:latin typeface="Trebuchet MS"/>
                          <a:ea typeface="Trebuchet MS"/>
                          <a:cs typeface="Trebuchet MS"/>
                        </a:rPr>
                        <a:t>E’ in grado di riconoscere un pericolo e badare alla propria sicurezza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 gridSpan="6"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 gridSpan="6"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solidFill>
                          <a:srgbClr val="FF00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45085" algn="ctr"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latin typeface="Trebuchet MS"/>
                          <a:ea typeface="Trebuchet MS"/>
                          <a:cs typeface="Trebuchet MS"/>
                        </a:rPr>
                        <a:t>INTERAZIONI INTERPERSONALI</a:t>
                      </a:r>
                      <a:endParaRPr lang="it-IT" sz="1600" dirty="0">
                        <a:solidFill>
                          <a:srgbClr val="FF0000"/>
                        </a:solidFill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semplici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la capacità di interazioni personali complesse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Gioca con i pari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Interagisce con l’adulto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la capacità di entrare in interazione con gli estranei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familiari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Ha la capacità di intrattenere relazioni intime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-2" y="142860"/>
          <a:ext cx="9144001" cy="7519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40508"/>
                <a:gridCol w="27094"/>
                <a:gridCol w="381000"/>
                <a:gridCol w="381000"/>
                <a:gridCol w="457200"/>
                <a:gridCol w="457199"/>
              </a:tblGrid>
              <a:tr h="428620">
                <a:tc gridSpan="6">
                  <a:txBody>
                    <a:bodyPr/>
                    <a:lstStyle/>
                    <a:p>
                      <a:pPr marL="12700"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lang="it-IT" sz="1600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Partecipazione</a:t>
                      </a:r>
                      <a:r>
                        <a:rPr lang="it-IT" sz="1600" baseline="0" dirty="0" smtClean="0">
                          <a:solidFill>
                            <a:srgbClr val="7030A0"/>
                          </a:solidFill>
                          <a:latin typeface="Trebuchet MS"/>
                          <a:cs typeface="Trebuchet MS"/>
                        </a:rPr>
                        <a:t> sociale</a:t>
                      </a:r>
                      <a:endParaRPr lang="it-IT" sz="1600" dirty="0">
                        <a:solidFill>
                          <a:srgbClr val="7030A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latin typeface="Times New Roman"/>
                          <a:ea typeface="Trebuchet MS"/>
                          <a:cs typeface="Trebuchet MS"/>
                        </a:rPr>
                        <a:t>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2</a:t>
                      </a:r>
                      <a:endParaRPr lang="it-IT" sz="12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2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1</a:t>
                      </a:r>
                      <a:endParaRPr lang="it-IT" sz="12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200" b="1" dirty="0" smtClean="0">
                        <a:latin typeface="Times New Roman"/>
                        <a:ea typeface="Trebuchet MS"/>
                        <a:cs typeface="Trebuchet MS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latin typeface="Times New Roman"/>
                          <a:ea typeface="Trebuchet MS"/>
                          <a:cs typeface="Trebuchet MS"/>
                        </a:rPr>
                        <a:t>     0</a:t>
                      </a:r>
                      <a:endParaRPr lang="it-IT" sz="1200" b="1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200" b="1" dirty="0" smtClean="0"/>
                    </a:p>
                    <a:p>
                      <a:r>
                        <a:rPr lang="it-IT" sz="1200" b="1" dirty="0" smtClean="0"/>
                        <a:t>F</a:t>
                      </a:r>
                      <a:endParaRPr lang="it-IT" sz="1200" b="1" dirty="0"/>
                    </a:p>
                  </a:txBody>
                  <a:tcPr/>
                </a:tc>
              </a:tr>
              <a:tr h="248288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 capacità di effettuare transazioni economiche semplici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41636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H</a:t>
                      </a: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a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in un gioco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62041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Applica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 capacità di coinvolgersi nel gioco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283951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Ha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 capacità di impegnarsi in attività di ricreazione e tempo libero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77299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 smtClean="0">
                        <a:latin typeface="Trebuchet MS"/>
                        <a:ea typeface="Trebuchet MS"/>
                        <a:cs typeface="Trebuchet M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Applica</a:t>
                      </a:r>
                      <a:r>
                        <a:rPr lang="it-IT" sz="1400" spc="-200" dirty="0" smtClean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la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capacità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impegnarsi</a:t>
                      </a:r>
                      <a:r>
                        <a:rPr lang="it-IT" sz="1400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attività</a:t>
                      </a:r>
                      <a:r>
                        <a:rPr lang="it-IT" sz="1400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400" spc="-20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ricreazione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400" spc="-195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tempo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libero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prende</a:t>
                      </a:r>
                      <a:r>
                        <a:rPr lang="it-IT" sz="1400" spc="-200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400" dirty="0" smtClean="0">
                          <a:latin typeface="Trebuchet MS"/>
                          <a:ea typeface="Trebuchet MS"/>
                          <a:cs typeface="Trebuchet MS"/>
                        </a:rPr>
                        <a:t>iniziativa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durante la ricreazione a scuola, pratica sport, scout, etc.)</a:t>
                      </a: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it-IT" sz="14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900" dirty="0">
                        <a:latin typeface="Times New Roman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Ha la capacità di cogliere aspetti religiosi e spirituali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ct val="100000"/>
                        </a:lnSpc>
                      </a:pPr>
                      <a:endParaRPr sz="1600" b="1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Trebuchet MS"/>
                          <a:ea typeface="Trebuchet MS"/>
                          <a:cs typeface="Trebuchet MS"/>
                        </a:rPr>
                        <a:t>Ha la capacità di cogliere aspetti di etica e diritti umani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5752">
                <a:tc gridSpan="6"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 gridSpan="6">
                  <a:txBody>
                    <a:bodyPr/>
                    <a:lstStyle/>
                    <a:p>
                      <a:pPr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endParaRPr lang="it-IT" sz="16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5435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87278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7067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292587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45085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395701">
                <a:tc>
                  <a:txBody>
                    <a:bodyPr/>
                    <a:lstStyle/>
                    <a:p>
                      <a:pPr marL="69850">
                        <a:spcBef>
                          <a:spcPts val="20"/>
                        </a:spcBef>
                        <a:spcAft>
                          <a:spcPts val="0"/>
                        </a:spcAft>
                      </a:pP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pc="-10" dirty="0" smtClean="0"/>
              <a:t>PROFILO</a:t>
            </a:r>
            <a:r>
              <a:rPr lang="it-IT" spc="-245" dirty="0" smtClean="0"/>
              <a:t> </a:t>
            </a:r>
            <a:r>
              <a:rPr lang="it-IT" spc="50" dirty="0" err="1" smtClean="0"/>
              <a:t>DI</a:t>
            </a:r>
            <a:r>
              <a:rPr lang="it-IT" spc="-235" dirty="0" smtClean="0"/>
              <a:t> </a:t>
            </a:r>
            <a:r>
              <a:rPr lang="it-IT" spc="50" dirty="0" smtClean="0"/>
              <a:t>FUNZIONAMENTO</a:t>
            </a:r>
            <a:r>
              <a:rPr lang="it-IT" spc="-229" dirty="0" smtClean="0"/>
              <a:t> </a:t>
            </a:r>
            <a:r>
              <a:rPr lang="it-IT" spc="15" dirty="0" smtClean="0"/>
              <a:t>DELLA</a:t>
            </a:r>
            <a:r>
              <a:rPr lang="it-IT" spc="-254" dirty="0" smtClean="0"/>
              <a:t> </a:t>
            </a:r>
            <a:r>
              <a:rPr lang="it-IT" spc="70" dirty="0" smtClean="0"/>
              <a:t>PERSONA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18415">
              <a:lnSpc>
                <a:spcPct val="100000"/>
              </a:lnSpc>
              <a:spcBef>
                <a:spcPts val="580"/>
              </a:spcBef>
              <a:tabLst>
                <a:tab pos="297180" algn="l"/>
                <a:tab pos="634365" algn="l"/>
                <a:tab pos="2413000" algn="l"/>
                <a:tab pos="4401820" algn="l"/>
                <a:tab pos="4681220" algn="l"/>
                <a:tab pos="6290310" algn="l"/>
                <a:tab pos="7029450" algn="l"/>
                <a:tab pos="9243060" algn="l"/>
              </a:tabLst>
            </a:pPr>
            <a:r>
              <a:rPr lang="it-IT" dirty="0" smtClean="0"/>
              <a:t>E’ 	il   documento  propedeutico   e necessario   alla	 predisposizione del Progetto Individuale e del PEI;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</a:pPr>
            <a:r>
              <a:rPr lang="it-IT" dirty="0" smtClean="0"/>
              <a:t>definisce le competenze professionali e la tipologia delle misure di  sostegno e delle risorse strutturali necessarie per l’inclusione  scolastica;  </a:t>
            </a:r>
          </a:p>
          <a:p>
            <a:pPr marL="18415" marR="968375">
              <a:lnSpc>
                <a:spcPct val="100000"/>
              </a:lnSpc>
              <a:spcBef>
                <a:spcPts val="1950"/>
              </a:spcBef>
              <a:buNone/>
            </a:pPr>
            <a:endParaRPr lang="it-IT" dirty="0" smtClean="0"/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r>
              <a:rPr lang="it-IT" dirty="0" smtClean="0"/>
              <a:t>si redige successivamente  all’accertamento  della condizione di disabilità</a:t>
            </a:r>
          </a:p>
          <a:p>
            <a:pPr marL="13970">
              <a:lnSpc>
                <a:spcPct val="100000"/>
              </a:lnSpc>
              <a:spcBef>
                <a:spcPts val="275"/>
              </a:spcBef>
              <a:tabLst>
                <a:tab pos="453390" algn="l"/>
                <a:tab pos="1559560" algn="l"/>
                <a:tab pos="4004310" algn="l"/>
                <a:tab pos="6659880" algn="l"/>
                <a:tab pos="7654925" algn="l"/>
                <a:tab pos="9518015" algn="l"/>
              </a:tabLst>
            </a:pPr>
            <a:endParaRPr lang="it-IT" dirty="0" smtClean="0"/>
          </a:p>
          <a:p>
            <a:pPr marL="13970" marR="163830">
              <a:lnSpc>
                <a:spcPct val="120000"/>
              </a:lnSpc>
              <a:spcBef>
                <a:spcPts val="875"/>
              </a:spcBef>
            </a:pPr>
            <a:r>
              <a:rPr lang="it-IT" dirty="0" smtClean="0"/>
              <a:t>è redatto secondo i criteri del modello </a:t>
            </a:r>
            <a:r>
              <a:rPr lang="it-IT" dirty="0" err="1" smtClean="0"/>
              <a:t>bio-psico-sociale</a:t>
            </a:r>
            <a:r>
              <a:rPr lang="it-IT" dirty="0" smtClean="0"/>
              <a:t> della  classificazione internazionale del funzionamento, della disabilità e  della salute (</a:t>
            </a:r>
            <a:r>
              <a:rPr lang="it-IT" dirty="0" err="1" smtClean="0"/>
              <a:t>icf</a:t>
            </a:r>
            <a:r>
              <a:rPr lang="it-IT" dirty="0" smtClean="0"/>
              <a:t>) adottata dall’OMS</a:t>
            </a:r>
          </a:p>
          <a:p>
            <a:pPr marL="13970">
              <a:lnSpc>
                <a:spcPct val="100000"/>
              </a:lnSpc>
              <a:spcBef>
                <a:spcPts val="1550"/>
              </a:spcBef>
            </a:pPr>
            <a:r>
              <a:rPr lang="it-IT" dirty="0" smtClean="0"/>
              <a:t>comprende la diagnosi funzionale e il profilo dinamico-funzionale</a:t>
            </a:r>
          </a:p>
          <a:p>
            <a:pPr marL="12700" marR="5080">
              <a:lnSpc>
                <a:spcPct val="120000"/>
              </a:lnSpc>
              <a:spcBef>
                <a:spcPts val="1645"/>
              </a:spcBef>
            </a:pPr>
            <a:r>
              <a:rPr lang="it-IT" dirty="0" smtClean="0"/>
              <a:t>è aggiornato al passaggio di ogni grado di istruzione, a partire dalla  scuola dell’infanzia, nonché in presenza di nuove e sopravvenute  condizioni di funzionamento della persona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487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>
                          <a:latin typeface="Trebuchet MS"/>
                          <a:ea typeface="Trebuchet MS"/>
                          <a:cs typeface="Trebuchet MS"/>
                        </a:rPr>
                        <a:t>FATTORI PERSONALI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lang="it-IT" sz="1050" b="1" dirty="0" smtClean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Autostima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Motivazione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Curiosità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i="1">
                          <a:latin typeface="Trebuchet MS"/>
                          <a:ea typeface="Trebuchet MS"/>
                          <a:cs typeface="Trebuchet MS"/>
                        </a:rPr>
                        <a:t>Tendenza all’isolamento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 i="1" dirty="0" err="1">
                          <a:latin typeface="Trebuchet MS"/>
                          <a:ea typeface="Trebuchet MS"/>
                          <a:cs typeface="Trebuchet MS"/>
                        </a:rPr>
                        <a:t>Aggressività</a:t>
                      </a:r>
                      <a:r>
                        <a:rPr lang="en-US" sz="1050" i="1" dirty="0">
                          <a:latin typeface="Trebuchet MS"/>
                          <a:ea typeface="Trebuchet MS"/>
                          <a:cs typeface="Trebuchet MS"/>
                        </a:rPr>
                        <a:t> o </a:t>
                      </a:r>
                      <a:r>
                        <a:rPr lang="en-US" sz="1050" i="1" dirty="0" err="1">
                          <a:latin typeface="Trebuchet MS"/>
                          <a:ea typeface="Trebuchet MS"/>
                          <a:cs typeface="Trebuchet MS"/>
                        </a:rPr>
                        <a:t>comportamenti</a:t>
                      </a:r>
                      <a:r>
                        <a:rPr lang="en-US" sz="1050" i="1" dirty="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en-US" sz="1050" i="1" dirty="0" err="1">
                          <a:latin typeface="Trebuchet MS"/>
                          <a:ea typeface="Trebuchet MS"/>
                          <a:cs typeface="Trebuchet MS"/>
                        </a:rPr>
                        <a:t>incontrollati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214280" y="142860"/>
          <a:ext cx="8786875" cy="64878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142"/>
                <a:gridCol w="30024"/>
                <a:gridCol w="857256"/>
                <a:gridCol w="642942"/>
                <a:gridCol w="642942"/>
                <a:gridCol w="1071569"/>
              </a:tblGrid>
              <a:tr h="428620">
                <a:tc gridSpan="6">
                  <a:txBody>
                    <a:bodyPr/>
                    <a:lstStyle/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FATTORI CONTESTUALI</a:t>
                      </a:r>
                      <a:endParaRPr lang="it-IT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270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05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800" dirty="0" smtClean="0">
                        <a:solidFill>
                          <a:srgbClr val="FFFF00"/>
                        </a:solidFill>
                        <a:latin typeface="Trebuchet MS"/>
                        <a:cs typeface="Trebuchet MS"/>
                      </a:endParaRP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endParaRPr lang="en-US" sz="1800" b="1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FATTORI AMBIENTALI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</a:t>
                      </a:r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Utilizzo di tecnologie per educazione speciale (tastiere, </a:t>
                      </a:r>
                      <a:r>
                        <a:rPr lang="it-IT" sz="1050" dirty="0" err="1">
                          <a:latin typeface="Trebuchet MS"/>
                          <a:ea typeface="Trebuchet MS"/>
                          <a:cs typeface="Trebuchet MS"/>
                        </a:rPr>
                        <a:t>pc</a:t>
                      </a:r>
                      <a:r>
                        <a:rPr lang="it-IT" sz="1050" dirty="0">
                          <a:latin typeface="Trebuchet MS"/>
                          <a:ea typeface="Trebuchet MS"/>
                          <a:cs typeface="Trebuchet MS"/>
                        </a:rPr>
                        <a:t>, LIM)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Utilizzo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strumenti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-18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attrezzature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per</a:t>
                      </a:r>
                      <a:r>
                        <a:rPr lang="it-IT" sz="1050" spc="-18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attività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ricreazione</a:t>
                      </a:r>
                      <a:r>
                        <a:rPr lang="it-IT" sz="1050" spc="-18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sport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(es.: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sci,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chitarra,</a:t>
                      </a:r>
                      <a:r>
                        <a:rPr lang="it-IT" sz="1050" spc="-18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etc.)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Utilizzo di supporti per la mobilità o comunicazione (deambulazione, vista, etc.)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latin typeface="Trebuchet MS"/>
                          <a:ea typeface="Trebuchet MS"/>
                          <a:cs typeface="Trebuchet MS"/>
                        </a:rPr>
                        <a:t>Relazione con i compagni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Ha una relazione significativa con compagno/a in classe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H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un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re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l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az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n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e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s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gn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f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cat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v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n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 spc="15">
                          <a:latin typeface="Trebuchet MS"/>
                          <a:ea typeface="Trebuchet MS"/>
                          <a:cs typeface="Trebuchet MS"/>
                        </a:rPr>
                        <a:t>m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/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c</a:t>
                      </a: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ntest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 spc="-6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extr</a:t>
                      </a:r>
                      <a:r>
                        <a:rPr lang="it-IT" sz="1050" spc="15">
                          <a:latin typeface="Trebuchet MS"/>
                          <a:ea typeface="Trebuchet MS"/>
                          <a:cs typeface="Trebuchet MS"/>
                        </a:rPr>
                        <a:t>a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-­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‐sc</a:t>
                      </a:r>
                      <a:r>
                        <a:rPr lang="it-IT" sz="1050" spc="10">
                          <a:latin typeface="Trebuchet MS"/>
                          <a:ea typeface="Trebuchet MS"/>
                          <a:cs typeface="Trebuchet MS"/>
                        </a:rPr>
                        <a:t>o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l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ast</a:t>
                      </a: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i</a:t>
                      </a:r>
                      <a:r>
                        <a:rPr lang="it-IT" sz="1050" spc="5">
                          <a:latin typeface="Trebuchet MS"/>
                          <a:ea typeface="Trebuchet MS"/>
                          <a:cs typeface="Trebuchet MS"/>
                        </a:rPr>
                        <a:t>co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In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classe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ha</a:t>
                      </a:r>
                      <a:r>
                        <a:rPr lang="it-IT" sz="1050" i="1" spc="-14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un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piccolo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gruppo</a:t>
                      </a:r>
                      <a:r>
                        <a:rPr lang="it-IT" sz="1050" i="1" spc="-14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compagni</a:t>
                      </a:r>
                      <a:r>
                        <a:rPr lang="it-IT" sz="1050" i="1" spc="-15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che</a:t>
                      </a:r>
                      <a:r>
                        <a:rPr lang="it-IT" sz="1050" i="1" spc="-14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svolge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spontaneamente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funzione</a:t>
                      </a:r>
                      <a:r>
                        <a:rPr lang="it-IT" sz="1050" i="1" spc="-145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di</a:t>
                      </a:r>
                      <a:r>
                        <a:rPr lang="it-IT" sz="1050" i="1" spc="-150">
                          <a:latin typeface="Trebuchet MS"/>
                          <a:ea typeface="Trebuchet MS"/>
                          <a:cs typeface="Trebuchet MS"/>
                        </a:rPr>
                        <a:t> </a:t>
                      </a: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supporto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latin typeface="Trebuchet MS"/>
                          <a:ea typeface="Trebuchet MS"/>
                          <a:cs typeface="Trebuchet MS"/>
                        </a:rPr>
                        <a:t>Relazione con animali domestici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>
                          <a:latin typeface="Trebuchet MS"/>
                          <a:ea typeface="Trebuchet MS"/>
                          <a:cs typeface="Trebuchet MS"/>
                        </a:rPr>
                        <a:t>Usufruisce di servizi assistenziali o riabilitativi extrascolastici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75"/>
                        </a:lnSpc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en-US" sz="1050">
                          <a:latin typeface="Trebuchet MS"/>
                          <a:ea typeface="Trebuchet MS"/>
                          <a:cs typeface="Trebuchet MS"/>
                        </a:rPr>
                        <a:t>Relazione con gli insegnanti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spcBef>
                          <a:spcPts val="70"/>
                        </a:spcBef>
                        <a:spcAft>
                          <a:spcPts val="0"/>
                        </a:spcAft>
                      </a:pPr>
                      <a:r>
                        <a:rPr lang="it-IT" sz="1050" i="1">
                          <a:latin typeface="Trebuchet MS"/>
                          <a:ea typeface="Trebuchet MS"/>
                          <a:cs typeface="Trebuchet MS"/>
                        </a:rPr>
                        <a:t>Qualità della relazione con AEC</a:t>
                      </a:r>
                      <a:endParaRPr lang="it-IT" sz="110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443707">
                <a:tc>
                  <a:txBody>
                    <a:bodyPr/>
                    <a:lstStyle/>
                    <a:p>
                      <a:pPr marL="69850">
                        <a:lnSpc>
                          <a:spcPts val="119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it-IT" sz="1050" i="1" dirty="0">
                          <a:latin typeface="Trebuchet MS"/>
                          <a:ea typeface="Trebuchet MS"/>
                          <a:cs typeface="Trebuchet MS"/>
                        </a:rPr>
                        <a:t>Qualità della relazione con insegnante di sostegno</a:t>
                      </a:r>
                      <a:endParaRPr lang="it-IT" sz="1100" dirty="0"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406272" tIns="710976" rIns="469752" bIns="6094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In sintesi: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CONDIZIONI FISICHE (funzioni corporee e strutture corporee): …………………………………………………………………….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………………………………………………………………………………………………………………………………………………………………………….……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ATTIVITA’ PERSONALI (apprendimento, applicazione conoscenze, compiti e richieste, comunicazione, mobilità, cura della persona, interazione personale): …………………………………………………………………………………….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………………………………………………………………………………………………………………………………………………………………………. PARTECIPAZIONE SOCIALE:…………………………………………………………………………………………………………………………….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……………………………………………………………………………………………………………………………………………………………. FATTORI CONTESTUALI (ambientali e personali):……………………………………………………………………………………………</a:t>
            </a:r>
            <a:endParaRPr kumimoji="0" lang="it-IT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rebuchet MS" pitchFamily="34" charset="0"/>
              <a:cs typeface="Trebuchet MS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/>
            </a:r>
            <a:br>
              <a:rPr kumimoji="0" lang="it-IT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</a:b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PUNTI  DI  FORZA: </a:t>
            </a: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………………………………………………………………………………………………………………………………………...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……………………………………………………………………………………………………………………………………………………………………..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PUNTI DI DEBOLEZZA</a:t>
            </a: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: ……………………………………………………………………………………………………………………………………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rebuchet MS" pitchFamily="34" charset="0"/>
                <a:cs typeface="Trebuchet MS" pitchFamily="34" charset="0"/>
              </a:rPr>
              <a:t>…………………………………………………………………………………………………………………………………………………………………………</a:t>
            </a:r>
            <a:endParaRPr kumimoji="0" lang="it-IT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28662" y="142852"/>
            <a:ext cx="7629524" cy="500067"/>
          </a:xfrm>
        </p:spPr>
        <p:txBody>
          <a:bodyPr>
            <a:normAutofit fontScale="90000"/>
          </a:bodyPr>
          <a:lstStyle/>
          <a:p>
            <a:r>
              <a:rPr lang="it-IT" sz="1800" b="1" dirty="0" smtClean="0"/>
              <a:t>In sintesi:</a:t>
            </a:r>
            <a:r>
              <a:rPr lang="it-IT" sz="1800" dirty="0" smtClean="0"/>
              <a:t/>
            </a:r>
            <a:br>
              <a:rPr lang="it-IT" sz="1800" dirty="0" smtClean="0"/>
            </a:br>
            <a:endParaRPr lang="it-IT" sz="18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572560" cy="6143668"/>
          </a:xfrm>
        </p:spPr>
        <p:txBody>
          <a:bodyPr>
            <a:normAutofit fontScale="40000" lnSpcReduction="20000"/>
          </a:bodyPr>
          <a:lstStyle/>
          <a:p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b="1" dirty="0" smtClean="0"/>
              <a:t> </a:t>
            </a:r>
            <a:endParaRPr lang="it-IT" dirty="0" smtClean="0"/>
          </a:p>
          <a:p>
            <a:r>
              <a:rPr lang="it-IT" sz="4500" b="1" dirty="0" smtClean="0"/>
              <a:t>CONDIZIONI FISICHE </a:t>
            </a:r>
            <a:r>
              <a:rPr lang="it-IT" sz="3500" b="1" dirty="0" smtClean="0"/>
              <a:t>(funzioni corporee e strutture corporee): </a:t>
            </a:r>
            <a:r>
              <a:rPr lang="it-IT" dirty="0" err="1" smtClean="0"/>
              <a:t>……………………………………………………………………</a:t>
            </a:r>
            <a:r>
              <a:rPr lang="it-IT" dirty="0" smtClean="0"/>
              <a:t>.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………………………………………………………………………………………………………………………………………………………………………….</a:t>
            </a:r>
            <a:r>
              <a:rPr lang="it-IT" dirty="0" err="1" smtClean="0"/>
              <a:t>……</a:t>
            </a:r>
            <a:endParaRPr lang="it-IT" dirty="0" smtClean="0"/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………………………………………………………………………………………………………………………………………………………………</a:t>
            </a:r>
            <a:endParaRPr lang="it-IT" dirty="0" smtClean="0"/>
          </a:p>
          <a:p>
            <a:r>
              <a:rPr lang="it-IT" dirty="0" smtClean="0"/>
              <a:t> </a:t>
            </a:r>
          </a:p>
          <a:p>
            <a:r>
              <a:rPr lang="it-IT" sz="4500" b="1" dirty="0" smtClean="0"/>
              <a:t>ATTIVITA’ PERSONALI </a:t>
            </a:r>
            <a:r>
              <a:rPr lang="it-IT" sz="3500" b="1" dirty="0" smtClean="0"/>
              <a:t>(apprendimento, applicazione conoscenze, compiti e richieste, comunicazione, mobilità, cura della persona, interazione personale): </a:t>
            </a:r>
            <a:r>
              <a:rPr lang="it-IT" sz="3500" b="1" dirty="0" err="1" smtClean="0"/>
              <a:t>……………………………………………………………………………………</a:t>
            </a:r>
            <a:r>
              <a:rPr lang="it-IT" sz="3500" b="1" dirty="0" smtClean="0"/>
              <a:t>.</a:t>
            </a:r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.</a:t>
            </a:r>
          </a:p>
          <a:p>
            <a:r>
              <a:rPr lang="it-IT" dirty="0" smtClean="0"/>
              <a:t> </a:t>
            </a:r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. </a:t>
            </a:r>
            <a:r>
              <a:rPr lang="it-IT" sz="4500" b="1" dirty="0" smtClean="0"/>
              <a:t>PARTECIPAZIONE SOCIALE</a:t>
            </a:r>
            <a:r>
              <a:rPr lang="it-IT" dirty="0" smtClean="0"/>
              <a:t>:</a:t>
            </a:r>
            <a:r>
              <a:rPr lang="it-IT" dirty="0" err="1" smtClean="0"/>
              <a:t>……………………………………………………………………………………………………………………………</a:t>
            </a:r>
            <a:r>
              <a:rPr lang="it-IT" dirty="0" smtClean="0"/>
              <a:t>.</a:t>
            </a:r>
          </a:p>
          <a:p>
            <a:r>
              <a:rPr lang="it-IT" dirty="0" smtClean="0"/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.</a:t>
            </a:r>
          </a:p>
          <a:p>
            <a:r>
              <a:rPr lang="it-IT" sz="4500" b="1" dirty="0" smtClean="0"/>
              <a:t> FATTORI CONTESTUALI (</a:t>
            </a:r>
            <a:r>
              <a:rPr lang="it-IT" sz="3500" b="1" dirty="0" smtClean="0"/>
              <a:t>ambientali e personali):</a:t>
            </a:r>
            <a:r>
              <a:rPr lang="it-IT" sz="3500" b="1" dirty="0" err="1" smtClean="0"/>
              <a:t>………………………………………………………………………………………</a:t>
            </a:r>
            <a:endParaRPr lang="it-IT" sz="3500" b="1" dirty="0" smtClean="0"/>
          </a:p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…………………………………………………………………………………………………………………………………………………………………………………</a:t>
            </a:r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.</a:t>
            </a:r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 </a:t>
            </a:r>
          </a:p>
          <a:p>
            <a:r>
              <a:rPr lang="it-IT" sz="4500" b="1" dirty="0" smtClean="0"/>
              <a:t>PUNTI  </a:t>
            </a:r>
            <a:r>
              <a:rPr lang="it-IT" sz="4500" b="1" dirty="0" err="1" smtClean="0"/>
              <a:t>DI</a:t>
            </a:r>
            <a:r>
              <a:rPr lang="it-IT" sz="4500" b="1" dirty="0" smtClean="0"/>
              <a:t>  FORZA: </a:t>
            </a:r>
            <a:r>
              <a:rPr lang="it-IT" dirty="0" err="1" smtClean="0"/>
              <a:t>………………………………………………………………………………………………………………………………………</a:t>
            </a:r>
            <a:r>
              <a:rPr lang="it-IT" dirty="0" smtClean="0"/>
              <a:t>...</a:t>
            </a:r>
          </a:p>
          <a:p>
            <a:r>
              <a:rPr lang="it-IT" dirty="0" smtClean="0"/>
              <a:t> </a:t>
            </a:r>
          </a:p>
          <a:p>
            <a:r>
              <a:rPr lang="it-IT" dirty="0" err="1" smtClean="0"/>
              <a:t>……………………………………………………………………………………………………………………………………………………………………</a:t>
            </a:r>
            <a:r>
              <a:rPr lang="it-IT" dirty="0" smtClean="0"/>
              <a:t>..</a:t>
            </a:r>
          </a:p>
          <a:p>
            <a:r>
              <a:rPr lang="it-IT" dirty="0" smtClean="0"/>
              <a:t> </a:t>
            </a:r>
          </a:p>
          <a:p>
            <a:r>
              <a:rPr lang="it-IT" sz="4500" b="1" dirty="0" smtClean="0"/>
              <a:t>PUNTI </a:t>
            </a:r>
            <a:r>
              <a:rPr lang="it-IT" sz="4500" b="1" dirty="0" err="1" smtClean="0"/>
              <a:t>DI</a:t>
            </a:r>
            <a:r>
              <a:rPr lang="it-IT" sz="4500" b="1" dirty="0" smtClean="0"/>
              <a:t> DEBOLEZZA</a:t>
            </a:r>
            <a:r>
              <a:rPr lang="it-IT" sz="4500" dirty="0" smtClean="0"/>
              <a:t>: </a:t>
            </a:r>
            <a:r>
              <a:rPr lang="it-IT" dirty="0" err="1" smtClean="0"/>
              <a:t>……………………………………………………………………………………………………………………………………</a:t>
            </a:r>
            <a:endParaRPr lang="it-IT" dirty="0" smtClean="0"/>
          </a:p>
          <a:p>
            <a:r>
              <a:rPr lang="it-IT" dirty="0" smtClean="0"/>
              <a:t> </a:t>
            </a:r>
          </a:p>
          <a:p>
            <a:r>
              <a:rPr lang="it-IT" dirty="0" smtClean="0"/>
              <a:t>…………………………………………………………………………………………………………………………………………………………………………</a:t>
            </a:r>
          </a:p>
          <a:p>
            <a:r>
              <a:rPr lang="it-IT" dirty="0" smtClean="0"/>
              <a:t> 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857256"/>
          </a:xfrm>
        </p:spPr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  <a:b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215370" cy="5572164"/>
          </a:xfrm>
        </p:spPr>
        <p:txBody>
          <a:bodyPr>
            <a:normAutofit fontScale="77500" lnSpcReduction="20000"/>
          </a:bodyPr>
          <a:lstStyle/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Convenzione sui diritti della persona  con disabilità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(Legge n.</a:t>
            </a:r>
            <a:r>
              <a:rPr lang="it-IT" sz="4800" spc="-2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18/2009)</a:t>
            </a: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spc="-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29259">
              <a:lnSpc>
                <a:spcPct val="101099"/>
              </a:lnSpc>
              <a:spcBef>
                <a:spcPts val="1055"/>
              </a:spcBef>
            </a:pP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25"/>
              </a:spcBef>
            </a:pP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sz="4800" b="1" spc="5" dirty="0" smtClean="0">
                <a:solidFill>
                  <a:srgbClr val="FF0000"/>
                </a:solidFill>
                <a:latin typeface="Arial"/>
                <a:cs typeface="Arial"/>
              </a:rPr>
              <a:t>3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- principi</a:t>
            </a:r>
            <a:r>
              <a:rPr lang="it-IT" sz="4800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generali</a:t>
            </a:r>
            <a:endParaRPr lang="it-IT" sz="48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80670">
              <a:lnSpc>
                <a:spcPct val="100699"/>
              </a:lnSpc>
              <a:spcBef>
                <a:spcPts val="235"/>
              </a:spcBef>
            </a:pP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(h)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rispetto per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lo sviluppo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delle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capacità 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il rispetto per il  diritto dei bambini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disabilità </a:t>
            </a:r>
            <a:r>
              <a:rPr lang="it-IT" sz="4800" spc="5" dirty="0" smtClean="0">
                <a:solidFill>
                  <a:srgbClr val="FF0000"/>
                </a:solidFill>
                <a:latin typeface="Arial"/>
                <a:cs typeface="Arial"/>
              </a:rPr>
              <a:t>a  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preservare la </a:t>
            </a:r>
            <a:r>
              <a:rPr lang="it-IT" sz="4800" spc="-5" dirty="0" smtClean="0">
                <a:solidFill>
                  <a:srgbClr val="FF0000"/>
                </a:solidFill>
                <a:latin typeface="Arial"/>
                <a:cs typeface="Arial"/>
              </a:rPr>
              <a:t>propria</a:t>
            </a:r>
            <a:r>
              <a:rPr lang="it-IT" sz="4800" spc="-6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4800" b="1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  <a:r>
              <a:rPr lang="it-IT" sz="4800" dirty="0" smtClean="0">
                <a:solidFill>
                  <a:srgbClr val="FF0000"/>
                </a:solidFill>
                <a:latin typeface="Arial"/>
                <a:cs typeface="Arial"/>
              </a:rPr>
              <a:t>.</a:t>
            </a: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spc="1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pPr marL="617855">
              <a:lnSpc>
                <a:spcPct val="100000"/>
              </a:lnSpc>
              <a:spcBef>
                <a:spcPts val="120"/>
              </a:spcBef>
            </a:pPr>
            <a:endParaRPr lang="it-IT" sz="4800" dirty="0" smtClean="0">
              <a:solidFill>
                <a:srgbClr val="FF0000"/>
              </a:solidFill>
              <a:latin typeface="Arial Black"/>
              <a:cs typeface="Arial Black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etici</a:t>
            </a:r>
          </a:p>
          <a:p>
            <a:pPr marL="357505">
              <a:lnSpc>
                <a:spcPct val="100000"/>
              </a:lnSpc>
              <a:spcBef>
                <a:spcPts val="1090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Articolo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24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Educazione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7975">
              <a:lnSpc>
                <a:spcPct val="102200"/>
              </a:lnSpc>
              <a:spcBef>
                <a:spcPts val="229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1.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Stati Parti garantiscono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un sistema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istruzione inclusivo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a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livelli </a:t>
            </a:r>
            <a:r>
              <a:rPr lang="it-IT" spc="20" dirty="0" smtClean="0">
                <a:solidFill>
                  <a:srgbClr val="FF0000"/>
                </a:solidFill>
                <a:latin typeface="Arial"/>
                <a:cs typeface="Arial"/>
              </a:rPr>
              <a:t>…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finalizzato:</a:t>
            </a:r>
          </a:p>
          <a:p>
            <a:pPr marL="357505" marR="319405">
              <a:lnSpc>
                <a:spcPct val="102200"/>
              </a:lnSpc>
              <a:spcBef>
                <a:spcPts val="229"/>
              </a:spcBef>
              <a:buAutoNum type="alphaLcParenBoth"/>
              <a:tabLst>
                <a:tab pos="531495" algn="l"/>
              </a:tabLst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al pieno sviluppo del potenziale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umano,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senso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dignità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dell’autostima</a:t>
            </a:r>
            <a:r>
              <a:rPr lang="it-IT" spc="-8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15" dirty="0" smtClean="0">
                <a:solidFill>
                  <a:srgbClr val="FF0000"/>
                </a:solidFill>
                <a:latin typeface="Arial"/>
                <a:cs typeface="Arial"/>
              </a:rPr>
              <a:t>…;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250825">
              <a:lnSpc>
                <a:spcPct val="102600"/>
              </a:lnSpc>
              <a:spcBef>
                <a:spcPts val="225"/>
              </a:spcBef>
              <a:buAutoNum type="alphaLcParenBoth"/>
              <a:tabLst>
                <a:tab pos="531495" algn="l"/>
              </a:tabLst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allo sviluppo,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da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parte delle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persone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con  disabilità, della propria personalità, dei  talenti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della creatività, </a:t>
            </a:r>
            <a:r>
              <a:rPr lang="it-IT" spc="15" dirty="0" smtClean="0">
                <a:solidFill>
                  <a:srgbClr val="FF0000"/>
                </a:solidFill>
                <a:latin typeface="Arial"/>
                <a:cs typeface="Arial"/>
              </a:rPr>
              <a:t>come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pure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delle  proprie abilità fisiche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mentali, sino alle</a:t>
            </a:r>
            <a:r>
              <a:rPr lang="it-IT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loro</a:t>
            </a:r>
            <a:endParaRPr lang="it-IT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pc="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pedagogici</a:t>
            </a:r>
            <a:r>
              <a:rPr lang="it-IT" dirty="0" smtClean="0">
                <a:latin typeface="Arial Black"/>
                <a:cs typeface="Arial Black"/>
              </a:rPr>
              <a:t/>
            </a:r>
            <a:br>
              <a:rPr lang="it-IT" dirty="0" smtClean="0">
                <a:latin typeface="Arial Black"/>
                <a:cs typeface="Arial Black"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57505">
              <a:lnSpc>
                <a:spcPct val="100000"/>
              </a:lnSpc>
              <a:spcBef>
                <a:spcPts val="1085"/>
              </a:spcBef>
            </a:pP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GLOBALITA’: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tutti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gli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aspetti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della</a:t>
            </a:r>
            <a:r>
              <a:rPr lang="it-IT" spc="5" dirty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persona (cfr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9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aree </a:t>
            </a:r>
            <a:r>
              <a:rPr lang="it-IT" spc="10" dirty="0" err="1" smtClean="0">
                <a:solidFill>
                  <a:srgbClr val="FF0000"/>
                </a:solidFill>
                <a:latin typeface="Arial"/>
                <a:cs typeface="Arial"/>
              </a:rPr>
              <a:t>A&amp;P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lang="it-IT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ICF)</a:t>
            </a:r>
          </a:p>
          <a:p>
            <a:pPr marL="357505">
              <a:lnSpc>
                <a:spcPct val="100000"/>
              </a:lnSpc>
              <a:spcBef>
                <a:spcPts val="15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680720">
              <a:lnSpc>
                <a:spcPct val="101499"/>
              </a:lnSpc>
              <a:spcBef>
                <a:spcPts val="260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INCLUSIVITA’: prospettiva  dell’inclusione nei contesti di</a:t>
            </a:r>
            <a:r>
              <a:rPr lang="it-IT" spc="-114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vita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naturali</a:t>
            </a:r>
          </a:p>
          <a:p>
            <a:pPr marL="357505" marR="680720">
              <a:lnSpc>
                <a:spcPct val="101499"/>
              </a:lnSpc>
              <a:spcBef>
                <a:spcPts val="260"/>
              </a:spcBef>
              <a:buNone/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50520">
              <a:lnSpc>
                <a:spcPct val="101699"/>
              </a:lnSpc>
              <a:spcBef>
                <a:spcPts val="254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CORRESPONSABILITA’: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“integrare” 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soggetti in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campo,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costruire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alleanze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strategiche tra scuola, famiglia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e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comunità</a:t>
            </a:r>
            <a:r>
              <a:rPr lang="it-IT" spc="-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locale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4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4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400" dirty="0" smtClean="0">
                <a:latin typeface="Arial Black"/>
                <a:cs typeface="Arial Black"/>
              </a:rPr>
              <a:t/>
            </a:r>
            <a:br>
              <a:rPr lang="it-IT" sz="2400" dirty="0" smtClean="0"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7650">
              <a:lnSpc>
                <a:spcPct val="100000"/>
              </a:lnSpc>
              <a:spcBef>
                <a:spcPts val="1085"/>
              </a:spcBef>
            </a:pP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PIANI </a:t>
            </a:r>
            <a:r>
              <a:rPr lang="it-IT" b="1" spc="5" dirty="0" err="1" smtClean="0">
                <a:solidFill>
                  <a:srgbClr val="FF0000"/>
                </a:solidFill>
                <a:latin typeface="Arial"/>
                <a:cs typeface="Arial"/>
              </a:rPr>
              <a:t>DI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 INTERVENTO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91490" indent="-109855">
              <a:lnSpc>
                <a:spcPct val="102000"/>
              </a:lnSpc>
              <a:spcBef>
                <a:spcPts val="24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ben fatto?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(criteri</a:t>
            </a:r>
            <a:r>
              <a:rPr lang="it-IT" spc="-6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  qualità)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Apprendi</a:t>
            </a:r>
            <a:r>
              <a:rPr lang="it-IT" spc="25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enti</a:t>
            </a:r>
          </a:p>
          <a:p>
            <a:pPr marL="357505" marR="1728470">
              <a:lnSpc>
                <a:spcPct val="122000"/>
              </a:lnSpc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relazioni</a:t>
            </a:r>
          </a:p>
          <a:p>
            <a:pPr marL="357505" marR="1728470">
              <a:lnSpc>
                <a:spcPct val="122000"/>
              </a:lnSpc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identità</a:t>
            </a:r>
          </a:p>
          <a:p>
            <a:pPr marL="357505">
              <a:lnSpc>
                <a:spcPct val="100000"/>
              </a:lnSpc>
              <a:spcBef>
                <a:spcPts val="275"/>
              </a:spcBef>
            </a:pP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integrazione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scuola-extrascuola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Il </a:t>
            </a:r>
            <a:r>
              <a:rPr lang="it-IT" sz="2000" spc="5" dirty="0" err="1" smtClean="0">
                <a:solidFill>
                  <a:srgbClr val="FF0000"/>
                </a:solidFill>
                <a:latin typeface="Arial Black"/>
                <a:cs typeface="Arial Black"/>
              </a:rPr>
              <a:t>P.E.I.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: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criteri</a:t>
            </a:r>
            <a:r>
              <a:rPr lang="it-IT" sz="2000" spc="-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operativi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48285">
              <a:lnSpc>
                <a:spcPct val="100000"/>
              </a:lnSpc>
              <a:spcBef>
                <a:spcPts val="1085"/>
              </a:spcBef>
            </a:pP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INDIVIDUAZIONE </a:t>
            </a:r>
            <a:r>
              <a:rPr lang="it-IT" b="1" spc="10" dirty="0" smtClean="0">
                <a:solidFill>
                  <a:srgbClr val="FF0000"/>
                </a:solidFill>
                <a:latin typeface="Arial"/>
                <a:cs typeface="Arial"/>
              </a:rPr>
              <a:t>DELLE</a:t>
            </a:r>
            <a:r>
              <a:rPr lang="it-IT" b="1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PRIORITA’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Quando un </a:t>
            </a:r>
            <a:r>
              <a:rPr lang="it-IT" i="1" spc="10" dirty="0" smtClean="0">
                <a:solidFill>
                  <a:srgbClr val="FF0000"/>
                </a:solidFill>
                <a:latin typeface="Arial"/>
                <a:cs typeface="Arial"/>
              </a:rPr>
              <a:t>PEI è</a:t>
            </a:r>
            <a:r>
              <a:rPr lang="it-IT" i="1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i="1" spc="5" dirty="0" smtClean="0">
                <a:solidFill>
                  <a:srgbClr val="FF0000"/>
                </a:solidFill>
                <a:latin typeface="Arial"/>
                <a:cs typeface="Arial"/>
              </a:rPr>
              <a:t>significativo?</a:t>
            </a:r>
          </a:p>
          <a:p>
            <a:pPr marL="248285">
              <a:lnSpc>
                <a:spcPct val="100000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248285">
              <a:lnSpc>
                <a:spcPct val="100000"/>
              </a:lnSpc>
              <a:spcBef>
                <a:spcPts val="260"/>
              </a:spcBef>
              <a:buNone/>
            </a:pPr>
            <a:endParaRPr lang="it-IT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dirty="0"/>
              <a:t>ICF offre due criteri:  </a:t>
            </a: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  <a:buNone/>
            </a:pP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dirty="0" smtClean="0"/>
              <a:t>quando </a:t>
            </a:r>
            <a:r>
              <a:rPr lang="it-IT" dirty="0"/>
              <a:t>migliora </a:t>
            </a:r>
            <a:r>
              <a:rPr lang="it-IT" dirty="0" smtClean="0"/>
              <a:t>l’attività</a:t>
            </a:r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dirty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endParaRPr lang="it-IT" dirty="0" smtClean="0"/>
          </a:p>
          <a:p>
            <a:pPr marL="357505" marR="1106170" indent="-109855">
              <a:lnSpc>
                <a:spcPts val="1470"/>
              </a:lnSpc>
              <a:spcBef>
                <a:spcPts val="90"/>
              </a:spcBef>
            </a:pPr>
            <a:r>
              <a:rPr lang="it-IT" dirty="0" smtClean="0"/>
              <a:t>quanto </a:t>
            </a:r>
            <a:r>
              <a:rPr lang="it-IT" dirty="0"/>
              <a:t>sostiene la partecipazione</a:t>
            </a: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701040">
              <a:lnSpc>
                <a:spcPct val="100000"/>
              </a:lnSpc>
              <a:spcBef>
                <a:spcPts val="125"/>
              </a:spcBef>
            </a:pPr>
            <a: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 smtClean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  <a:t/>
            </a:r>
            <a:br>
              <a:rPr lang="it-IT" sz="3600" spc="15" dirty="0">
                <a:solidFill>
                  <a:srgbClr val="FFCC00"/>
                </a:solidFill>
                <a:latin typeface="Arial Black"/>
                <a:cs typeface="Arial Black"/>
              </a:rPr>
            </a:br>
            <a:r>
              <a:rPr lang="it-IT" sz="36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</a:t>
            </a:r>
            <a:r>
              <a:rPr lang="it-IT" sz="3600" spc="-4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36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e</a:t>
            </a:r>
            <a:r>
              <a:rPr lang="it-IT" sz="3600" dirty="0" smtClean="0">
                <a:solidFill>
                  <a:srgbClr val="FF0000"/>
                </a:solidFill>
                <a:latin typeface="Arial Black"/>
                <a:cs typeface="Arial Black"/>
              </a:rPr>
              <a:t/>
            </a:r>
            <a:br>
              <a:rPr lang="it-IT" sz="3600" dirty="0" smtClean="0">
                <a:solidFill>
                  <a:srgbClr val="FF0000"/>
                </a:solidFill>
                <a:latin typeface="Arial Black"/>
                <a:cs typeface="Arial Black"/>
              </a:rPr>
            </a:br>
            <a:r>
              <a:rPr lang="it-IT" sz="36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Partecipazione</a:t>
            </a:r>
            <a:r>
              <a:rPr lang="it-IT" sz="3600" dirty="0" smtClean="0">
                <a:latin typeface="Arial Black"/>
                <a:cs typeface="Arial Black"/>
              </a:rPr>
              <a:t/>
            </a:r>
            <a:br>
              <a:rPr lang="it-IT" sz="3600" dirty="0" smtClean="0">
                <a:latin typeface="Arial Black"/>
                <a:cs typeface="Arial Black"/>
              </a:rPr>
            </a:br>
            <a:r>
              <a:rPr lang="it-IT" sz="2000" spc="5" dirty="0" smtClean="0">
                <a:solidFill>
                  <a:srgbClr val="FFFFFF"/>
                </a:solidFill>
                <a:latin typeface="Arial"/>
                <a:cs typeface="Arial"/>
              </a:rPr>
              <a:t>La “chiave”</a:t>
            </a: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28596" y="2332037"/>
            <a:ext cx="8229600" cy="4525963"/>
          </a:xfrm>
        </p:spPr>
        <p:txBody>
          <a:bodyPr>
            <a:normAutofit/>
          </a:bodyPr>
          <a:lstStyle/>
          <a:p>
            <a:pPr marL="357505" marR="410845">
              <a:lnSpc>
                <a:spcPct val="101499"/>
              </a:lnSpc>
              <a:spcBef>
                <a:spcPts val="1225"/>
              </a:spcBef>
              <a:buNone/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La “chiave” del </a:t>
            </a:r>
            <a:r>
              <a:rPr lang="it-IT" sz="2000" spc="5" dirty="0" err="1" smtClean="0">
                <a:solidFill>
                  <a:srgbClr val="FFFFFF"/>
                </a:solidFill>
                <a:latin typeface="Arial"/>
                <a:cs typeface="Arial"/>
              </a:rPr>
              <a:t>funzionamento</a:t>
            </a:r>
            <a:r>
              <a:rPr lang="it-IT" sz="2000" b="1" spc="10" dirty="0" err="1" smtClean="0">
                <a:solidFill>
                  <a:srgbClr val="FF0000"/>
                </a:solidFill>
                <a:latin typeface="Arial"/>
                <a:cs typeface="Arial"/>
              </a:rPr>
              <a:t>funzionamento</a:t>
            </a:r>
            <a:r>
              <a:rPr lang="it-IT" sz="2000" b="1" spc="10" dirty="0" smtClean="0">
                <a:solidFill>
                  <a:srgbClr val="FF0000"/>
                </a:solidFill>
                <a:latin typeface="Arial"/>
                <a:cs typeface="Arial"/>
              </a:rPr>
              <a:t>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secondo ICF permette di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identificare i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bisogni della</a:t>
            </a:r>
            <a:r>
              <a:rPr lang="it-IT" sz="2000" spc="-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persona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il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contrario della 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disabilità: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più una persona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“</a:t>
            </a:r>
            <a:r>
              <a:rPr lang="it-IT" sz="2000" i="1" dirty="0" smtClean="0">
                <a:solidFill>
                  <a:srgbClr val="FF0000"/>
                </a:solidFill>
                <a:latin typeface="Arial"/>
                <a:cs typeface="Arial"/>
              </a:rPr>
              <a:t>funziona” 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meno è</a:t>
            </a:r>
            <a:r>
              <a:rPr lang="it-IT" sz="2000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spc="5" dirty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più l’ottica del 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è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aperta  sulle diverse aree di vita della</a:t>
            </a:r>
            <a:r>
              <a:rPr lang="it-IT" sz="2000" spc="-1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persona,  più i suoi bisogni possono essere  soddisfatti (visione olistica, </a:t>
            </a:r>
            <a:r>
              <a:rPr lang="it-IT" sz="2000" dirty="0" smtClean="0">
                <a:solidFill>
                  <a:srgbClr val="FF0000"/>
                </a:solidFill>
                <a:latin typeface="Arial"/>
                <a:cs typeface="Arial"/>
              </a:rPr>
              <a:t>integrale 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persona): </a:t>
            </a:r>
          </a:p>
          <a:p>
            <a:pPr marL="357505" marR="316865">
              <a:lnSpc>
                <a:spcPct val="112000"/>
              </a:lnSpc>
              <a:spcBef>
                <a:spcPts val="730"/>
              </a:spcBef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PEI </a:t>
            </a:r>
            <a:r>
              <a:rPr lang="it-IT" sz="2000" spc="15" dirty="0" smtClean="0">
                <a:solidFill>
                  <a:srgbClr val="FF0000"/>
                </a:solidFill>
                <a:latin typeface="Symbol"/>
                <a:cs typeface="Symbol"/>
              </a:rPr>
              <a:t></a:t>
            </a:r>
            <a:r>
              <a:rPr lang="it-IT" sz="2000" spc="15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Progetto di</a:t>
            </a:r>
            <a:r>
              <a:rPr lang="it-IT" sz="2000" spc="-7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Vita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sz="2000" spc="5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440690">
              <a:lnSpc>
                <a:spcPct val="101499"/>
              </a:lnSpc>
              <a:spcBef>
                <a:spcPts val="260"/>
              </a:spcBef>
            </a:pP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ICF: </a:t>
            </a:r>
            <a:r>
              <a:rPr lang="it-IT" sz="24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9 aree 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di</a:t>
            </a:r>
            <a:r>
              <a:rPr lang="it-IT" sz="2400" spc="-35" dirty="0" smtClean="0">
                <a:solidFill>
                  <a:srgbClr val="FF0000"/>
                </a:solidFill>
                <a:latin typeface="Arial Black"/>
                <a:cs typeface="Arial Black"/>
              </a:rPr>
              <a:t> </a:t>
            </a:r>
            <a:r>
              <a:rPr lang="it-IT" sz="24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vita</a:t>
            </a:r>
            <a:r>
              <a:rPr lang="it-IT" sz="2400" dirty="0" smtClean="0">
                <a:latin typeface="Arial Black"/>
                <a:cs typeface="Arial Black"/>
              </a:rPr>
              <a:t/>
            </a:r>
            <a:br>
              <a:rPr lang="it-IT" sz="2400" dirty="0" smtClean="0">
                <a:latin typeface="Arial Black"/>
                <a:cs typeface="Arial Black"/>
              </a:rPr>
            </a:br>
            <a:endParaRPr lang="it-IT" sz="24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/>
          </a:bodyPr>
          <a:lstStyle/>
          <a:p>
            <a:pPr marL="357505" indent="-109855">
              <a:lnSpc>
                <a:spcPct val="100000"/>
              </a:lnSpc>
              <a:spcBef>
                <a:spcPts val="75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Apprendimento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applicazione della</a:t>
            </a:r>
            <a:r>
              <a:rPr lang="it-IT" sz="2000" spc="9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conoscenza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Compiti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richieste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carattere</a:t>
            </a:r>
            <a:r>
              <a:rPr lang="it-IT" sz="2000" spc="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generale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Comunicazione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Mobilità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40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Cura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propria</a:t>
            </a:r>
            <a:r>
              <a:rPr lang="it-IT" sz="2000" spc="2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persona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</a:t>
            </a:r>
            <a:r>
              <a:rPr lang="it-IT" sz="2000" spc="-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domestica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Interazioni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relazioni</a:t>
            </a:r>
            <a:r>
              <a:rPr lang="it-IT" sz="2000" spc="5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interpersonali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2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Principali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aree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della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(istruzione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it-IT" sz="2000" spc="5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lavoro)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indent="-109855">
              <a:lnSpc>
                <a:spcPct val="100000"/>
              </a:lnSpc>
              <a:spcBef>
                <a:spcPts val="335"/>
              </a:spcBef>
              <a:buSzPct val="87500"/>
              <a:buAutoNum type="arabicPeriod"/>
              <a:tabLst>
                <a:tab pos="358140" algn="l"/>
              </a:tabLst>
            </a:pP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Vita </a:t>
            </a:r>
            <a:r>
              <a:rPr lang="it-IT" sz="2000" spc="5" dirty="0" smtClean="0">
                <a:solidFill>
                  <a:srgbClr val="FF0000"/>
                </a:solidFill>
                <a:latin typeface="Arial"/>
                <a:cs typeface="Arial"/>
              </a:rPr>
              <a:t>di comunità,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sociale </a:t>
            </a:r>
            <a:r>
              <a:rPr lang="it-IT" sz="2000" spc="15" dirty="0" smtClean="0">
                <a:solidFill>
                  <a:srgbClr val="FF0000"/>
                </a:solidFill>
                <a:latin typeface="Arial"/>
                <a:cs typeface="Arial"/>
              </a:rPr>
              <a:t>e</a:t>
            </a:r>
            <a:r>
              <a:rPr lang="it-IT" sz="2000" spc="3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2000" spc="10" dirty="0" smtClean="0">
                <a:solidFill>
                  <a:srgbClr val="FF0000"/>
                </a:solidFill>
                <a:latin typeface="Arial"/>
                <a:cs typeface="Arial"/>
              </a:rPr>
              <a:t>civica</a:t>
            </a:r>
            <a:endParaRPr lang="it-IT" sz="20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spc="150" dirty="0" smtClean="0">
                <a:latin typeface="+mn-lt"/>
              </a:rPr>
              <a:t>IL </a:t>
            </a:r>
            <a:r>
              <a:rPr lang="it-IT" sz="1800" spc="220" dirty="0" smtClean="0">
                <a:latin typeface="+mn-lt"/>
              </a:rPr>
              <a:t>PROFILO </a:t>
            </a:r>
            <a:r>
              <a:rPr lang="it-IT" sz="1800" spc="280" dirty="0" err="1" smtClean="0">
                <a:latin typeface="+mn-lt"/>
              </a:rPr>
              <a:t>DI</a:t>
            </a:r>
            <a:r>
              <a:rPr lang="it-IT" sz="1800" spc="280" dirty="0" smtClean="0">
                <a:latin typeface="+mn-lt"/>
              </a:rPr>
              <a:t> </a:t>
            </a:r>
            <a:r>
              <a:rPr lang="it-IT" sz="1800" spc="325" dirty="0" smtClean="0">
                <a:latin typeface="+mn-lt"/>
              </a:rPr>
              <a:t>FUNZIONAMENTO </a:t>
            </a:r>
            <a:r>
              <a:rPr lang="it-IT" sz="1800" spc="170" dirty="0" smtClean="0">
                <a:latin typeface="+mn-lt"/>
              </a:rPr>
              <a:t>È </a:t>
            </a:r>
            <a:r>
              <a:rPr lang="it-IT" sz="1800" spc="215" dirty="0" smtClean="0">
                <a:latin typeface="+mn-lt"/>
              </a:rPr>
              <a:t>REDATTO </a:t>
            </a:r>
            <a:r>
              <a:rPr lang="it-IT" sz="1800" spc="210" dirty="0" smtClean="0">
                <a:latin typeface="+mn-lt"/>
              </a:rPr>
              <a:t>DALL’UNITÀ  </a:t>
            </a:r>
            <a:r>
              <a:rPr lang="it-IT" sz="1800" spc="280" dirty="0" err="1" smtClean="0">
                <a:latin typeface="+mn-lt"/>
              </a:rPr>
              <a:t>DI</a:t>
            </a:r>
            <a:r>
              <a:rPr lang="it-IT" sz="1800" spc="-459" dirty="0" smtClean="0">
                <a:latin typeface="+mn-lt"/>
              </a:rPr>
              <a:t> </a:t>
            </a:r>
            <a:r>
              <a:rPr lang="it-IT" sz="1800" spc="265" dirty="0" smtClean="0">
                <a:latin typeface="+mn-lt"/>
              </a:rPr>
              <a:t>VALUTAZIONE</a:t>
            </a:r>
            <a:r>
              <a:rPr lang="it-IT" sz="1800" spc="-95" dirty="0" smtClean="0">
                <a:latin typeface="+mn-lt"/>
              </a:rPr>
              <a:t> </a:t>
            </a:r>
            <a:r>
              <a:rPr lang="it-IT" sz="1800" spc="235" dirty="0" smtClean="0">
                <a:latin typeface="+mn-lt"/>
              </a:rPr>
              <a:t>MULTIDISCIPLINARE</a:t>
            </a:r>
            <a:r>
              <a:rPr lang="it-IT" sz="1800" spc="-100" dirty="0" smtClean="0">
                <a:latin typeface="+mn-lt"/>
              </a:rPr>
              <a:t> </a:t>
            </a:r>
            <a:r>
              <a:rPr lang="it-IT" sz="1800" spc="305" dirty="0" smtClean="0">
                <a:latin typeface="+mn-lt"/>
              </a:rPr>
              <a:t>COMPOSTA</a:t>
            </a:r>
            <a:r>
              <a:rPr lang="it-IT" sz="1800" spc="-80" dirty="0" smtClean="0">
                <a:latin typeface="+mn-lt"/>
              </a:rPr>
              <a:t> </a:t>
            </a:r>
            <a:r>
              <a:rPr lang="it-IT" sz="1800" spc="130" dirty="0" smtClean="0">
                <a:latin typeface="+mn-lt"/>
              </a:rPr>
              <a:t>DA: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lang="it-IT" sz="1800" spc="204" dirty="0">
                <a:cs typeface="Trebuchet MS"/>
              </a:rPr>
              <a:t>U</a:t>
            </a:r>
            <a:r>
              <a:rPr lang="it-IT" sz="1800" spc="204" dirty="0" smtClean="0">
                <a:cs typeface="Trebuchet MS"/>
              </a:rPr>
              <a:t>n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medico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5" dirty="0" smtClean="0">
                <a:cs typeface="Trebuchet MS"/>
              </a:rPr>
              <a:t>specialista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300" dirty="0" smtClean="0">
                <a:cs typeface="Trebuchet MS"/>
              </a:rPr>
              <a:t>o</a:t>
            </a:r>
            <a:r>
              <a:rPr lang="it-IT" sz="1800" spc="-50" dirty="0" smtClean="0">
                <a:cs typeface="Trebuchet MS"/>
              </a:rPr>
              <a:t> </a:t>
            </a:r>
            <a:r>
              <a:rPr lang="it-IT" sz="1800" spc="204" dirty="0" smtClean="0">
                <a:cs typeface="Trebuchet MS"/>
              </a:rPr>
              <a:t>un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30" dirty="0" smtClean="0">
                <a:cs typeface="Trebuchet MS"/>
              </a:rPr>
              <a:t>esperto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60" dirty="0" smtClean="0">
                <a:cs typeface="Trebuchet MS"/>
              </a:rPr>
              <a:t>della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165" dirty="0" smtClean="0">
                <a:cs typeface="Trebuchet MS"/>
              </a:rPr>
              <a:t>condizione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di</a:t>
            </a:r>
            <a:r>
              <a:rPr lang="it-IT" sz="1800" spc="-50" dirty="0" smtClean="0">
                <a:cs typeface="Trebuchet MS"/>
              </a:rPr>
              <a:t> </a:t>
            </a:r>
            <a:r>
              <a:rPr lang="it-IT" sz="1800" spc="25" dirty="0" smtClean="0">
                <a:cs typeface="Trebuchet MS"/>
              </a:rPr>
              <a:t>salute  </a:t>
            </a:r>
            <a:r>
              <a:rPr lang="it-IT" sz="1800" spc="60" dirty="0" smtClean="0">
                <a:cs typeface="Trebuchet MS"/>
              </a:rPr>
              <a:t>della</a:t>
            </a:r>
            <a:r>
              <a:rPr lang="it-IT" sz="1800" spc="-85" dirty="0" smtClean="0">
                <a:cs typeface="Trebuchet MS"/>
              </a:rPr>
              <a:t> </a:t>
            </a:r>
            <a:r>
              <a:rPr lang="it-IT" sz="1800" spc="35" dirty="0" smtClean="0">
                <a:cs typeface="Trebuchet MS"/>
              </a:rPr>
              <a:t>persona;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sz="1800" dirty="0" smtClean="0"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lang="it-IT" sz="1800" spc="229" dirty="0" smtClean="0">
                <a:cs typeface="Trebuchet MS"/>
              </a:rPr>
              <a:t>uno</a:t>
            </a:r>
            <a:r>
              <a:rPr lang="it-IT" sz="1800" spc="-400" dirty="0" smtClean="0">
                <a:cs typeface="Trebuchet MS"/>
              </a:rPr>
              <a:t> </a:t>
            </a:r>
            <a:r>
              <a:rPr lang="it-IT" sz="1800" spc="-5" dirty="0" smtClean="0">
                <a:cs typeface="Trebuchet MS"/>
              </a:rPr>
              <a:t>specialista </a:t>
            </a:r>
            <a:r>
              <a:rPr lang="it-IT" sz="1800" spc="114" dirty="0" smtClean="0">
                <a:cs typeface="Trebuchet MS"/>
              </a:rPr>
              <a:t>in </a:t>
            </a:r>
            <a:r>
              <a:rPr lang="it-IT" sz="1800" spc="50" dirty="0" smtClean="0">
                <a:cs typeface="Trebuchet MS"/>
              </a:rPr>
              <a:t>neuropsichiatria </a:t>
            </a:r>
            <a:r>
              <a:rPr lang="it-IT" sz="1800" spc="5" dirty="0" smtClean="0">
                <a:cs typeface="Trebuchet MS"/>
              </a:rPr>
              <a:t>infantile;</a:t>
            </a:r>
          </a:p>
          <a:p>
            <a:pPr marL="12700">
              <a:lnSpc>
                <a:spcPct val="100000"/>
              </a:lnSpc>
            </a:pPr>
            <a:endParaRPr lang="it-IT" sz="1800" spc="5" dirty="0" smtClean="0"/>
          </a:p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z="1800" spc="204" dirty="0" smtClean="0">
                <a:cs typeface="Trebuchet MS"/>
              </a:rPr>
              <a:t>un</a:t>
            </a:r>
            <a:r>
              <a:rPr lang="it-IT" sz="1800" spc="-500" dirty="0" smtClean="0">
                <a:cs typeface="Trebuchet MS"/>
              </a:rPr>
              <a:t> </a:t>
            </a:r>
            <a:r>
              <a:rPr lang="it-IT" sz="1800" spc="-5" dirty="0" smtClean="0">
                <a:cs typeface="Trebuchet MS"/>
              </a:rPr>
              <a:t>terapista </a:t>
            </a:r>
            <a:r>
              <a:rPr lang="it-IT" sz="1800" spc="60" dirty="0" smtClean="0">
                <a:cs typeface="Trebuchet MS"/>
              </a:rPr>
              <a:t>della </a:t>
            </a:r>
            <a:r>
              <a:rPr lang="it-IT" sz="1800" spc="25" dirty="0" smtClean="0">
                <a:cs typeface="Trebuchet MS"/>
              </a:rPr>
              <a:t>riabilitazione;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sz="1800" dirty="0" smtClean="0">
              <a:cs typeface="Times New Roman"/>
            </a:endParaRPr>
          </a:p>
          <a:p>
            <a:pPr marL="12700" marR="5080">
              <a:lnSpc>
                <a:spcPct val="120000"/>
              </a:lnSpc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sz="1800" spc="200" dirty="0" smtClean="0">
                <a:cs typeface="Trebuchet MS"/>
              </a:rPr>
              <a:t>un </a:t>
            </a:r>
            <a:r>
              <a:rPr lang="it-IT" sz="1800" spc="60" dirty="0" smtClean="0">
                <a:cs typeface="Trebuchet MS"/>
              </a:rPr>
              <a:t>a</a:t>
            </a:r>
            <a:r>
              <a:rPr lang="it-IT" sz="1800" spc="40" dirty="0" smtClean="0">
                <a:cs typeface="Trebuchet MS"/>
              </a:rPr>
              <a:t>s</a:t>
            </a:r>
            <a:r>
              <a:rPr lang="it-IT" sz="1800" spc="-45" dirty="0" smtClean="0">
                <a:cs typeface="Trebuchet MS"/>
              </a:rPr>
              <a:t>si</a:t>
            </a:r>
            <a:r>
              <a:rPr lang="it-IT" sz="1800" spc="-70" dirty="0" smtClean="0">
                <a:cs typeface="Trebuchet MS"/>
              </a:rPr>
              <a:t>s</a:t>
            </a:r>
            <a:r>
              <a:rPr lang="it-IT" sz="1800" spc="-15" dirty="0" smtClean="0">
                <a:cs typeface="Trebuchet MS"/>
              </a:rPr>
              <a:t>t</a:t>
            </a:r>
            <a:r>
              <a:rPr lang="it-IT" sz="1800" spc="-5" dirty="0" smtClean="0">
                <a:cs typeface="Trebuchet MS"/>
              </a:rPr>
              <a:t>e</a:t>
            </a:r>
            <a:r>
              <a:rPr lang="it-IT" sz="1800" spc="85" dirty="0" smtClean="0">
                <a:cs typeface="Trebuchet MS"/>
              </a:rPr>
              <a:t>nte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105" dirty="0" smtClean="0">
                <a:cs typeface="Trebuchet MS"/>
              </a:rPr>
              <a:t>s</a:t>
            </a:r>
            <a:r>
              <a:rPr lang="it-IT" sz="1800" spc="135" dirty="0" smtClean="0">
                <a:cs typeface="Trebuchet MS"/>
              </a:rPr>
              <a:t>o</a:t>
            </a:r>
            <a:r>
              <a:rPr lang="it-IT" sz="1800" spc="70" dirty="0" smtClean="0">
                <a:cs typeface="Trebuchet MS"/>
              </a:rPr>
              <a:t>cia</a:t>
            </a:r>
            <a:r>
              <a:rPr lang="it-IT" sz="1800" spc="60" dirty="0" smtClean="0">
                <a:cs typeface="Trebuchet MS"/>
              </a:rPr>
              <a:t>l</a:t>
            </a:r>
            <a:r>
              <a:rPr lang="it-IT" sz="1800" spc="-70" dirty="0" smtClean="0">
                <a:cs typeface="Trebuchet MS"/>
              </a:rPr>
              <a:t>e </a:t>
            </a:r>
            <a:r>
              <a:rPr lang="it-IT" sz="1800" spc="300" dirty="0" smtClean="0">
                <a:cs typeface="Trebuchet MS"/>
              </a:rPr>
              <a:t>o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200" dirty="0" smtClean="0">
                <a:cs typeface="Trebuchet MS"/>
              </a:rPr>
              <a:t>un</a:t>
            </a:r>
            <a:r>
              <a:rPr lang="it-IT" sz="1800" dirty="0" smtClean="0">
                <a:cs typeface="Trebuchet MS"/>
              </a:rPr>
              <a:t>	rap</a:t>
            </a:r>
            <a:r>
              <a:rPr lang="it-IT" sz="1800" spc="-10" dirty="0" smtClean="0">
                <a:cs typeface="Trebuchet MS"/>
              </a:rPr>
              <a:t>p</a:t>
            </a:r>
            <a:r>
              <a:rPr lang="it-IT" sz="1800" spc="-15" dirty="0" smtClean="0">
                <a:cs typeface="Trebuchet MS"/>
              </a:rPr>
              <a:t>r</a:t>
            </a:r>
            <a:r>
              <a:rPr lang="it-IT" sz="1800" spc="-10" dirty="0" smtClean="0">
                <a:cs typeface="Trebuchet MS"/>
              </a:rPr>
              <a:t>e</a:t>
            </a:r>
            <a:r>
              <a:rPr lang="it-IT" sz="1800" spc="55" dirty="0" smtClean="0">
                <a:cs typeface="Trebuchet MS"/>
              </a:rPr>
              <a:t>sen</a:t>
            </a:r>
            <a:r>
              <a:rPr lang="it-IT" sz="1800" spc="-165" dirty="0" smtClean="0">
                <a:cs typeface="Trebuchet MS"/>
              </a:rPr>
              <a:t>t</a:t>
            </a:r>
            <a:r>
              <a:rPr lang="it-IT" sz="1800" spc="160" dirty="0" smtClean="0">
                <a:cs typeface="Trebuchet MS"/>
              </a:rPr>
              <a:t>a</a:t>
            </a:r>
            <a:r>
              <a:rPr lang="it-IT" sz="1800" spc="70" dirty="0" smtClean="0">
                <a:cs typeface="Trebuchet MS"/>
              </a:rPr>
              <a:t>nte dell’ente locale di </a:t>
            </a:r>
          </a:p>
          <a:p>
            <a:pPr marL="12700" marR="5080">
              <a:lnSpc>
                <a:spcPct val="120000"/>
              </a:lnSpc>
              <a:buNone/>
              <a:tabLst>
                <a:tab pos="585470" algn="l"/>
                <a:tab pos="2123440" algn="l"/>
                <a:tab pos="3307715" algn="l"/>
                <a:tab pos="3711575" algn="l"/>
                <a:tab pos="4284980" algn="l"/>
              </a:tabLst>
            </a:pPr>
            <a:r>
              <a:rPr lang="it-IT" sz="1800" spc="110" dirty="0" smtClean="0">
                <a:cs typeface="Trebuchet MS"/>
              </a:rPr>
              <a:t>     competenza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00" dirty="0" smtClean="0">
                <a:cs typeface="Trebuchet MS"/>
              </a:rPr>
              <a:t>che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50" dirty="0" smtClean="0">
                <a:cs typeface="Trebuchet MS"/>
              </a:rPr>
              <a:t>ha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14" dirty="0" smtClean="0">
                <a:cs typeface="Trebuchet MS"/>
              </a:rPr>
              <a:t>in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55" dirty="0" smtClean="0">
                <a:cs typeface="Trebuchet MS"/>
              </a:rPr>
              <a:t>carico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45" dirty="0" smtClean="0">
                <a:cs typeface="Trebuchet MS"/>
              </a:rPr>
              <a:t>il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30" dirty="0" smtClean="0">
                <a:cs typeface="Trebuchet MS"/>
              </a:rPr>
              <a:t>soggetto,  </a:t>
            </a:r>
            <a:r>
              <a:rPr lang="it-IT" sz="1800" dirty="0" smtClean="0"/>
              <a:t>con la collaborazione dei  genitori </a:t>
            </a:r>
            <a:r>
              <a:rPr lang="it-IT" sz="1800" spc="65" dirty="0" smtClean="0">
                <a:cs typeface="Trebuchet MS"/>
              </a:rPr>
              <a:t>dell’alunno/a </a:t>
            </a:r>
            <a:r>
              <a:rPr lang="it-IT" sz="1800" spc="265" dirty="0" smtClean="0">
                <a:cs typeface="Trebuchet MS"/>
              </a:rPr>
              <a:t>con </a:t>
            </a:r>
            <a:r>
              <a:rPr lang="it-IT" sz="1800" spc="5" dirty="0" smtClean="0">
                <a:cs typeface="Trebuchet MS"/>
              </a:rPr>
              <a:t>disabilità, </a:t>
            </a:r>
            <a:r>
              <a:rPr lang="it-IT" sz="1800" spc="190" dirty="0" smtClean="0">
                <a:cs typeface="Trebuchet MS"/>
              </a:rPr>
              <a:t>nonché </a:t>
            </a:r>
            <a:r>
              <a:rPr lang="it-IT" sz="1800" spc="265" dirty="0" smtClean="0">
                <a:cs typeface="Trebuchet MS"/>
              </a:rPr>
              <a:t>con </a:t>
            </a:r>
            <a:r>
              <a:rPr lang="it-IT" sz="1800" spc="60" dirty="0" smtClean="0">
                <a:cs typeface="Trebuchet MS"/>
              </a:rPr>
              <a:t>la </a:t>
            </a:r>
            <a:r>
              <a:rPr lang="it-IT" sz="1800" spc="30" dirty="0" smtClean="0">
                <a:cs typeface="Trebuchet MS"/>
              </a:rPr>
              <a:t>partecipazione </a:t>
            </a:r>
            <a:r>
              <a:rPr lang="it-IT" sz="1800" spc="105" dirty="0" smtClean="0">
                <a:cs typeface="Trebuchet MS"/>
              </a:rPr>
              <a:t>di </a:t>
            </a:r>
            <a:r>
              <a:rPr lang="it-IT" sz="1800" spc="200" dirty="0" smtClean="0">
                <a:cs typeface="Trebuchet MS"/>
              </a:rPr>
              <a:t>un  </a:t>
            </a:r>
            <a:r>
              <a:rPr lang="it-IT" sz="1800" spc="30" dirty="0" smtClean="0">
                <a:cs typeface="Trebuchet MS"/>
              </a:rPr>
              <a:t>rappresentante </a:t>
            </a:r>
            <a:r>
              <a:rPr lang="it-IT" sz="1800" spc="55" dirty="0" smtClean="0">
                <a:cs typeface="Trebuchet MS"/>
              </a:rPr>
              <a:t>dell’amministrazione scolastica, </a:t>
            </a:r>
            <a:r>
              <a:rPr lang="it-IT" sz="1800" spc="85" dirty="0" smtClean="0">
                <a:cs typeface="Trebuchet MS"/>
              </a:rPr>
              <a:t>individuato  </a:t>
            </a:r>
            <a:r>
              <a:rPr lang="it-IT" sz="1800" spc="-5" dirty="0" smtClean="0">
                <a:cs typeface="Trebuchet MS"/>
              </a:rPr>
              <a:t>preferibilmente</a:t>
            </a:r>
            <a:r>
              <a:rPr lang="it-IT" sz="1800" spc="-345" dirty="0" smtClean="0">
                <a:cs typeface="Trebuchet MS"/>
              </a:rPr>
              <a:t> </a:t>
            </a:r>
            <a:r>
              <a:rPr lang="it-IT" sz="1800" spc="85" dirty="0" smtClean="0">
                <a:cs typeface="Trebuchet MS"/>
              </a:rPr>
              <a:t>tra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55" dirty="0" smtClean="0">
                <a:cs typeface="Trebuchet MS"/>
              </a:rPr>
              <a:t>i</a:t>
            </a:r>
            <a:r>
              <a:rPr lang="it-IT" sz="1800" spc="-50" dirty="0" smtClean="0">
                <a:cs typeface="Trebuchet MS"/>
              </a:rPr>
              <a:t> </a:t>
            </a:r>
            <a:r>
              <a:rPr lang="it-IT" sz="1800" b="1" spc="254" dirty="0" smtClean="0">
                <a:cs typeface="Trebuchet MS"/>
              </a:rPr>
              <a:t>docenti</a:t>
            </a:r>
            <a:r>
              <a:rPr lang="it-IT" sz="1800" b="1" spc="-85" dirty="0" smtClean="0">
                <a:cs typeface="Trebuchet MS"/>
              </a:rPr>
              <a:t> </a:t>
            </a:r>
            <a:r>
              <a:rPr lang="it-IT" sz="1800" b="1" spc="200" dirty="0" smtClean="0">
                <a:cs typeface="Trebuchet MS"/>
              </a:rPr>
              <a:t>della</a:t>
            </a:r>
            <a:r>
              <a:rPr lang="it-IT" sz="1800" b="1" spc="-95" dirty="0" smtClean="0">
                <a:cs typeface="Trebuchet MS"/>
              </a:rPr>
              <a:t> </a:t>
            </a:r>
            <a:r>
              <a:rPr lang="it-IT" sz="1800" b="1" spc="260" dirty="0" smtClean="0">
                <a:cs typeface="Trebuchet MS"/>
              </a:rPr>
              <a:t>scuola</a:t>
            </a:r>
            <a:r>
              <a:rPr lang="it-IT" sz="1800" b="1" spc="-70" dirty="0" smtClean="0">
                <a:cs typeface="Trebuchet MS"/>
              </a:rPr>
              <a:t> </a:t>
            </a:r>
            <a:r>
              <a:rPr lang="it-IT" sz="1800" b="1" spc="155" dirty="0" smtClean="0">
                <a:cs typeface="Trebuchet MS"/>
              </a:rPr>
              <a:t>frequentata</a:t>
            </a:r>
            <a:endParaRPr lang="it-IT" sz="1800" dirty="0" smtClean="0">
              <a:cs typeface="Trebuchet MS"/>
            </a:endParaRPr>
          </a:p>
          <a:p>
            <a:pPr marL="12700">
              <a:lnSpc>
                <a:spcPct val="100000"/>
              </a:lnSpc>
            </a:pPr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Funzionamento 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e  Partecip</a:t>
            </a:r>
            <a:r>
              <a:rPr lang="it-IT" sz="2000" spc="15" dirty="0" smtClean="0">
                <a:solidFill>
                  <a:srgbClr val="FF0000"/>
                </a:solidFill>
                <a:latin typeface="Arial Black"/>
                <a:cs typeface="Arial Black"/>
              </a:rPr>
              <a:t>a</a:t>
            </a:r>
            <a:r>
              <a:rPr lang="it-IT" sz="2000" spc="5" dirty="0" smtClean="0">
                <a:solidFill>
                  <a:srgbClr val="FF0000"/>
                </a:solidFill>
                <a:latin typeface="Arial Black"/>
                <a:cs typeface="Arial Black"/>
              </a:rPr>
              <a:t>zio</a:t>
            </a:r>
            <a:r>
              <a:rPr lang="it-IT" sz="2000" spc="10" dirty="0" smtClean="0">
                <a:solidFill>
                  <a:srgbClr val="FF0000"/>
                </a:solidFill>
                <a:latin typeface="Arial Black"/>
                <a:cs typeface="Arial Black"/>
              </a:rPr>
              <a:t>ne</a:t>
            </a:r>
            <a:r>
              <a:rPr lang="it-IT" sz="2000" dirty="0" smtClean="0">
                <a:latin typeface="Arial Black"/>
                <a:cs typeface="Arial Black"/>
              </a:rPr>
              <a:t/>
            </a:r>
            <a:br>
              <a:rPr lang="it-IT" sz="2000" dirty="0" smtClean="0">
                <a:latin typeface="Arial Black"/>
                <a:cs typeface="Arial Black"/>
              </a:rPr>
            </a:br>
            <a:endParaRPr lang="it-IT" sz="20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57505" marR="338455">
              <a:lnSpc>
                <a:spcPct val="112000"/>
              </a:lnSpc>
              <a:spcBef>
                <a:spcPts val="925"/>
              </a:spcBef>
            </a:pP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ICF indica </a:t>
            </a:r>
            <a:r>
              <a:rPr lang="it-IT" spc="10" dirty="0" smtClean="0">
                <a:solidFill>
                  <a:srgbClr val="FFFFFF"/>
                </a:solidFill>
                <a:latin typeface="Arial"/>
                <a:cs typeface="Arial"/>
              </a:rPr>
              <a:t>come </a:t>
            </a:r>
            <a:r>
              <a:rPr lang="it-IT" spc="5" dirty="0" smtClean="0">
                <a:solidFill>
                  <a:srgbClr val="FFFFFF"/>
                </a:solidFill>
                <a:latin typeface="Arial"/>
                <a:cs typeface="Arial"/>
              </a:rPr>
              <a:t>“positiva” </a:t>
            </a:r>
            <a:r>
              <a:rPr lang="it-IT" dirty="0" smtClean="0">
                <a:solidFill>
                  <a:srgbClr val="FFFFFF"/>
                </a:solidFill>
                <a:latin typeface="Arial"/>
                <a:cs typeface="Arial"/>
              </a:rPr>
              <a:t>la  </a:t>
            </a:r>
            <a:r>
              <a:rPr lang="it-IT" b="1" spc="5" dirty="0" smtClean="0">
                <a:solidFill>
                  <a:srgbClr val="FF0000"/>
                </a:solidFill>
                <a:latin typeface="Arial"/>
                <a:cs typeface="Arial"/>
              </a:rPr>
              <a:t>partecipazione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nel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proprio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contesto di  vita, pertanto</a:t>
            </a:r>
            <a:r>
              <a:rPr lang="it-IT" spc="-4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...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 marL="357505" marR="309245">
              <a:lnSpc>
                <a:spcPct val="112000"/>
              </a:lnSpc>
              <a:spcBef>
                <a:spcPts val="250"/>
              </a:spcBef>
            </a:pP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più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l’alunno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con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disabilità partecipa,  gode delle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stesse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opportunità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degli</a:t>
            </a:r>
            <a:r>
              <a:rPr lang="it-IT" spc="-85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dirty="0" smtClean="0">
                <a:solidFill>
                  <a:srgbClr val="FF0000"/>
                </a:solidFill>
                <a:latin typeface="Arial"/>
                <a:cs typeface="Arial"/>
              </a:rPr>
              <a:t>altri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(cfr. Convenzione ONU), </a:t>
            </a:r>
            <a:r>
              <a:rPr lang="it-IT" spc="10" dirty="0" smtClean="0">
                <a:solidFill>
                  <a:srgbClr val="FF0000"/>
                </a:solidFill>
                <a:latin typeface="Arial"/>
                <a:cs typeface="Arial"/>
              </a:rPr>
              <a:t>meno è  </a:t>
            </a:r>
            <a:r>
              <a:rPr lang="it-IT" spc="5" dirty="0" smtClean="0">
                <a:solidFill>
                  <a:srgbClr val="FF0000"/>
                </a:solidFill>
                <a:latin typeface="Arial"/>
                <a:cs typeface="Arial"/>
              </a:rPr>
              <a:t>disabile</a:t>
            </a:r>
            <a:endParaRPr lang="it-IT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endParaRPr lang="it-IT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77925" y="578873"/>
            <a:ext cx="234835" cy="484505"/>
          </a:xfrm>
          <a:custGeom>
            <a:avLst/>
            <a:gdLst/>
            <a:ahLst/>
            <a:cxnLst/>
            <a:rect l="l" t="t" r="r" b="b"/>
            <a:pathLst>
              <a:path w="273050" h="484505">
                <a:moveTo>
                  <a:pt x="136525" y="0"/>
                </a:moveTo>
                <a:lnTo>
                  <a:pt x="136525" y="121030"/>
                </a:lnTo>
                <a:lnTo>
                  <a:pt x="0" y="121030"/>
                </a:lnTo>
                <a:lnTo>
                  <a:pt x="0" y="363092"/>
                </a:lnTo>
                <a:lnTo>
                  <a:pt x="136525" y="363092"/>
                </a:lnTo>
                <a:lnTo>
                  <a:pt x="136525" y="484124"/>
                </a:lnTo>
                <a:lnTo>
                  <a:pt x="273050" y="242062"/>
                </a:lnTo>
                <a:lnTo>
                  <a:pt x="136525" y="0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77925" y="578873"/>
            <a:ext cx="234835" cy="484505"/>
          </a:xfrm>
          <a:custGeom>
            <a:avLst/>
            <a:gdLst/>
            <a:ahLst/>
            <a:cxnLst/>
            <a:rect l="l" t="t" r="r" b="b"/>
            <a:pathLst>
              <a:path w="273050" h="484505">
                <a:moveTo>
                  <a:pt x="0" y="121030"/>
                </a:moveTo>
                <a:lnTo>
                  <a:pt x="136525" y="121030"/>
                </a:lnTo>
                <a:lnTo>
                  <a:pt x="136525" y="0"/>
                </a:lnTo>
                <a:lnTo>
                  <a:pt x="273050" y="242062"/>
                </a:lnTo>
                <a:lnTo>
                  <a:pt x="136525" y="484124"/>
                </a:lnTo>
                <a:lnTo>
                  <a:pt x="136525" y="363092"/>
                </a:lnTo>
                <a:lnTo>
                  <a:pt x="0" y="363092"/>
                </a:lnTo>
                <a:lnTo>
                  <a:pt x="0" y="121030"/>
                </a:lnTo>
                <a:close/>
              </a:path>
            </a:pathLst>
          </a:custGeom>
          <a:ln w="15875">
            <a:solidFill>
              <a:srgbClr val="AC68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180212" y="2377954"/>
            <a:ext cx="236472" cy="484505"/>
          </a:xfrm>
          <a:custGeom>
            <a:avLst/>
            <a:gdLst/>
            <a:ahLst/>
            <a:cxnLst/>
            <a:rect l="l" t="t" r="r" b="b"/>
            <a:pathLst>
              <a:path w="274955" h="484504">
                <a:moveTo>
                  <a:pt x="137287" y="0"/>
                </a:moveTo>
                <a:lnTo>
                  <a:pt x="137287" y="121031"/>
                </a:lnTo>
                <a:lnTo>
                  <a:pt x="0" y="121031"/>
                </a:lnTo>
                <a:lnTo>
                  <a:pt x="0" y="363220"/>
                </a:lnTo>
                <a:lnTo>
                  <a:pt x="137287" y="363220"/>
                </a:lnTo>
                <a:lnTo>
                  <a:pt x="137287" y="484251"/>
                </a:lnTo>
                <a:lnTo>
                  <a:pt x="274574" y="242189"/>
                </a:lnTo>
                <a:lnTo>
                  <a:pt x="137287" y="0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180212" y="2377954"/>
            <a:ext cx="236472" cy="484505"/>
          </a:xfrm>
          <a:custGeom>
            <a:avLst/>
            <a:gdLst/>
            <a:ahLst/>
            <a:cxnLst/>
            <a:rect l="l" t="t" r="r" b="b"/>
            <a:pathLst>
              <a:path w="274955" h="484504">
                <a:moveTo>
                  <a:pt x="0" y="121031"/>
                </a:moveTo>
                <a:lnTo>
                  <a:pt x="137287" y="121031"/>
                </a:lnTo>
                <a:lnTo>
                  <a:pt x="137287" y="0"/>
                </a:lnTo>
                <a:lnTo>
                  <a:pt x="274574" y="242189"/>
                </a:lnTo>
                <a:lnTo>
                  <a:pt x="137287" y="484251"/>
                </a:lnTo>
                <a:lnTo>
                  <a:pt x="137287" y="363220"/>
                </a:lnTo>
                <a:lnTo>
                  <a:pt x="0" y="363220"/>
                </a:lnTo>
                <a:lnTo>
                  <a:pt x="0" y="121031"/>
                </a:lnTo>
                <a:close/>
              </a:path>
            </a:pathLst>
          </a:custGeom>
          <a:ln w="15875">
            <a:solidFill>
              <a:srgbClr val="AC68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232315" y="3687833"/>
            <a:ext cx="236472" cy="484505"/>
          </a:xfrm>
          <a:custGeom>
            <a:avLst/>
            <a:gdLst/>
            <a:ahLst/>
            <a:cxnLst/>
            <a:rect l="l" t="t" r="r" b="b"/>
            <a:pathLst>
              <a:path w="274955" h="484504">
                <a:moveTo>
                  <a:pt x="137287" y="0"/>
                </a:moveTo>
                <a:lnTo>
                  <a:pt x="137287" y="121031"/>
                </a:lnTo>
                <a:lnTo>
                  <a:pt x="0" y="121031"/>
                </a:lnTo>
                <a:lnTo>
                  <a:pt x="0" y="363220"/>
                </a:lnTo>
                <a:lnTo>
                  <a:pt x="137287" y="363220"/>
                </a:lnTo>
                <a:lnTo>
                  <a:pt x="137287" y="484251"/>
                </a:lnTo>
                <a:lnTo>
                  <a:pt x="274700" y="242062"/>
                </a:lnTo>
                <a:lnTo>
                  <a:pt x="137287" y="0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32315" y="3687833"/>
            <a:ext cx="236472" cy="484505"/>
          </a:xfrm>
          <a:custGeom>
            <a:avLst/>
            <a:gdLst/>
            <a:ahLst/>
            <a:cxnLst/>
            <a:rect l="l" t="t" r="r" b="b"/>
            <a:pathLst>
              <a:path w="274955" h="484504">
                <a:moveTo>
                  <a:pt x="0" y="121031"/>
                </a:moveTo>
                <a:lnTo>
                  <a:pt x="137287" y="121031"/>
                </a:lnTo>
                <a:lnTo>
                  <a:pt x="137287" y="0"/>
                </a:lnTo>
                <a:lnTo>
                  <a:pt x="274700" y="242062"/>
                </a:lnTo>
                <a:lnTo>
                  <a:pt x="137287" y="484251"/>
                </a:lnTo>
                <a:lnTo>
                  <a:pt x="137287" y="363220"/>
                </a:lnTo>
                <a:lnTo>
                  <a:pt x="0" y="363220"/>
                </a:lnTo>
                <a:lnTo>
                  <a:pt x="0" y="121031"/>
                </a:lnTo>
                <a:close/>
              </a:path>
            </a:pathLst>
          </a:custGeom>
          <a:ln w="15875">
            <a:solidFill>
              <a:srgbClr val="AC68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32314" y="5036319"/>
            <a:ext cx="303100" cy="484505"/>
          </a:xfrm>
          <a:custGeom>
            <a:avLst/>
            <a:gdLst/>
            <a:ahLst/>
            <a:cxnLst/>
            <a:rect l="l" t="t" r="r" b="b"/>
            <a:pathLst>
              <a:path w="352425" h="484504">
                <a:moveTo>
                  <a:pt x="176275" y="0"/>
                </a:moveTo>
                <a:lnTo>
                  <a:pt x="176275" y="121043"/>
                </a:lnTo>
                <a:lnTo>
                  <a:pt x="0" y="121043"/>
                </a:lnTo>
                <a:lnTo>
                  <a:pt x="0" y="363131"/>
                </a:lnTo>
                <a:lnTo>
                  <a:pt x="176275" y="363131"/>
                </a:lnTo>
                <a:lnTo>
                  <a:pt x="176275" y="484187"/>
                </a:lnTo>
                <a:lnTo>
                  <a:pt x="352425" y="242087"/>
                </a:lnTo>
                <a:lnTo>
                  <a:pt x="176275" y="0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32314" y="5036319"/>
            <a:ext cx="303100" cy="484505"/>
          </a:xfrm>
          <a:custGeom>
            <a:avLst/>
            <a:gdLst/>
            <a:ahLst/>
            <a:cxnLst/>
            <a:rect l="l" t="t" r="r" b="b"/>
            <a:pathLst>
              <a:path w="352425" h="484504">
                <a:moveTo>
                  <a:pt x="0" y="121043"/>
                </a:moveTo>
                <a:lnTo>
                  <a:pt x="176275" y="121043"/>
                </a:lnTo>
                <a:lnTo>
                  <a:pt x="176275" y="0"/>
                </a:lnTo>
                <a:lnTo>
                  <a:pt x="352425" y="242087"/>
                </a:lnTo>
                <a:lnTo>
                  <a:pt x="176275" y="484187"/>
                </a:lnTo>
                <a:lnTo>
                  <a:pt x="176275" y="363131"/>
                </a:lnTo>
                <a:lnTo>
                  <a:pt x="0" y="363131"/>
                </a:lnTo>
                <a:lnTo>
                  <a:pt x="0" y="121043"/>
                </a:lnTo>
                <a:close/>
              </a:path>
            </a:pathLst>
          </a:custGeom>
          <a:ln w="15875">
            <a:solidFill>
              <a:srgbClr val="AC681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0" y="214290"/>
            <a:ext cx="9001156" cy="31995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it-IT" sz="2000" b="1" spc="425" dirty="0" smtClean="0"/>
              <a:t>MODELLO BASATO SUL PRINCIPIO </a:t>
            </a:r>
            <a:r>
              <a:rPr lang="it-IT" sz="2000" b="1" spc="425" dirty="0" err="1" smtClean="0"/>
              <a:t>DI</a:t>
            </a:r>
            <a:r>
              <a:rPr lang="it-IT" sz="2000" b="1" spc="425" dirty="0" smtClean="0"/>
              <a:t> </a:t>
            </a:r>
            <a:r>
              <a:rPr sz="2000" b="1" spc="425" smtClean="0"/>
              <a:t>UN</a:t>
            </a:r>
            <a:r>
              <a:rPr sz="2000" b="1" spc="180" smtClean="0"/>
              <a:t>I</a:t>
            </a:r>
            <a:r>
              <a:rPr sz="2000" b="1" spc="200" smtClean="0"/>
              <a:t>VE</a:t>
            </a:r>
            <a:r>
              <a:rPr sz="2000" b="1" spc="215" smtClean="0"/>
              <a:t>R</a:t>
            </a:r>
            <a:r>
              <a:rPr sz="2000" b="1" spc="300" smtClean="0"/>
              <a:t>ALISMO</a:t>
            </a:r>
            <a:endParaRPr sz="2000" b="1" spc="300" dirty="0"/>
          </a:p>
        </p:txBody>
      </p:sp>
      <p:sp>
        <p:nvSpPr>
          <p:cNvPr id="11" name="object 11"/>
          <p:cNvSpPr txBox="1"/>
          <p:nvPr/>
        </p:nvSpPr>
        <p:spPr>
          <a:xfrm>
            <a:off x="642910" y="785794"/>
            <a:ext cx="8286808" cy="506702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20000"/>
              </a:lnSpc>
              <a:spcBef>
                <a:spcPts val="100"/>
              </a:spcBef>
            </a:pPr>
            <a:r>
              <a:rPr lang="it-IT" spc="285" dirty="0" smtClean="0">
                <a:cs typeface="Trebuchet MS"/>
              </a:rPr>
              <a:t>Non </a:t>
            </a:r>
            <a:r>
              <a:rPr lang="it-IT" spc="-70" dirty="0" smtClean="0">
                <a:cs typeface="Trebuchet MS"/>
              </a:rPr>
              <a:t>è </a:t>
            </a:r>
            <a:r>
              <a:rPr lang="it-IT" spc="185" dirty="0" smtClean="0">
                <a:cs typeface="Trebuchet MS"/>
              </a:rPr>
              <a:t>una </a:t>
            </a:r>
            <a:r>
              <a:rPr lang="it-IT" spc="70" dirty="0" smtClean="0">
                <a:cs typeface="Trebuchet MS"/>
              </a:rPr>
              <a:t>classificazione </a:t>
            </a:r>
            <a:r>
              <a:rPr lang="it-IT" spc="95" dirty="0" smtClean="0">
                <a:cs typeface="Trebuchet MS"/>
              </a:rPr>
              <a:t>che </a:t>
            </a:r>
            <a:r>
              <a:rPr lang="it-IT" spc="85" dirty="0" smtClean="0">
                <a:cs typeface="Trebuchet MS"/>
              </a:rPr>
              <a:t>riguarda </a:t>
            </a:r>
            <a:r>
              <a:rPr lang="it-IT" spc="125" dirty="0" smtClean="0">
                <a:cs typeface="Trebuchet MS"/>
              </a:rPr>
              <a:t>solo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spc="55" dirty="0" smtClean="0">
                <a:cs typeface="Trebuchet MS"/>
              </a:rPr>
              <a:t>"gruppo" </a:t>
            </a:r>
            <a:r>
              <a:rPr lang="it-IT" spc="-65" dirty="0" smtClean="0">
                <a:cs typeface="Trebuchet MS"/>
              </a:rPr>
              <a:t>(le </a:t>
            </a:r>
            <a:r>
              <a:rPr lang="it-IT" spc="45" dirty="0" smtClean="0">
                <a:cs typeface="Trebuchet MS"/>
              </a:rPr>
              <a:t>persone  </a:t>
            </a:r>
            <a:r>
              <a:rPr lang="it-IT" spc="265" dirty="0" smtClean="0">
                <a:cs typeface="Trebuchet MS"/>
              </a:rPr>
              <a:t>con </a:t>
            </a:r>
            <a:r>
              <a:rPr lang="it-IT" spc="25" dirty="0" smtClean="0">
                <a:cs typeface="Trebuchet MS"/>
              </a:rPr>
              <a:t>disabilità) </a:t>
            </a:r>
            <a:r>
              <a:rPr lang="it-IT" spc="145" dirty="0" smtClean="0">
                <a:cs typeface="Trebuchet MS"/>
              </a:rPr>
              <a:t>ma </a:t>
            </a:r>
            <a:r>
              <a:rPr lang="it-IT" spc="85" dirty="0" smtClean="0">
                <a:cs typeface="Trebuchet MS"/>
              </a:rPr>
              <a:t>riguarda </a:t>
            </a:r>
            <a:r>
              <a:rPr lang="it-IT" spc="5" dirty="0" smtClean="0">
                <a:cs typeface="Trebuchet MS"/>
              </a:rPr>
              <a:t>"tutti", </a:t>
            </a:r>
            <a:r>
              <a:rPr lang="it-IT" spc="70" dirty="0" smtClean="0">
                <a:cs typeface="Trebuchet MS"/>
              </a:rPr>
              <a:t>poiché </a:t>
            </a:r>
            <a:r>
              <a:rPr lang="it-IT" spc="40" dirty="0" smtClean="0">
                <a:cs typeface="Trebuchet MS"/>
              </a:rPr>
              <a:t>tutti </a:t>
            </a:r>
            <a:r>
              <a:rPr lang="it-IT" spc="135" dirty="0" smtClean="0">
                <a:cs typeface="Trebuchet MS"/>
              </a:rPr>
              <a:t>possono </a:t>
            </a:r>
            <a:r>
              <a:rPr lang="it-IT" spc="-10" dirty="0" smtClean="0">
                <a:cs typeface="Trebuchet MS"/>
              </a:rPr>
              <a:t>avere </a:t>
            </a:r>
            <a:r>
              <a:rPr lang="it-IT" spc="185" dirty="0" smtClean="0">
                <a:cs typeface="Trebuchet MS"/>
              </a:rPr>
              <a:t>una  </a:t>
            </a:r>
            <a:r>
              <a:rPr lang="it-IT" spc="165" dirty="0" smtClean="0">
                <a:cs typeface="Trebuchet MS"/>
              </a:rPr>
              <a:t>condizione </a:t>
            </a:r>
            <a:r>
              <a:rPr lang="it-IT" spc="100" dirty="0" smtClean="0">
                <a:cs typeface="Trebuchet MS"/>
              </a:rPr>
              <a:t>di </a:t>
            </a:r>
            <a:r>
              <a:rPr lang="it-IT" spc="20" dirty="0" smtClean="0">
                <a:cs typeface="Trebuchet MS"/>
              </a:rPr>
              <a:t>salute </a:t>
            </a:r>
            <a:r>
              <a:rPr lang="it-IT" dirty="0" smtClean="0">
                <a:cs typeface="Trebuchet MS"/>
              </a:rPr>
              <a:t>che, </a:t>
            </a:r>
            <a:r>
              <a:rPr lang="it-IT" spc="114" dirty="0" smtClean="0">
                <a:cs typeface="Trebuchet MS"/>
              </a:rPr>
              <a:t>in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spc="114" dirty="0" smtClean="0">
                <a:cs typeface="Trebuchet MS"/>
              </a:rPr>
              <a:t>contesto </a:t>
            </a:r>
            <a:r>
              <a:rPr lang="it-IT" spc="35" dirty="0" smtClean="0">
                <a:cs typeface="Trebuchet MS"/>
              </a:rPr>
              <a:t>ambientale </a:t>
            </a:r>
            <a:r>
              <a:rPr lang="it-IT" spc="-20" dirty="0" smtClean="0">
                <a:cs typeface="Trebuchet MS"/>
              </a:rPr>
              <a:t>sfavorevole,  </a:t>
            </a:r>
            <a:r>
              <a:rPr lang="it-IT" spc="114" dirty="0" smtClean="0">
                <a:cs typeface="Trebuchet MS"/>
              </a:rPr>
              <a:t>causa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5" dirty="0" smtClean="0">
                <a:cs typeface="Trebuchet MS"/>
              </a:rPr>
              <a:t>disabilità.</a:t>
            </a:r>
          </a:p>
          <a:p>
            <a:pPr marL="12700" marR="5080" algn="just">
              <a:lnSpc>
                <a:spcPct val="120000"/>
              </a:lnSpc>
              <a:spcBef>
                <a:spcPts val="100"/>
              </a:spcBef>
            </a:pPr>
            <a:endParaRPr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>
              <a:cs typeface="Times New Roman"/>
            </a:endParaRPr>
          </a:p>
          <a:p>
            <a:pPr marL="12700" marR="127635" algn="just">
              <a:lnSpc>
                <a:spcPct val="120000"/>
              </a:lnSpc>
              <a:spcBef>
                <a:spcPts val="5"/>
              </a:spcBef>
            </a:pPr>
            <a:r>
              <a:rPr lang="it-IT" spc="285" dirty="0">
                <a:cs typeface="Trebuchet MS"/>
              </a:rPr>
              <a:t>N</a:t>
            </a:r>
            <a:r>
              <a:rPr lang="it-IT" spc="285" dirty="0" smtClean="0">
                <a:cs typeface="Trebuchet MS"/>
              </a:rPr>
              <a:t>on </a:t>
            </a:r>
            <a:r>
              <a:rPr lang="it-IT" spc="40" dirty="0" smtClean="0">
                <a:cs typeface="Trebuchet MS"/>
              </a:rPr>
              <a:t>classifica </a:t>
            </a:r>
            <a:r>
              <a:rPr lang="it-IT" spc="-60" dirty="0" smtClean="0">
                <a:cs typeface="Trebuchet MS"/>
              </a:rPr>
              <a:t>le </a:t>
            </a:r>
            <a:r>
              <a:rPr lang="it-IT" spc="45" dirty="0" smtClean="0">
                <a:cs typeface="Trebuchet MS"/>
              </a:rPr>
              <a:t>persone </a:t>
            </a:r>
            <a:r>
              <a:rPr lang="it-IT" spc="145" dirty="0" smtClean="0">
                <a:cs typeface="Trebuchet MS"/>
              </a:rPr>
              <a:t>ma </a:t>
            </a:r>
            <a:r>
              <a:rPr lang="it-IT" spc="10" dirty="0" smtClean="0">
                <a:cs typeface="Trebuchet MS"/>
              </a:rPr>
              <a:t>gli </a:t>
            </a:r>
            <a:r>
              <a:rPr lang="it-IT" spc="-55" dirty="0" smtClean="0">
                <a:cs typeface="Trebuchet MS"/>
              </a:rPr>
              <a:t>stati </a:t>
            </a:r>
            <a:r>
              <a:rPr lang="it-IT" spc="105" dirty="0" smtClean="0">
                <a:cs typeface="Trebuchet MS"/>
              </a:rPr>
              <a:t>di </a:t>
            </a:r>
            <a:r>
              <a:rPr lang="it-IT" spc="25" dirty="0" smtClean="0">
                <a:cs typeface="Trebuchet MS"/>
              </a:rPr>
              <a:t>salute </a:t>
            </a:r>
            <a:r>
              <a:rPr lang="it-IT" spc="210" dirty="0" smtClean="0">
                <a:cs typeface="Trebuchet MS"/>
              </a:rPr>
              <a:t>ad </a:t>
            </a:r>
            <a:r>
              <a:rPr lang="it-IT" spc="-55" dirty="0" smtClean="0">
                <a:cs typeface="Trebuchet MS"/>
              </a:rPr>
              <a:t>essi </a:t>
            </a:r>
            <a:r>
              <a:rPr lang="it-IT" spc="45" dirty="0" smtClean="0">
                <a:cs typeface="Trebuchet MS"/>
              </a:rPr>
              <a:t>correlati </a:t>
            </a:r>
            <a:r>
              <a:rPr lang="it-IT" spc="-70" dirty="0" smtClean="0">
                <a:cs typeface="Trebuchet MS"/>
              </a:rPr>
              <a:t>e </a:t>
            </a:r>
            <a:r>
              <a:rPr lang="it-IT" spc="-40" dirty="0" smtClean="0">
                <a:cs typeface="Trebuchet MS"/>
              </a:rPr>
              <a:t>per  </a:t>
            </a:r>
            <a:r>
              <a:rPr lang="it-IT" spc="80" dirty="0" smtClean="0">
                <a:cs typeface="Trebuchet MS"/>
              </a:rPr>
              <a:t>questo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15" dirty="0" smtClean="0">
                <a:cs typeface="Trebuchet MS"/>
              </a:rPr>
              <a:t>motivo,</a:t>
            </a:r>
            <a:r>
              <a:rPr lang="it-IT" spc="-240" dirty="0" smtClean="0">
                <a:cs typeface="Trebuchet MS"/>
              </a:rPr>
              <a:t> </a:t>
            </a:r>
            <a:r>
              <a:rPr lang="it-IT" spc="285" dirty="0" smtClean="0">
                <a:cs typeface="Trebuchet MS"/>
              </a:rPr>
              <a:t>non</a:t>
            </a:r>
            <a:r>
              <a:rPr lang="it-IT" spc="-45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utilizza</a:t>
            </a:r>
            <a:r>
              <a:rPr lang="it-IT" spc="-90" dirty="0" smtClean="0">
                <a:cs typeface="Trebuchet MS"/>
              </a:rPr>
              <a:t> </a:t>
            </a:r>
            <a:r>
              <a:rPr lang="it-IT" spc="-10" dirty="0" smtClean="0">
                <a:cs typeface="Trebuchet MS"/>
              </a:rPr>
              <a:t>più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la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parola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14" dirty="0" smtClean="0">
                <a:cs typeface="Trebuchet MS"/>
              </a:rPr>
              <a:t>«handicap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dirty="0" smtClean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dirty="0" smtClean="0">
              <a:cs typeface="Times New Roman"/>
            </a:endParaRPr>
          </a:p>
          <a:p>
            <a:pPr marL="41275" marR="154940" algn="just">
              <a:lnSpc>
                <a:spcPct val="100000"/>
              </a:lnSpc>
            </a:pPr>
            <a:r>
              <a:rPr lang="it-IT" spc="75" dirty="0">
                <a:cs typeface="Trebuchet MS"/>
              </a:rPr>
              <a:t>P</a:t>
            </a:r>
            <a:r>
              <a:rPr lang="it-IT" spc="75" dirty="0" smtClean="0">
                <a:cs typeface="Trebuchet MS"/>
              </a:rPr>
              <a:t>ropone </a:t>
            </a:r>
            <a:r>
              <a:rPr lang="it-IT" spc="200" dirty="0" smtClean="0">
                <a:cs typeface="Trebuchet MS"/>
              </a:rPr>
              <a:t>un </a:t>
            </a:r>
            <a:r>
              <a:rPr lang="it-IT" b="1" spc="235" dirty="0" smtClean="0">
                <a:cs typeface="Trebuchet MS"/>
              </a:rPr>
              <a:t>modello </a:t>
            </a:r>
            <a:r>
              <a:rPr lang="it-IT" b="1" spc="210" dirty="0" smtClean="0">
                <a:cs typeface="Trebuchet MS"/>
              </a:rPr>
              <a:t>di </a:t>
            </a:r>
            <a:r>
              <a:rPr lang="it-IT" b="1" spc="190" dirty="0" smtClean="0">
                <a:cs typeface="Trebuchet MS"/>
              </a:rPr>
              <a:t>disabilità </a:t>
            </a:r>
            <a:r>
              <a:rPr lang="it-IT" b="1" spc="145" dirty="0" smtClean="0">
                <a:cs typeface="Trebuchet MS"/>
              </a:rPr>
              <a:t>universale</a:t>
            </a:r>
            <a:r>
              <a:rPr lang="it-IT" spc="145" dirty="0" smtClean="0">
                <a:cs typeface="Trebuchet MS"/>
              </a:rPr>
              <a:t>, </a:t>
            </a:r>
            <a:r>
              <a:rPr lang="it-IT" spc="5" dirty="0" smtClean="0">
                <a:cs typeface="Trebuchet MS"/>
              </a:rPr>
              <a:t>applicabile </a:t>
            </a:r>
            <a:r>
              <a:rPr lang="it-IT" spc="155" dirty="0" smtClean="0">
                <a:cs typeface="Trebuchet MS"/>
              </a:rPr>
              <a:t>a  </a:t>
            </a:r>
            <a:r>
              <a:rPr lang="it-IT" spc="45" dirty="0" smtClean="0">
                <a:cs typeface="Trebuchet MS"/>
              </a:rPr>
              <a:t>qualsiasi </a:t>
            </a:r>
            <a:r>
              <a:rPr lang="it-IT" spc="35" dirty="0" smtClean="0">
                <a:cs typeface="Trebuchet MS"/>
              </a:rPr>
              <a:t>persona, </a:t>
            </a:r>
            <a:r>
              <a:rPr lang="it-IT" spc="120" dirty="0" smtClean="0">
                <a:cs typeface="Trebuchet MS"/>
              </a:rPr>
              <a:t>normodotata </a:t>
            </a:r>
            <a:r>
              <a:rPr lang="it-IT" spc="300" dirty="0" smtClean="0">
                <a:cs typeface="Trebuchet MS"/>
              </a:rPr>
              <a:t>o </a:t>
            </a:r>
            <a:r>
              <a:rPr lang="it-IT" spc="55" dirty="0" smtClean="0">
                <a:cs typeface="Trebuchet MS"/>
              </a:rPr>
              <a:t>diversamente </a:t>
            </a:r>
            <a:r>
              <a:rPr lang="it-IT" spc="-55" dirty="0" smtClean="0">
                <a:cs typeface="Trebuchet MS"/>
              </a:rPr>
              <a:t>abile, </a:t>
            </a:r>
            <a:r>
              <a:rPr lang="it-IT" spc="50" dirty="0" smtClean="0">
                <a:cs typeface="Trebuchet MS"/>
              </a:rPr>
              <a:t>un'esperienza  </a:t>
            </a:r>
            <a:r>
              <a:rPr lang="it-IT" spc="100" dirty="0" smtClean="0">
                <a:cs typeface="Trebuchet MS"/>
              </a:rPr>
              <a:t>che</a:t>
            </a:r>
            <a:r>
              <a:rPr lang="it-IT" spc="-310" dirty="0" smtClean="0">
                <a:cs typeface="Trebuchet MS"/>
              </a:rPr>
              <a:t> </a:t>
            </a:r>
            <a:r>
              <a:rPr lang="it-IT" spc="-15" dirty="0" smtClean="0">
                <a:cs typeface="Trebuchet MS"/>
              </a:rPr>
              <a:t>tutti,</a:t>
            </a:r>
            <a:r>
              <a:rPr lang="it-IT" spc="-260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nell'arco</a:t>
            </a:r>
            <a:r>
              <a:rPr lang="it-IT" spc="-80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della</a:t>
            </a:r>
            <a:r>
              <a:rPr lang="it-IT" spc="-380" dirty="0" smtClean="0">
                <a:cs typeface="Trebuchet MS"/>
              </a:rPr>
              <a:t> </a:t>
            </a:r>
            <a:r>
              <a:rPr lang="it-IT" spc="-65" dirty="0" smtClean="0">
                <a:cs typeface="Trebuchet MS"/>
              </a:rPr>
              <a:t>vita,</a:t>
            </a:r>
            <a:r>
              <a:rPr lang="it-IT" spc="-254" dirty="0" smtClean="0">
                <a:cs typeface="Trebuchet MS"/>
              </a:rPr>
              <a:t> </a:t>
            </a:r>
            <a:r>
              <a:rPr lang="it-IT" spc="135" dirty="0" smtClean="0">
                <a:cs typeface="Trebuchet MS"/>
              </a:rPr>
              <a:t>possono</a:t>
            </a:r>
            <a:r>
              <a:rPr lang="it-IT" spc="-30" dirty="0" smtClean="0">
                <a:cs typeface="Trebuchet MS"/>
              </a:rPr>
              <a:t> </a:t>
            </a:r>
            <a:r>
              <a:rPr lang="it-IT" spc="-15" dirty="0" smtClean="0">
                <a:cs typeface="Trebuchet MS"/>
              </a:rPr>
              <a:t>sperimentare.</a:t>
            </a:r>
          </a:p>
          <a:p>
            <a:pPr marL="41275" marR="154940" algn="just">
              <a:lnSpc>
                <a:spcPct val="100000"/>
              </a:lnSpc>
            </a:pP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dirty="0" smtClean="0">
              <a:cs typeface="Times New Roman"/>
            </a:endParaRPr>
          </a:p>
          <a:p>
            <a:pPr marL="80010" marR="116839" algn="just">
              <a:lnSpc>
                <a:spcPct val="100000"/>
              </a:lnSpc>
              <a:spcBef>
                <a:spcPts val="5"/>
              </a:spcBef>
            </a:pPr>
            <a:r>
              <a:rPr lang="it-IT" spc="65" dirty="0">
                <a:cs typeface="Trebuchet MS"/>
              </a:rPr>
              <a:t>F</a:t>
            </a:r>
            <a:r>
              <a:rPr lang="it-IT" spc="65" dirty="0" smtClean="0">
                <a:cs typeface="Trebuchet MS"/>
              </a:rPr>
              <a:t>ornisce </a:t>
            </a:r>
            <a:r>
              <a:rPr lang="it-IT" spc="195" dirty="0" smtClean="0">
                <a:cs typeface="Trebuchet MS"/>
              </a:rPr>
              <a:t>un </a:t>
            </a:r>
            <a:r>
              <a:rPr lang="it-IT" b="1" spc="225" dirty="0" smtClean="0">
                <a:cs typeface="Trebuchet MS"/>
              </a:rPr>
              <a:t>linguaggio </a:t>
            </a:r>
            <a:r>
              <a:rPr lang="it-IT" b="1" spc="215" dirty="0" smtClean="0">
                <a:cs typeface="Trebuchet MS"/>
              </a:rPr>
              <a:t>standard </a:t>
            </a:r>
            <a:r>
              <a:rPr lang="it-IT" b="1" spc="130" dirty="0" smtClean="0">
                <a:cs typeface="Trebuchet MS"/>
              </a:rPr>
              <a:t>e </a:t>
            </a:r>
            <a:r>
              <a:rPr lang="it-IT" b="1" spc="135" dirty="0" smtClean="0">
                <a:cs typeface="Trebuchet MS"/>
              </a:rPr>
              <a:t>unificato</a:t>
            </a:r>
            <a:r>
              <a:rPr lang="it-IT" spc="135" dirty="0" smtClean="0">
                <a:cs typeface="Trebuchet MS"/>
              </a:rPr>
              <a:t>, condiviso </a:t>
            </a:r>
            <a:r>
              <a:rPr lang="it-IT" spc="155" dirty="0" smtClean="0">
                <a:cs typeface="Trebuchet MS"/>
              </a:rPr>
              <a:t>a  </a:t>
            </a:r>
            <a:r>
              <a:rPr lang="it-IT" spc="10" dirty="0" smtClean="0">
                <a:cs typeface="Trebuchet MS"/>
              </a:rPr>
              <a:t>livello </a:t>
            </a:r>
            <a:r>
              <a:rPr lang="it-IT" spc="120" dirty="0" smtClean="0">
                <a:cs typeface="Trebuchet MS"/>
              </a:rPr>
              <a:t>mondiale </a:t>
            </a:r>
            <a:r>
              <a:rPr lang="it-IT" spc="-65" dirty="0" smtClean="0">
                <a:cs typeface="Trebuchet MS"/>
              </a:rPr>
              <a:t>(191 </a:t>
            </a:r>
            <a:r>
              <a:rPr lang="it-IT" spc="-60" dirty="0" smtClean="0">
                <a:cs typeface="Trebuchet MS"/>
              </a:rPr>
              <a:t>paesi) </a:t>
            </a:r>
            <a:r>
              <a:rPr lang="it-IT" spc="135" dirty="0" smtClean="0">
                <a:cs typeface="Trebuchet MS"/>
              </a:rPr>
              <a:t>condiviso </a:t>
            </a:r>
            <a:r>
              <a:rPr lang="it-IT" spc="155" dirty="0" smtClean="0">
                <a:cs typeface="Trebuchet MS"/>
              </a:rPr>
              <a:t>da </a:t>
            </a:r>
            <a:r>
              <a:rPr lang="it-IT" spc="15" dirty="0" smtClean="0">
                <a:cs typeface="Trebuchet MS"/>
              </a:rPr>
              <a:t>diverse </a:t>
            </a:r>
            <a:r>
              <a:rPr lang="it-IT" dirty="0" smtClean="0">
                <a:cs typeface="Trebuchet MS"/>
              </a:rPr>
              <a:t>figure </a:t>
            </a:r>
            <a:r>
              <a:rPr lang="it-IT" spc="30" dirty="0" smtClean="0">
                <a:cs typeface="Trebuchet MS"/>
              </a:rPr>
              <a:t>professionali  </a:t>
            </a:r>
            <a:r>
              <a:rPr lang="it-IT" spc="-40" dirty="0" smtClean="0">
                <a:cs typeface="Trebuchet MS"/>
              </a:rPr>
              <a:t>per </a:t>
            </a:r>
            <a:r>
              <a:rPr lang="it-IT" b="1" spc="180" dirty="0" smtClean="0">
                <a:cs typeface="Trebuchet MS"/>
              </a:rPr>
              <a:t>descrivere </a:t>
            </a:r>
            <a:r>
              <a:rPr lang="it-IT" spc="-45" dirty="0" smtClean="0">
                <a:cs typeface="Trebuchet MS"/>
              </a:rPr>
              <a:t>il </a:t>
            </a:r>
            <a:r>
              <a:rPr lang="it-IT" spc="130" dirty="0" smtClean="0">
                <a:cs typeface="Trebuchet MS"/>
              </a:rPr>
              <a:t>funzionamento</a:t>
            </a:r>
            <a:r>
              <a:rPr lang="it-IT" spc="-355" dirty="0" smtClean="0">
                <a:cs typeface="Trebuchet MS"/>
              </a:rPr>
              <a:t> </a:t>
            </a:r>
            <a:r>
              <a:rPr lang="it-IT" spc="195" dirty="0" smtClean="0">
                <a:cs typeface="Trebuchet MS"/>
              </a:rPr>
              <a:t>umano</a:t>
            </a:r>
            <a:endParaRPr lang="it-IT" dirty="0"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spc="65" dirty="0" smtClean="0"/>
              <a:t>PIANO</a:t>
            </a:r>
            <a:r>
              <a:rPr lang="it-IT" sz="3200" spc="-250" dirty="0" smtClean="0"/>
              <a:t> </a:t>
            </a:r>
            <a:r>
              <a:rPr lang="it-IT" sz="3200" spc="-5" dirty="0" smtClean="0"/>
              <a:t>EDUCATIVO</a:t>
            </a:r>
            <a:r>
              <a:rPr lang="it-IT" sz="3200" spc="-240" dirty="0" smtClean="0"/>
              <a:t> </a:t>
            </a:r>
            <a:r>
              <a:rPr lang="it-IT" sz="3200" spc="30" dirty="0" smtClean="0"/>
              <a:t>INDIVIDUALIZZATO</a:t>
            </a:r>
            <a:r>
              <a:rPr lang="it-IT" sz="3200" spc="-229" dirty="0" smtClean="0"/>
              <a:t> </a:t>
            </a:r>
            <a:r>
              <a:rPr lang="it-IT" sz="3200" spc="-70" dirty="0" smtClean="0"/>
              <a:t>(PEI)</a:t>
            </a:r>
            <a:endParaRPr lang="it-IT" sz="32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it-IT" sz="1800" spc="-70" dirty="0" smtClean="0">
                <a:cs typeface="Trebuchet MS"/>
              </a:rPr>
              <a:t>E’ 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45" dirty="0" smtClean="0">
                <a:cs typeface="Trebuchet MS"/>
              </a:rPr>
              <a:t>il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65" dirty="0" smtClean="0">
                <a:cs typeface="Trebuchet MS"/>
              </a:rPr>
              <a:t>documento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60" dirty="0" smtClean="0">
                <a:cs typeface="Trebuchet MS"/>
              </a:rPr>
              <a:t>nel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80" dirty="0" smtClean="0">
                <a:cs typeface="Trebuchet MS"/>
              </a:rPr>
              <a:t>quale</a:t>
            </a:r>
            <a:r>
              <a:rPr lang="it-IT" sz="1800" spc="-360" dirty="0" smtClean="0">
                <a:cs typeface="Trebuchet MS"/>
              </a:rPr>
              <a:t> </a:t>
            </a:r>
            <a:r>
              <a:rPr lang="it-IT" sz="1800" spc="180" dirty="0" smtClean="0">
                <a:cs typeface="Trebuchet MS"/>
              </a:rPr>
              <a:t>vengono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dirty="0" smtClean="0">
                <a:cs typeface="Trebuchet MS"/>
              </a:rPr>
              <a:t>elaborate:</a:t>
            </a: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lang="it-IT" sz="2400" dirty="0" smtClean="0">
              <a:cs typeface="Times New Roman"/>
            </a:endParaRPr>
          </a:p>
          <a:p>
            <a:pPr marL="1697989">
              <a:lnSpc>
                <a:spcPct val="100000"/>
              </a:lnSpc>
            </a:pPr>
            <a:r>
              <a:rPr lang="it-IT" sz="1800" spc="-55" dirty="0" smtClean="0">
                <a:cs typeface="Trebuchet MS"/>
              </a:rPr>
              <a:t>le </a:t>
            </a:r>
            <a:r>
              <a:rPr lang="it-IT" sz="1800" spc="100" dirty="0" smtClean="0">
                <a:cs typeface="Trebuchet MS"/>
              </a:rPr>
              <a:t>metodologie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65" dirty="0" err="1" smtClean="0">
                <a:cs typeface="Trebuchet MS"/>
              </a:rPr>
              <a:t>didattico-educative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 marL="1697989" marR="1548765">
              <a:lnSpc>
                <a:spcPct val="100000"/>
              </a:lnSpc>
              <a:spcBef>
                <a:spcPts val="1505"/>
              </a:spcBef>
            </a:pPr>
            <a:r>
              <a:rPr lang="it-IT" sz="1800" spc="-55" dirty="0" smtClean="0">
                <a:cs typeface="Trebuchet MS"/>
              </a:rPr>
              <a:t>le </a:t>
            </a:r>
            <a:r>
              <a:rPr lang="it-IT" sz="1800" spc="105" dirty="0" smtClean="0">
                <a:cs typeface="Trebuchet MS"/>
              </a:rPr>
              <a:t>soluzioni </a:t>
            </a:r>
            <a:r>
              <a:rPr lang="it-IT" sz="1800" spc="5" dirty="0" smtClean="0">
                <a:cs typeface="Trebuchet MS"/>
              </a:rPr>
              <a:t>operative </a:t>
            </a:r>
            <a:r>
              <a:rPr lang="it-IT" sz="1800" spc="60" dirty="0" smtClean="0">
                <a:cs typeface="Trebuchet MS"/>
              </a:rPr>
              <a:t>individuate </a:t>
            </a:r>
            <a:r>
              <a:rPr lang="it-IT" sz="1800" spc="60" dirty="0" err="1" smtClean="0">
                <a:cs typeface="Trebuchet MS"/>
              </a:rPr>
              <a:t>nelprocesso</a:t>
            </a:r>
            <a:r>
              <a:rPr lang="it-IT" sz="1800" spc="-400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di  </a:t>
            </a:r>
            <a:r>
              <a:rPr lang="it-IT" sz="1800" spc="105" dirty="0" smtClean="0">
                <a:cs typeface="Trebuchet MS"/>
              </a:rPr>
              <a:t>insegnamento</a:t>
            </a:r>
            <a:r>
              <a:rPr lang="it-IT" sz="1800" spc="-280" dirty="0" smtClean="0">
                <a:cs typeface="Trebuchet MS"/>
              </a:rPr>
              <a:t> </a:t>
            </a:r>
            <a:r>
              <a:rPr lang="it-IT" sz="1800" spc="75" dirty="0" smtClean="0">
                <a:cs typeface="Trebuchet MS"/>
              </a:rPr>
              <a:t>apprendimento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sz="2400" dirty="0" smtClean="0">
              <a:cs typeface="Times New Roman"/>
            </a:endParaRPr>
          </a:p>
          <a:p>
            <a:pPr marL="1697989">
              <a:lnSpc>
                <a:spcPct val="100000"/>
              </a:lnSpc>
            </a:pPr>
            <a:r>
              <a:rPr lang="it-IT" sz="1800" spc="-60" dirty="0" smtClean="0">
                <a:cs typeface="Trebuchet MS"/>
              </a:rPr>
              <a:t>i </a:t>
            </a:r>
            <a:r>
              <a:rPr lang="it-IT" sz="1800" spc="10" dirty="0" smtClean="0">
                <a:cs typeface="Trebuchet MS"/>
              </a:rPr>
              <a:t>materiali </a:t>
            </a:r>
            <a:r>
              <a:rPr lang="it-IT" sz="1800" spc="-70" dirty="0" smtClean="0">
                <a:cs typeface="Trebuchet MS"/>
              </a:rPr>
              <a:t>e </a:t>
            </a:r>
            <a:r>
              <a:rPr lang="it-IT" sz="1800" spc="-50" dirty="0" smtClean="0">
                <a:cs typeface="Trebuchet MS"/>
              </a:rPr>
              <a:t>le </a:t>
            </a:r>
            <a:r>
              <a:rPr lang="it-IT" sz="1800" spc="20" dirty="0" smtClean="0">
                <a:cs typeface="Trebuchet MS"/>
              </a:rPr>
              <a:t>risorse </a:t>
            </a:r>
            <a:r>
              <a:rPr lang="it-IT" sz="1800" spc="30" dirty="0" smtClean="0">
                <a:cs typeface="Trebuchet MS"/>
              </a:rPr>
              <a:t>strumentali </a:t>
            </a:r>
            <a:r>
              <a:rPr lang="it-IT" sz="1800" spc="-70" dirty="0" smtClean="0">
                <a:cs typeface="Trebuchet MS"/>
              </a:rPr>
              <a:t>e</a:t>
            </a:r>
            <a:r>
              <a:rPr lang="it-IT" sz="1800" spc="-275" dirty="0" smtClean="0">
                <a:cs typeface="Trebuchet MS"/>
              </a:rPr>
              <a:t> </a:t>
            </a:r>
            <a:r>
              <a:rPr lang="it-IT" sz="1800" spc="30" dirty="0" smtClean="0">
                <a:cs typeface="Trebuchet MS"/>
              </a:rPr>
              <a:t>professionali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>
              <a:lnSpc>
                <a:spcPct val="100000"/>
              </a:lnSpc>
            </a:pPr>
            <a:endParaRPr lang="it-IT" sz="2400" dirty="0" smtClean="0">
              <a:cs typeface="Times New Roman"/>
            </a:endParaRPr>
          </a:p>
          <a:p>
            <a:pPr marL="509270" marR="5080" algn="just">
              <a:lnSpc>
                <a:spcPct val="120000"/>
              </a:lnSpc>
              <a:spcBef>
                <a:spcPts val="5"/>
              </a:spcBef>
            </a:pPr>
            <a:r>
              <a:rPr lang="it-IT" sz="1800" spc="5" dirty="0">
                <a:cs typeface="Trebuchet MS"/>
              </a:rPr>
              <a:t>R</a:t>
            </a:r>
            <a:r>
              <a:rPr lang="it-IT" sz="1800" spc="5" dirty="0" smtClean="0">
                <a:cs typeface="Trebuchet MS"/>
              </a:rPr>
              <a:t>ispetto </a:t>
            </a:r>
            <a:r>
              <a:rPr lang="it-IT" sz="1800" spc="25" dirty="0" smtClean="0">
                <a:cs typeface="Trebuchet MS"/>
              </a:rPr>
              <a:t>agli </a:t>
            </a:r>
            <a:r>
              <a:rPr lang="it-IT" sz="1800" spc="15" dirty="0" smtClean="0">
                <a:cs typeface="Trebuchet MS"/>
              </a:rPr>
              <a:t>obiettivi </a:t>
            </a:r>
            <a:r>
              <a:rPr lang="it-IT" sz="1800" spc="60" dirty="0" smtClean="0">
                <a:cs typeface="Trebuchet MS"/>
              </a:rPr>
              <a:t>individuati nel </a:t>
            </a:r>
            <a:r>
              <a:rPr lang="it-IT" sz="1800" spc="-135" dirty="0" smtClean="0">
                <a:cs typeface="Trebuchet MS"/>
              </a:rPr>
              <a:t>pdf, </a:t>
            </a:r>
            <a:r>
              <a:rPr lang="it-IT" sz="1800" spc="110" dirty="0" smtClean="0">
                <a:cs typeface="Trebuchet MS"/>
              </a:rPr>
              <a:t>coinvolge </a:t>
            </a:r>
            <a:r>
              <a:rPr lang="it-IT" sz="1800" spc="-50" dirty="0" smtClean="0">
                <a:cs typeface="Trebuchet MS"/>
              </a:rPr>
              <a:t>il </a:t>
            </a:r>
            <a:r>
              <a:rPr lang="it-IT" sz="1800" spc="105" dirty="0" smtClean="0">
                <a:cs typeface="Trebuchet MS"/>
              </a:rPr>
              <a:t>maggior  </a:t>
            </a:r>
            <a:r>
              <a:rPr lang="it-IT" sz="1800" spc="114" dirty="0" smtClean="0">
                <a:cs typeface="Trebuchet MS"/>
              </a:rPr>
              <a:t>numero </a:t>
            </a:r>
            <a:r>
              <a:rPr lang="it-IT" sz="1800" spc="-15" dirty="0" smtClean="0">
                <a:cs typeface="Trebuchet MS"/>
              </a:rPr>
              <a:t>possibile </a:t>
            </a:r>
            <a:r>
              <a:rPr lang="it-IT" sz="1800" spc="105" dirty="0" smtClean="0">
                <a:cs typeface="Trebuchet MS"/>
              </a:rPr>
              <a:t>di </a:t>
            </a:r>
            <a:r>
              <a:rPr lang="it-IT" sz="1800" spc="55" dirty="0" smtClean="0">
                <a:cs typeface="Trebuchet MS"/>
              </a:rPr>
              <a:t>soggetti </a:t>
            </a:r>
            <a:r>
              <a:rPr lang="it-IT" sz="1800" spc="-45" dirty="0" smtClean="0">
                <a:cs typeface="Trebuchet MS"/>
              </a:rPr>
              <a:t>per </a:t>
            </a:r>
            <a:r>
              <a:rPr lang="it-IT" sz="1800" spc="80" dirty="0" smtClean="0">
                <a:cs typeface="Trebuchet MS"/>
              </a:rPr>
              <a:t>garantire </a:t>
            </a:r>
            <a:r>
              <a:rPr lang="it-IT" sz="1800" spc="60" dirty="0" smtClean="0">
                <a:cs typeface="Trebuchet MS"/>
              </a:rPr>
              <a:t>la </a:t>
            </a:r>
            <a:r>
              <a:rPr lang="it-IT" sz="1800" spc="85" dirty="0" smtClean="0">
                <a:cs typeface="Trebuchet MS"/>
              </a:rPr>
              <a:t>completezza </a:t>
            </a:r>
            <a:r>
              <a:rPr lang="it-IT" sz="1800" spc="50" dirty="0" smtClean="0">
                <a:cs typeface="Trebuchet MS"/>
              </a:rPr>
              <a:t>della  </a:t>
            </a:r>
            <a:r>
              <a:rPr lang="it-IT" sz="1800" spc="105" dirty="0" smtClean="0">
                <a:cs typeface="Trebuchet MS"/>
              </a:rPr>
              <a:t>programmazione </a:t>
            </a:r>
            <a:r>
              <a:rPr lang="it-IT" sz="1800" spc="60" dirty="0" smtClean="0">
                <a:cs typeface="Trebuchet MS"/>
              </a:rPr>
              <a:t>educativa </a:t>
            </a:r>
            <a:r>
              <a:rPr lang="it-IT" sz="1800" spc="105" dirty="0" smtClean="0">
                <a:cs typeface="Trebuchet MS"/>
              </a:rPr>
              <a:t>ed </a:t>
            </a:r>
            <a:r>
              <a:rPr lang="it-IT" sz="1800" spc="-70" dirty="0" smtClean="0">
                <a:cs typeface="Trebuchet MS"/>
              </a:rPr>
              <a:t>è </a:t>
            </a:r>
            <a:r>
              <a:rPr lang="it-IT" sz="1800" spc="70" dirty="0" smtClean="0">
                <a:cs typeface="Trebuchet MS"/>
              </a:rPr>
              <a:t>sottoposto </a:t>
            </a:r>
            <a:r>
              <a:rPr lang="it-IT" sz="1800" spc="155" dirty="0" smtClean="0">
                <a:cs typeface="Trebuchet MS"/>
              </a:rPr>
              <a:t>a </a:t>
            </a:r>
            <a:r>
              <a:rPr lang="it-IT" sz="1800" spc="25" dirty="0" smtClean="0">
                <a:cs typeface="Trebuchet MS"/>
              </a:rPr>
              <a:t>verifica </a:t>
            </a:r>
            <a:r>
              <a:rPr lang="it-IT" sz="1800" spc="114" dirty="0" smtClean="0">
                <a:cs typeface="Trebuchet MS"/>
              </a:rPr>
              <a:t>in </a:t>
            </a:r>
            <a:r>
              <a:rPr lang="it-IT" sz="1800" spc="15" dirty="0" smtClean="0">
                <a:cs typeface="Trebuchet MS"/>
              </a:rPr>
              <a:t>sede </a:t>
            </a:r>
            <a:r>
              <a:rPr lang="it-IT" sz="1800" spc="105" dirty="0" smtClean="0">
                <a:cs typeface="Trebuchet MS"/>
              </a:rPr>
              <a:t>di  </a:t>
            </a:r>
            <a:r>
              <a:rPr lang="it-IT" sz="1800" spc="70" dirty="0" smtClean="0">
                <a:cs typeface="Trebuchet MS"/>
              </a:rPr>
              <a:t>valutazione</a:t>
            </a:r>
            <a:endParaRPr lang="it-IT" sz="1800" dirty="0" smtClean="0"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spc="160" dirty="0" smtClean="0">
                <a:latin typeface="+mn-lt"/>
              </a:rPr>
              <a:t>IL	</a:t>
            </a:r>
            <a:r>
              <a:rPr lang="it-IT" sz="1800" spc="60" dirty="0" smtClean="0">
                <a:latin typeface="+mn-lt"/>
              </a:rPr>
              <a:t>PEI:</a:t>
            </a:r>
            <a:r>
              <a:rPr lang="it-IT" sz="1800" spc="-355" dirty="0" smtClean="0">
                <a:latin typeface="+mn-lt"/>
              </a:rPr>
              <a:t> </a:t>
            </a:r>
            <a:r>
              <a:rPr lang="it-IT" sz="1800" spc="370" dirty="0" smtClean="0">
                <a:latin typeface="+mn-lt"/>
              </a:rPr>
              <a:t>COME</a:t>
            </a:r>
            <a:r>
              <a:rPr lang="it-IT" sz="1800" spc="-80" dirty="0" smtClean="0">
                <a:latin typeface="+mn-lt"/>
              </a:rPr>
              <a:t> </a:t>
            </a:r>
            <a:r>
              <a:rPr lang="it-IT" sz="1800" spc="200" dirty="0" smtClean="0">
                <a:latin typeface="+mn-lt"/>
              </a:rPr>
              <a:t>SI</a:t>
            </a:r>
            <a:r>
              <a:rPr lang="it-IT" sz="1800" spc="-85" dirty="0" smtClean="0">
                <a:latin typeface="+mn-lt"/>
              </a:rPr>
              <a:t> </a:t>
            </a:r>
            <a:r>
              <a:rPr lang="it-IT" sz="1800" spc="300" dirty="0" smtClean="0">
                <a:latin typeface="+mn-lt"/>
              </a:rPr>
              <a:t>COSTRUISCE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 marR="6350" algn="just">
              <a:lnSpc>
                <a:spcPct val="100000"/>
              </a:lnSpc>
              <a:spcBef>
                <a:spcPts val="105"/>
              </a:spcBef>
            </a:pPr>
            <a:r>
              <a:rPr lang="it-IT" sz="1800" spc="155" dirty="0">
                <a:cs typeface="Trebuchet MS"/>
              </a:rPr>
              <a:t>A</a:t>
            </a:r>
            <a:r>
              <a:rPr lang="it-IT" sz="1800" spc="155" dirty="0" smtClean="0">
                <a:cs typeface="Trebuchet MS"/>
              </a:rPr>
              <a:t> </a:t>
            </a:r>
            <a:r>
              <a:rPr lang="it-IT" sz="1800" spc="-40" dirty="0" smtClean="0">
                <a:cs typeface="Trebuchet MS"/>
              </a:rPr>
              <a:t>partire </a:t>
            </a:r>
            <a:r>
              <a:rPr lang="it-IT" sz="1800" spc="30" dirty="0" smtClean="0">
                <a:cs typeface="Trebuchet MS"/>
              </a:rPr>
              <a:t>dalle </a:t>
            </a:r>
            <a:r>
              <a:rPr lang="it-IT" sz="1800" spc="135" dirty="0" smtClean="0">
                <a:cs typeface="Trebuchet MS"/>
              </a:rPr>
              <a:t>indicazioni </a:t>
            </a:r>
            <a:r>
              <a:rPr lang="it-IT" sz="1800" spc="130" dirty="0" smtClean="0">
                <a:cs typeface="Trebuchet MS"/>
              </a:rPr>
              <a:t>contenute </a:t>
            </a:r>
            <a:r>
              <a:rPr lang="it-IT" sz="1800" spc="55" dirty="0" smtClean="0">
                <a:cs typeface="Trebuchet MS"/>
              </a:rPr>
              <a:t>nel </a:t>
            </a:r>
            <a:r>
              <a:rPr lang="it-IT" sz="1800" spc="-135" dirty="0" smtClean="0">
                <a:cs typeface="Trebuchet MS"/>
              </a:rPr>
              <a:t>pdf, </a:t>
            </a:r>
            <a:r>
              <a:rPr lang="it-IT" sz="1800" spc="114" dirty="0" smtClean="0">
                <a:cs typeface="Trebuchet MS"/>
              </a:rPr>
              <a:t>in </a:t>
            </a:r>
            <a:r>
              <a:rPr lang="it-IT" sz="1800" spc="30" dirty="0" smtClean="0">
                <a:cs typeface="Trebuchet MS"/>
              </a:rPr>
              <a:t>particolare </a:t>
            </a:r>
            <a:r>
              <a:rPr lang="it-IT" sz="1800" spc="265" dirty="0" smtClean="0">
                <a:cs typeface="Trebuchet MS"/>
              </a:rPr>
              <a:t>con</a:t>
            </a:r>
            <a:r>
              <a:rPr lang="it-IT" sz="1800" spc="-275" dirty="0" smtClean="0">
                <a:cs typeface="Trebuchet MS"/>
              </a:rPr>
              <a:t> </a:t>
            </a:r>
            <a:r>
              <a:rPr lang="it-IT" sz="1800" spc="170" dirty="0" smtClean="0">
                <a:cs typeface="Trebuchet MS"/>
              </a:rPr>
              <a:t>quanto  </a:t>
            </a:r>
            <a:r>
              <a:rPr lang="it-IT" sz="1800" spc="165" dirty="0" smtClean="0">
                <a:cs typeface="Trebuchet MS"/>
              </a:rPr>
              <a:t>concordato </a:t>
            </a:r>
            <a:r>
              <a:rPr lang="it-IT" sz="1800" spc="60" dirty="0" smtClean="0">
                <a:cs typeface="Trebuchet MS"/>
              </a:rPr>
              <a:t>nella</a:t>
            </a:r>
            <a:r>
              <a:rPr lang="it-IT" sz="1800" spc="720" dirty="0" smtClean="0">
                <a:cs typeface="Trebuchet MS"/>
              </a:rPr>
              <a:t> </a:t>
            </a:r>
            <a:r>
              <a:rPr lang="it-IT" sz="1800" spc="75" dirty="0" smtClean="0">
                <a:cs typeface="Trebuchet MS"/>
              </a:rPr>
              <a:t>sezione </a:t>
            </a:r>
            <a:r>
              <a:rPr lang="it-IT" sz="1800" spc="55" dirty="0" smtClean="0">
                <a:cs typeface="Trebuchet MS"/>
              </a:rPr>
              <a:t>progetto </a:t>
            </a:r>
            <a:r>
              <a:rPr lang="it-IT" sz="1800" spc="10" dirty="0" smtClean="0">
                <a:cs typeface="Trebuchet MS"/>
              </a:rPr>
              <a:t>multidisciplinare, </a:t>
            </a:r>
            <a:r>
              <a:rPr lang="it-IT" sz="1800" spc="-55" dirty="0" smtClean="0">
                <a:cs typeface="Trebuchet MS"/>
              </a:rPr>
              <a:t>si </a:t>
            </a:r>
            <a:r>
              <a:rPr lang="it-IT" sz="1800" spc="195" dirty="0" smtClean="0">
                <a:cs typeface="Trebuchet MS"/>
              </a:rPr>
              <a:t>dovranno  </a:t>
            </a:r>
            <a:r>
              <a:rPr lang="it-IT" sz="1800" spc="60" dirty="0" smtClean="0">
                <a:cs typeface="Trebuchet MS"/>
              </a:rPr>
              <a:t>indicare: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1800" dirty="0" smtClean="0">
              <a:cs typeface="Times New Roman"/>
            </a:endParaRPr>
          </a:p>
          <a:p>
            <a:pPr marL="556895" marR="178435">
              <a:lnSpc>
                <a:spcPct val="100000"/>
              </a:lnSpc>
            </a:pPr>
            <a:r>
              <a:rPr lang="it-IT" sz="1800" spc="15" dirty="0" smtClean="0">
                <a:cs typeface="Trebuchet MS"/>
              </a:rPr>
              <a:t>gli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b="1" spc="180" dirty="0" smtClean="0">
                <a:cs typeface="Trebuchet MS"/>
              </a:rPr>
              <a:t>obiettivi</a:t>
            </a:r>
            <a:r>
              <a:rPr lang="it-IT" sz="1800" b="1" spc="-90" dirty="0" smtClean="0">
                <a:cs typeface="Trebuchet MS"/>
              </a:rPr>
              <a:t> </a:t>
            </a:r>
            <a:r>
              <a:rPr lang="it-IT" sz="1800" spc="15" dirty="0" smtClean="0">
                <a:cs typeface="Trebuchet MS"/>
              </a:rPr>
              <a:t>nelle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05" dirty="0" smtClean="0">
                <a:cs typeface="Trebuchet MS"/>
              </a:rPr>
              <a:t>otto</a:t>
            </a:r>
            <a:r>
              <a:rPr lang="it-IT" sz="1800" spc="-240" dirty="0" smtClean="0">
                <a:cs typeface="Trebuchet MS"/>
              </a:rPr>
              <a:t> </a:t>
            </a:r>
            <a:r>
              <a:rPr lang="it-IT" sz="1800" spc="15" dirty="0" smtClean="0">
                <a:cs typeface="Trebuchet MS"/>
              </a:rPr>
              <a:t>aree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-35" dirty="0" smtClean="0">
                <a:cs typeface="Trebuchet MS"/>
              </a:rPr>
              <a:t>dell’</a:t>
            </a:r>
            <a:r>
              <a:rPr lang="it-IT" sz="1800" spc="-35" dirty="0" err="1" smtClean="0">
                <a:cs typeface="Trebuchet MS"/>
              </a:rPr>
              <a:t>icf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00" dirty="0" smtClean="0">
                <a:cs typeface="Trebuchet MS"/>
              </a:rPr>
              <a:t>che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20" dirty="0" smtClean="0">
                <a:cs typeface="Trebuchet MS"/>
              </a:rPr>
              <a:t>descrivono</a:t>
            </a:r>
            <a:r>
              <a:rPr lang="it-IT" sz="1800" spc="-45" dirty="0" smtClean="0">
                <a:cs typeface="Trebuchet MS"/>
              </a:rPr>
              <a:t> </a:t>
            </a:r>
            <a:r>
              <a:rPr lang="it-IT" sz="1800" b="1" spc="114" dirty="0" smtClean="0">
                <a:cs typeface="Trebuchet MS"/>
              </a:rPr>
              <a:t>l’attività</a:t>
            </a:r>
            <a:r>
              <a:rPr lang="it-IT" sz="1800" b="1" spc="-85" dirty="0" smtClean="0">
                <a:cs typeface="Trebuchet MS"/>
              </a:rPr>
              <a:t> </a:t>
            </a:r>
            <a:r>
              <a:rPr lang="it-IT" sz="1800" b="1" spc="130" dirty="0" smtClean="0">
                <a:cs typeface="Trebuchet MS"/>
              </a:rPr>
              <a:t>e</a:t>
            </a:r>
            <a:r>
              <a:rPr lang="it-IT" sz="1800" b="1" spc="-40" dirty="0" smtClean="0">
                <a:cs typeface="Trebuchet MS"/>
              </a:rPr>
              <a:t> </a:t>
            </a:r>
            <a:r>
              <a:rPr lang="it-IT" sz="1800" b="1" spc="204" dirty="0" smtClean="0">
                <a:cs typeface="Trebuchet MS"/>
              </a:rPr>
              <a:t>la  </a:t>
            </a:r>
            <a:r>
              <a:rPr lang="it-IT" sz="1800" b="1" spc="170" dirty="0" smtClean="0">
                <a:cs typeface="Trebuchet MS"/>
              </a:rPr>
              <a:t>partecipazione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lang="it-IT" sz="1800" dirty="0" smtClean="0">
              <a:cs typeface="Times New Roman"/>
            </a:endParaRPr>
          </a:p>
          <a:p>
            <a:pPr marL="556895" marR="883285">
              <a:lnSpc>
                <a:spcPct val="100000"/>
              </a:lnSpc>
            </a:pPr>
            <a:r>
              <a:rPr lang="it-IT" sz="1800" spc="-55" dirty="0" smtClean="0">
                <a:cs typeface="Trebuchet MS"/>
              </a:rPr>
              <a:t>le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b="1" spc="170" dirty="0" smtClean="0">
                <a:cs typeface="Trebuchet MS"/>
              </a:rPr>
              <a:t>attività</a:t>
            </a:r>
            <a:r>
              <a:rPr lang="it-IT" sz="1800" b="1" spc="-80" dirty="0" smtClean="0">
                <a:cs typeface="Trebuchet MS"/>
              </a:rPr>
              <a:t> </a:t>
            </a:r>
            <a:r>
              <a:rPr lang="it-IT" sz="1800" spc="-25" dirty="0" smtClean="0">
                <a:cs typeface="Trebuchet MS"/>
              </a:rPr>
              <a:t>previste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70" dirty="0" smtClean="0">
                <a:cs typeface="Trebuchet MS"/>
              </a:rPr>
              <a:t>e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-60" dirty="0" smtClean="0">
                <a:cs typeface="Trebuchet MS"/>
              </a:rPr>
              <a:t>i</a:t>
            </a:r>
            <a:r>
              <a:rPr lang="it-IT" sz="1800" spc="-50" dirty="0" smtClean="0">
                <a:cs typeface="Trebuchet MS"/>
              </a:rPr>
              <a:t> </a:t>
            </a:r>
            <a:r>
              <a:rPr lang="it-IT" sz="1800" b="1" spc="120" dirty="0" smtClean="0">
                <a:cs typeface="Trebuchet MS"/>
              </a:rPr>
              <a:t>fattori</a:t>
            </a:r>
            <a:r>
              <a:rPr lang="it-IT" sz="1800" b="1" spc="-280" dirty="0" smtClean="0">
                <a:cs typeface="Trebuchet MS"/>
              </a:rPr>
              <a:t> </a:t>
            </a:r>
            <a:r>
              <a:rPr lang="it-IT" sz="1800" b="1" spc="190" dirty="0" smtClean="0">
                <a:cs typeface="Trebuchet MS"/>
              </a:rPr>
              <a:t>ambientali</a:t>
            </a:r>
            <a:r>
              <a:rPr lang="it-IT" sz="1800" b="1" spc="-80" dirty="0" smtClean="0">
                <a:cs typeface="Trebuchet MS"/>
              </a:rPr>
              <a:t> </a:t>
            </a:r>
            <a:r>
              <a:rPr lang="it-IT" sz="1800" spc="100" dirty="0" smtClean="0">
                <a:cs typeface="Trebuchet MS"/>
              </a:rPr>
              <a:t>che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75" dirty="0" smtClean="0">
                <a:cs typeface="Trebuchet MS"/>
              </a:rPr>
              <a:t>faciliteranno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-45" dirty="0" smtClean="0">
                <a:cs typeface="Trebuchet MS"/>
              </a:rPr>
              <a:t>il  </a:t>
            </a:r>
            <a:r>
              <a:rPr lang="it-IT" sz="1800" spc="85" dirty="0" smtClean="0">
                <a:cs typeface="Trebuchet MS"/>
              </a:rPr>
              <a:t>percorso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 marL="556895" marR="5080">
              <a:lnSpc>
                <a:spcPct val="120000"/>
              </a:lnSpc>
              <a:spcBef>
                <a:spcPts val="1395"/>
              </a:spcBef>
              <a:tabLst>
                <a:tab pos="5778500" algn="l"/>
              </a:tabLst>
            </a:pPr>
            <a:r>
              <a:rPr lang="it-IT" sz="1800" spc="60" dirty="0" smtClean="0">
                <a:cs typeface="Trebuchet MS"/>
              </a:rPr>
              <a:t>la </a:t>
            </a:r>
            <a:r>
              <a:rPr lang="it-IT" sz="1800" spc="110" dirty="0" smtClean="0">
                <a:cs typeface="Trebuchet MS"/>
              </a:rPr>
              <a:t>declinazione </a:t>
            </a:r>
            <a:r>
              <a:rPr lang="it-IT" sz="1800" spc="45" dirty="0" smtClean="0">
                <a:cs typeface="Trebuchet MS"/>
              </a:rPr>
              <a:t>degli </a:t>
            </a:r>
            <a:r>
              <a:rPr lang="it-IT" sz="1800" spc="15" dirty="0" smtClean="0">
                <a:cs typeface="Trebuchet MS"/>
              </a:rPr>
              <a:t>obiettivi </a:t>
            </a:r>
            <a:r>
              <a:rPr lang="it-IT" sz="1800" b="1" spc="225" dirty="0" smtClean="0">
                <a:cs typeface="Trebuchet MS"/>
              </a:rPr>
              <a:t>in </a:t>
            </a:r>
            <a:r>
              <a:rPr lang="it-IT" sz="1800" b="1" spc="185" dirty="0" smtClean="0">
                <a:cs typeface="Trebuchet MS"/>
              </a:rPr>
              <a:t>termini </a:t>
            </a:r>
            <a:r>
              <a:rPr lang="it-IT" sz="1800" b="1" spc="155" dirty="0" smtClean="0">
                <a:cs typeface="Trebuchet MS"/>
              </a:rPr>
              <a:t>operativi </a:t>
            </a:r>
            <a:r>
              <a:rPr lang="it-IT" sz="1800" spc="-70" dirty="0" smtClean="0">
                <a:cs typeface="Trebuchet MS"/>
              </a:rPr>
              <a:t>e </a:t>
            </a:r>
            <a:r>
              <a:rPr lang="it-IT" sz="1800" spc="285" dirty="0" smtClean="0">
                <a:cs typeface="Trebuchet MS"/>
              </a:rPr>
              <a:t>non </a:t>
            </a:r>
            <a:r>
              <a:rPr lang="it-IT" sz="1800" spc="40" dirty="0" smtClean="0">
                <a:cs typeface="Trebuchet MS"/>
              </a:rPr>
              <a:t>generali  </a:t>
            </a:r>
            <a:r>
              <a:rPr lang="it-IT" sz="1800" spc="-40" dirty="0" smtClean="0">
                <a:cs typeface="Trebuchet MS"/>
              </a:rPr>
              <a:t>per</a:t>
            </a:r>
            <a:r>
              <a:rPr lang="it-IT" sz="1800" spc="-45" dirty="0" smtClean="0">
                <a:cs typeface="Trebuchet MS"/>
              </a:rPr>
              <a:t> </a:t>
            </a:r>
            <a:r>
              <a:rPr lang="it-IT" sz="1800" spc="-10" dirty="0" smtClean="0">
                <a:cs typeface="Trebuchet MS"/>
              </a:rPr>
              <a:t>facilitare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60" dirty="0" smtClean="0">
                <a:cs typeface="Trebuchet MS"/>
              </a:rPr>
              <a:t>la</a:t>
            </a:r>
            <a:r>
              <a:rPr lang="it-IT" sz="1800" spc="-370" dirty="0" smtClean="0">
                <a:cs typeface="Trebuchet MS"/>
              </a:rPr>
              <a:t> </a:t>
            </a:r>
            <a:r>
              <a:rPr lang="it-IT" sz="1800" spc="70" dirty="0" smtClean="0">
                <a:cs typeface="Trebuchet MS"/>
              </a:rPr>
              <a:t>valutazione</a:t>
            </a:r>
            <a:r>
              <a:rPr lang="it-IT" sz="1800" spc="-50" dirty="0" smtClean="0">
                <a:cs typeface="Trebuchet MS"/>
              </a:rPr>
              <a:t> </a:t>
            </a:r>
            <a:r>
              <a:rPr lang="it-IT" sz="1800" spc="55" dirty="0" smtClean="0">
                <a:cs typeface="Trebuchet MS"/>
              </a:rPr>
              <a:t>del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20" dirty="0" smtClean="0">
                <a:cs typeface="Trebuchet MS"/>
              </a:rPr>
              <a:t>loro </a:t>
            </a:r>
            <a:r>
              <a:rPr lang="it-IT" sz="1800" spc="60" dirty="0" smtClean="0">
                <a:cs typeface="Trebuchet MS"/>
              </a:rPr>
              <a:t>raggiungimento.</a:t>
            </a:r>
            <a:endParaRPr lang="it-IT" sz="1800" dirty="0" smtClean="0"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400" b="1" spc="-155" dirty="0"/>
              <a:t>Dodici </a:t>
            </a:r>
            <a:r>
              <a:rPr sz="2400" b="1" spc="-215" dirty="0"/>
              <a:t>criteri </a:t>
            </a:r>
            <a:r>
              <a:rPr sz="2400" b="1" spc="-155" dirty="0"/>
              <a:t>guida </a:t>
            </a:r>
            <a:r>
              <a:rPr sz="2400" b="1" spc="-165" dirty="0"/>
              <a:t>per</a:t>
            </a:r>
            <a:r>
              <a:rPr sz="2400" b="1" spc="-745" dirty="0"/>
              <a:t> </a:t>
            </a:r>
            <a:r>
              <a:rPr sz="2400" b="1" spc="-235" dirty="0"/>
              <a:t>la  </a:t>
            </a:r>
            <a:r>
              <a:rPr sz="2400" b="1" spc="-175" dirty="0"/>
              <a:t>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fld id="{81D60167-4931-47E6-BA6A-407CBD079E47}" type="slidenum">
              <a:rPr spc="-25" dirty="0"/>
              <a:pPr marL="25400">
                <a:lnSpc>
                  <a:spcPts val="1240"/>
                </a:lnSpc>
              </a:pPr>
              <a:t>44</a:t>
            </a:fld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357159" y="785794"/>
            <a:ext cx="8429684" cy="5414687"/>
          </a:xfrm>
          <a:prstGeom prst="rect">
            <a:avLst/>
          </a:prstGeom>
        </p:spPr>
        <p:txBody>
          <a:bodyPr vert="horz" wrap="square" lIns="0" tIns="98425" rIns="0" bIns="0" rtlCol="0">
            <a:spAutoFit/>
          </a:bodyPr>
          <a:lstStyle/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400" spc="-165" dirty="0" smtClean="0">
                <a:solidFill>
                  <a:srgbClr val="FF0000"/>
                </a:solidFill>
                <a:latin typeface="Trebuchet MS"/>
                <a:cs typeface="Trebuchet MS"/>
              </a:rPr>
              <a:t>1.</a:t>
            </a:r>
            <a:r>
              <a:rPr sz="2400" spc="-165" smtClean="0">
                <a:solidFill>
                  <a:srgbClr val="FF0000"/>
                </a:solidFill>
                <a:latin typeface="Trebuchet MS"/>
                <a:cs typeface="Trebuchet MS"/>
              </a:rPr>
              <a:t>PEI</a:t>
            </a:r>
            <a:r>
              <a:rPr sz="2400" spc="-165" dirty="0">
                <a:solidFill>
                  <a:srgbClr val="FF0000"/>
                </a:solidFill>
                <a:latin typeface="Trebuchet MS"/>
                <a:cs typeface="Trebuchet MS"/>
              </a:rPr>
              <a:t>, </a:t>
            </a: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contesto </a:t>
            </a: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e </a:t>
            </a:r>
            <a:r>
              <a:rPr sz="2400" spc="-140" dirty="0">
                <a:solidFill>
                  <a:srgbClr val="FF0000"/>
                </a:solidFill>
                <a:latin typeface="Trebuchet MS"/>
                <a:cs typeface="Trebuchet MS"/>
              </a:rPr>
              <a:t>stile relazionale </a:t>
            </a: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appropriato</a:t>
            </a:r>
            <a:r>
              <a:rPr sz="2400" spc="-60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85">
                <a:solidFill>
                  <a:srgbClr val="FF0000"/>
                </a:solidFill>
                <a:latin typeface="Trebuchet MS"/>
                <a:cs typeface="Trebuchet MS"/>
              </a:rPr>
              <a:t>all’età  </a:t>
            </a:r>
            <a:r>
              <a:rPr sz="2400" spc="-114" smtClean="0">
                <a:solidFill>
                  <a:srgbClr val="FF0000"/>
                </a:solidFill>
                <a:latin typeface="Trebuchet MS"/>
                <a:cs typeface="Trebuchet MS"/>
              </a:rPr>
              <a:t>cronologica</a:t>
            </a:r>
            <a:endParaRPr lang="it-IT" sz="2400" spc="-114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2300" marR="5080" indent="-609600">
              <a:lnSpc>
                <a:spcPct val="80000"/>
              </a:lnSpc>
              <a:spcBef>
                <a:spcPts val="775"/>
              </a:spcBef>
              <a:buClr>
                <a:srgbClr val="FEFFFF"/>
              </a:buClr>
              <a:buAutoNum type="arabicPeriod"/>
              <a:tabLst>
                <a:tab pos="621665" algn="l"/>
                <a:tab pos="62230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2300" indent="-609600">
              <a:lnSpc>
                <a:spcPts val="3354"/>
              </a:lnSpc>
              <a:spcBef>
                <a:spcPts val="5"/>
              </a:spcBef>
              <a:buClr>
                <a:srgbClr val="FEFFFF"/>
              </a:buClr>
              <a:tabLst>
                <a:tab pos="622300" algn="l"/>
                <a:tab pos="622935" algn="l"/>
              </a:tabLst>
            </a:pPr>
            <a:r>
              <a:rPr lang="it-IT" sz="2400" spc="-120" dirty="0" smtClean="0">
                <a:solidFill>
                  <a:srgbClr val="FF0000"/>
                </a:solidFill>
                <a:latin typeface="Trebuchet MS"/>
                <a:cs typeface="Trebuchet MS"/>
              </a:rPr>
              <a:t>2.</a:t>
            </a:r>
            <a:r>
              <a:rPr sz="2400" spc="-120" smtClean="0">
                <a:solidFill>
                  <a:srgbClr val="FF0000"/>
                </a:solidFill>
                <a:latin typeface="Trebuchet MS"/>
                <a:cs typeface="Trebuchet MS"/>
              </a:rPr>
              <a:t>Definizione </a:t>
            </a: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chiara </a:t>
            </a:r>
            <a:r>
              <a:rPr sz="2400" spc="-140" dirty="0">
                <a:solidFill>
                  <a:srgbClr val="FF0000"/>
                </a:solidFill>
                <a:latin typeface="Trebuchet MS"/>
                <a:cs typeface="Trebuchet MS"/>
              </a:rPr>
              <a:t>degli</a:t>
            </a:r>
            <a:r>
              <a:rPr sz="2400" spc="-37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obiettivi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spc="-95" dirty="0" smtClean="0">
                <a:solidFill>
                  <a:srgbClr val="FF0000"/>
                </a:solidFill>
                <a:latin typeface="Trebuchet MS"/>
                <a:cs typeface="Trebuchet MS"/>
              </a:rPr>
              <a:t>A. </a:t>
            </a:r>
            <a:r>
              <a:rPr sz="2400" spc="-95" smtClean="0">
                <a:solidFill>
                  <a:srgbClr val="FF0000"/>
                </a:solidFill>
                <a:latin typeface="Trebuchet MS"/>
                <a:cs typeface="Trebuchet MS"/>
              </a:rPr>
              <a:t>Comportamento</a:t>
            </a:r>
            <a:r>
              <a:rPr sz="2400" spc="-185" smtClean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90" dirty="0">
                <a:solidFill>
                  <a:srgbClr val="FF0000"/>
                </a:solidFill>
                <a:latin typeface="Trebuchet MS"/>
                <a:cs typeface="Trebuchet MS"/>
              </a:rPr>
              <a:t>osservabile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r>
              <a:rPr lang="it-IT" sz="2400" spc="-120" dirty="0" smtClean="0">
                <a:solidFill>
                  <a:srgbClr val="FF0000"/>
                </a:solidFill>
                <a:latin typeface="Trebuchet MS"/>
                <a:cs typeface="Trebuchet MS"/>
              </a:rPr>
              <a:t>B. </a:t>
            </a:r>
            <a:r>
              <a:rPr sz="2400" spc="-120" smtClean="0">
                <a:solidFill>
                  <a:srgbClr val="FF0000"/>
                </a:solidFill>
                <a:latin typeface="Trebuchet MS"/>
                <a:cs typeface="Trebuchet MS"/>
              </a:rPr>
              <a:t>Criterio </a:t>
            </a:r>
            <a:r>
              <a:rPr sz="2400" spc="-110">
                <a:solidFill>
                  <a:srgbClr val="FF0000"/>
                </a:solidFill>
                <a:latin typeface="Trebuchet MS"/>
                <a:cs typeface="Trebuchet MS"/>
              </a:rPr>
              <a:t>di</a:t>
            </a:r>
            <a:r>
              <a:rPr sz="2400" spc="-25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85" smtClean="0">
                <a:solidFill>
                  <a:srgbClr val="FF0000"/>
                </a:solidFill>
                <a:latin typeface="Trebuchet MS"/>
                <a:cs typeface="Trebuchet MS"/>
              </a:rPr>
              <a:t>successo</a:t>
            </a:r>
            <a:endParaRPr lang="it-IT" sz="2400" spc="-85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1002665" lvl="1" indent="-533400">
              <a:lnSpc>
                <a:spcPts val="2875"/>
              </a:lnSpc>
              <a:buClr>
                <a:srgbClr val="FEFFFF"/>
              </a:buClr>
              <a:buAutoNum type="arabicPeriod"/>
              <a:tabLst>
                <a:tab pos="1002665" algn="l"/>
                <a:tab pos="100330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r>
              <a:rPr lang="it-IT" sz="2400" spc="-145" dirty="0" smtClean="0">
                <a:solidFill>
                  <a:srgbClr val="FF0000"/>
                </a:solidFill>
                <a:latin typeface="Trebuchet MS"/>
                <a:cs typeface="Trebuchet MS"/>
              </a:rPr>
              <a:t>3.</a:t>
            </a:r>
            <a:r>
              <a:rPr sz="2400" spc="-145" smtClean="0">
                <a:solidFill>
                  <a:srgbClr val="FF0000"/>
                </a:solidFill>
                <a:latin typeface="Trebuchet MS"/>
                <a:cs typeface="Trebuchet MS"/>
              </a:rPr>
              <a:t>Attività </a:t>
            </a: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e </a:t>
            </a:r>
            <a:r>
              <a:rPr sz="2400" spc="-145" dirty="0">
                <a:solidFill>
                  <a:srgbClr val="FF0000"/>
                </a:solidFill>
                <a:latin typeface="Trebuchet MS"/>
                <a:cs typeface="Trebuchet MS"/>
              </a:rPr>
              <a:t>materiali </a:t>
            </a:r>
            <a:r>
              <a:rPr sz="2400" spc="-150" dirty="0">
                <a:solidFill>
                  <a:srgbClr val="FF0000"/>
                </a:solidFill>
                <a:latin typeface="Trebuchet MS"/>
                <a:cs typeface="Trebuchet MS"/>
              </a:rPr>
              <a:t>reali </a:t>
            </a:r>
            <a:r>
              <a:rPr sz="2400" spc="-135">
                <a:solidFill>
                  <a:srgbClr val="FF0000"/>
                </a:solidFill>
                <a:latin typeface="Trebuchet MS"/>
                <a:cs typeface="Trebuchet MS"/>
              </a:rPr>
              <a:t>e</a:t>
            </a:r>
            <a:r>
              <a:rPr sz="2400" spc="-509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30" smtClean="0">
                <a:solidFill>
                  <a:srgbClr val="FF0000"/>
                </a:solidFill>
                <a:latin typeface="Trebuchet MS"/>
                <a:cs typeface="Trebuchet MS"/>
              </a:rPr>
              <a:t>funzionali</a:t>
            </a:r>
            <a:endParaRPr lang="it-IT" sz="2400" spc="-130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1665" lvl="1" indent="-608965">
              <a:lnSpc>
                <a:spcPct val="100000"/>
              </a:lnSpc>
              <a:buClr>
                <a:srgbClr val="FEFFFF"/>
              </a:buClr>
              <a:tabLst>
                <a:tab pos="621665" algn="l"/>
                <a:tab pos="62230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65125" algn="l"/>
              </a:tabLst>
            </a:pPr>
            <a:r>
              <a:rPr sz="2400" spc="-25" dirty="0">
                <a:solidFill>
                  <a:srgbClr val="FF0000"/>
                </a:solidFill>
                <a:latin typeface="Trebuchet MS"/>
                <a:cs typeface="Trebuchet MS"/>
              </a:rPr>
              <a:t>Uso</a:t>
            </a:r>
            <a:r>
              <a:rPr sz="2400" spc="-59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sistematico </a:t>
            </a:r>
            <a:r>
              <a:rPr sz="2400" spc="-150" dirty="0">
                <a:solidFill>
                  <a:srgbClr val="FF0000"/>
                </a:solidFill>
                <a:latin typeface="Trebuchet MS"/>
                <a:cs typeface="Trebuchet MS"/>
              </a:rPr>
              <a:t>delle </a:t>
            </a:r>
            <a:r>
              <a:rPr sz="2400" spc="-145" dirty="0">
                <a:solidFill>
                  <a:srgbClr val="FF0000"/>
                </a:solidFill>
                <a:latin typeface="Trebuchet MS"/>
                <a:cs typeface="Trebuchet MS"/>
              </a:rPr>
              <a:t>tecniche </a:t>
            </a: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di </a:t>
            </a:r>
            <a:r>
              <a:rPr sz="2400" spc="-114" dirty="0">
                <a:solidFill>
                  <a:srgbClr val="FF0000"/>
                </a:solidFill>
                <a:latin typeface="Trebuchet MS"/>
                <a:cs typeface="Trebuchet MS"/>
              </a:rPr>
              <a:t>aiuto </a:t>
            </a:r>
            <a:r>
              <a:rPr sz="2400" spc="-120" dirty="0">
                <a:solidFill>
                  <a:srgbClr val="FF0000"/>
                </a:solidFill>
                <a:latin typeface="Trebuchet MS"/>
                <a:cs typeface="Trebuchet MS"/>
              </a:rPr>
              <a:t>(</a:t>
            </a:r>
            <a:r>
              <a:rPr sz="2400" spc="-120">
                <a:solidFill>
                  <a:srgbClr val="FF0000"/>
                </a:solidFill>
                <a:latin typeface="Trebuchet MS"/>
                <a:cs typeface="Trebuchet MS"/>
              </a:rPr>
              <a:t>prompting</a:t>
            </a:r>
            <a:r>
              <a:rPr sz="2400" spc="-120" smtClean="0">
                <a:solidFill>
                  <a:srgbClr val="FF0000"/>
                </a:solidFill>
                <a:latin typeface="Trebuchet MS"/>
                <a:cs typeface="Trebuchet MS"/>
              </a:rPr>
              <a:t>)</a:t>
            </a:r>
            <a:endParaRPr lang="it-IT" sz="2400" spc="-120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364490" lvl="1" indent="-35179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365125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364490" lvl="1" indent="-351790">
              <a:lnSpc>
                <a:spcPct val="100000"/>
              </a:lnSpc>
              <a:buAutoNum type="arabicPeriod"/>
              <a:tabLst>
                <a:tab pos="365125" algn="l"/>
              </a:tabLst>
            </a:pPr>
            <a:r>
              <a:rPr sz="2400" spc="-150" dirty="0">
                <a:solidFill>
                  <a:srgbClr val="FF0000"/>
                </a:solidFill>
                <a:latin typeface="Trebuchet MS"/>
                <a:cs typeface="Trebuchet MS"/>
              </a:rPr>
              <a:t>Raccolta </a:t>
            </a:r>
            <a:r>
              <a:rPr sz="2400" spc="-130" dirty="0">
                <a:solidFill>
                  <a:srgbClr val="FF0000"/>
                </a:solidFill>
                <a:latin typeface="Trebuchet MS"/>
                <a:cs typeface="Trebuchet MS"/>
              </a:rPr>
              <a:t>dei </a:t>
            </a:r>
            <a:r>
              <a:rPr sz="2400" spc="-140" dirty="0">
                <a:solidFill>
                  <a:srgbClr val="FF0000"/>
                </a:solidFill>
                <a:latin typeface="Trebuchet MS"/>
                <a:cs typeface="Trebuchet MS"/>
              </a:rPr>
              <a:t>dati </a:t>
            </a: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e </a:t>
            </a:r>
            <a:r>
              <a:rPr sz="2400" spc="-120" dirty="0">
                <a:solidFill>
                  <a:srgbClr val="FF0000"/>
                </a:solidFill>
                <a:latin typeface="Trebuchet MS"/>
                <a:cs typeface="Trebuchet MS"/>
              </a:rPr>
              <a:t>rappresentazione </a:t>
            </a:r>
            <a:r>
              <a:rPr sz="2400" spc="-130" dirty="0">
                <a:solidFill>
                  <a:srgbClr val="FF0000"/>
                </a:solidFill>
                <a:latin typeface="Trebuchet MS"/>
                <a:cs typeface="Trebuchet MS"/>
              </a:rPr>
              <a:t>dei</a:t>
            </a:r>
            <a:r>
              <a:rPr sz="2400" spc="-59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95" dirty="0">
                <a:solidFill>
                  <a:srgbClr val="FF0000"/>
                </a:solidFill>
                <a:latin typeface="Trebuchet MS"/>
                <a:cs typeface="Trebuchet MS"/>
              </a:rPr>
              <a:t>progressi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r>
              <a:rPr sz="2400" spc="-150" dirty="0">
                <a:solidFill>
                  <a:srgbClr val="FF0000"/>
                </a:solidFill>
                <a:latin typeface="Trebuchet MS"/>
                <a:cs typeface="Trebuchet MS"/>
              </a:rPr>
              <a:t>‐ </a:t>
            </a: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Valutazione </a:t>
            </a:r>
            <a:r>
              <a:rPr sz="2400" spc="-114" dirty="0">
                <a:solidFill>
                  <a:srgbClr val="FF0000"/>
                </a:solidFill>
                <a:latin typeface="Trebuchet MS"/>
                <a:cs typeface="Trebuchet MS"/>
              </a:rPr>
              <a:t>e </a:t>
            </a:r>
            <a:r>
              <a:rPr sz="2400" spc="-105" dirty="0">
                <a:solidFill>
                  <a:srgbClr val="FF0000"/>
                </a:solidFill>
                <a:latin typeface="Trebuchet MS"/>
                <a:cs typeface="Trebuchet MS"/>
              </a:rPr>
              <a:t>analisi </a:t>
            </a:r>
            <a:r>
              <a:rPr sz="2400" spc="-120">
                <a:solidFill>
                  <a:srgbClr val="FF0000"/>
                </a:solidFill>
                <a:latin typeface="Trebuchet MS"/>
                <a:cs typeface="Trebuchet MS"/>
              </a:rPr>
              <a:t>del</a:t>
            </a:r>
            <a:r>
              <a:rPr sz="2400" spc="-44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00" smtClean="0">
                <a:solidFill>
                  <a:srgbClr val="FF0000"/>
                </a:solidFill>
                <a:latin typeface="Trebuchet MS"/>
                <a:cs typeface="Trebuchet MS"/>
              </a:rPr>
              <a:t>compito</a:t>
            </a:r>
            <a:endParaRPr lang="it-IT" sz="2400" spc="-100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926465">
              <a:lnSpc>
                <a:spcPct val="100000"/>
              </a:lnSpc>
              <a:spcBef>
                <a:spcPts val="409"/>
              </a:spcBef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364490" lvl="1" indent="-351790">
              <a:lnSpc>
                <a:spcPct val="100000"/>
              </a:lnSpc>
              <a:spcBef>
                <a:spcPts val="80"/>
              </a:spcBef>
              <a:buAutoNum type="arabicPeriod" startAt="6"/>
              <a:tabLst>
                <a:tab pos="365125" algn="l"/>
              </a:tabLst>
            </a:pP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Revisione </a:t>
            </a:r>
            <a:r>
              <a:rPr sz="2400" spc="-130" dirty="0">
                <a:solidFill>
                  <a:srgbClr val="FF0000"/>
                </a:solidFill>
                <a:latin typeface="Trebuchet MS"/>
                <a:cs typeface="Trebuchet MS"/>
              </a:rPr>
              <a:t>periodica </a:t>
            </a:r>
            <a:r>
              <a:rPr sz="2400" spc="-140" dirty="0">
                <a:solidFill>
                  <a:srgbClr val="FF0000"/>
                </a:solidFill>
                <a:latin typeface="Trebuchet MS"/>
                <a:cs typeface="Trebuchet MS"/>
              </a:rPr>
              <a:t>del</a:t>
            </a:r>
            <a:r>
              <a:rPr sz="2400" spc="-380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14" dirty="0">
                <a:solidFill>
                  <a:srgbClr val="FF0000"/>
                </a:solidFill>
                <a:latin typeface="Trebuchet MS"/>
                <a:cs typeface="Trebuchet MS"/>
              </a:rPr>
              <a:t>PEI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62480" marR="5080" indent="-1137285">
              <a:lnSpc>
                <a:spcPct val="100000"/>
              </a:lnSpc>
              <a:spcBef>
                <a:spcPts val="100"/>
              </a:spcBef>
            </a:pPr>
            <a:r>
              <a:rPr sz="2000" b="1" spc="-155" dirty="0"/>
              <a:t>Dodici </a:t>
            </a:r>
            <a:r>
              <a:rPr sz="2000" b="1" spc="-215" dirty="0"/>
              <a:t>criteri </a:t>
            </a:r>
            <a:r>
              <a:rPr sz="2000" b="1" spc="-155" dirty="0"/>
              <a:t>guida </a:t>
            </a:r>
            <a:r>
              <a:rPr sz="2000" b="1" spc="-165" dirty="0"/>
              <a:t>per</a:t>
            </a:r>
            <a:r>
              <a:rPr sz="2000" b="1" spc="-745" dirty="0"/>
              <a:t> </a:t>
            </a:r>
            <a:r>
              <a:rPr sz="2000" b="1" spc="-235" dirty="0"/>
              <a:t>la  </a:t>
            </a:r>
            <a:r>
              <a:rPr sz="2000" b="1" spc="-175" dirty="0"/>
              <a:t>progettazione</a:t>
            </a:r>
          </a:p>
        </p:txBody>
      </p:sp>
      <p:sp>
        <p:nvSpPr>
          <p:cNvPr id="4" name="object 4"/>
          <p:cNvSpPr txBox="1">
            <a:spLocks noGrp="1"/>
          </p:cNvSpPr>
          <p:nvPr>
            <p:ph type="sldNum" sz="quarter" idx="4294967295"/>
          </p:nvPr>
        </p:nvSpPr>
        <p:spPr>
          <a:xfrm>
            <a:off x="8414651" y="6459601"/>
            <a:ext cx="206375" cy="177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>
              <a:lnSpc>
                <a:spcPts val="1240"/>
              </a:lnSpc>
            </a:pPr>
            <a:endParaRPr spc="-25" dirty="0"/>
          </a:p>
        </p:txBody>
      </p:sp>
      <p:sp>
        <p:nvSpPr>
          <p:cNvPr id="3" name="object 3"/>
          <p:cNvSpPr txBox="1"/>
          <p:nvPr/>
        </p:nvSpPr>
        <p:spPr>
          <a:xfrm>
            <a:off x="214282" y="714356"/>
            <a:ext cx="8429684" cy="6336879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Orari </a:t>
            </a:r>
            <a:r>
              <a:rPr sz="2400" spc="-155" dirty="0">
                <a:solidFill>
                  <a:srgbClr val="FF0000"/>
                </a:solidFill>
                <a:latin typeface="Trebuchet MS"/>
                <a:cs typeface="Trebuchet MS"/>
              </a:rPr>
              <a:t>e </a:t>
            </a: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schema </a:t>
            </a:r>
            <a:r>
              <a:rPr sz="2400" spc="-145">
                <a:solidFill>
                  <a:srgbClr val="FF0000"/>
                </a:solidFill>
                <a:latin typeface="Trebuchet MS"/>
                <a:cs typeface="Trebuchet MS"/>
              </a:rPr>
              <a:t>di</a:t>
            </a:r>
            <a:r>
              <a:rPr sz="2400" spc="-555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14" smtClean="0">
                <a:solidFill>
                  <a:srgbClr val="FF0000"/>
                </a:solidFill>
                <a:latin typeface="Trebuchet MS"/>
                <a:cs typeface="Trebuchet MS"/>
              </a:rPr>
              <a:t>lavoro</a:t>
            </a:r>
            <a:endParaRPr lang="it-IT" sz="2400" spc="-114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414655" indent="-401955">
              <a:lnSpc>
                <a:spcPct val="100000"/>
              </a:lnSpc>
              <a:spcBef>
                <a:spcPts val="860"/>
              </a:spcBef>
              <a:buAutoNum type="arabicPeriod" startAt="7"/>
              <a:tabLst>
                <a:tab pos="41529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Istruzione </a:t>
            </a:r>
            <a:r>
              <a:rPr sz="2400" spc="-160">
                <a:solidFill>
                  <a:srgbClr val="FF0000"/>
                </a:solidFill>
                <a:latin typeface="Trebuchet MS"/>
                <a:cs typeface="Trebuchet MS"/>
              </a:rPr>
              <a:t>nella</a:t>
            </a:r>
            <a:r>
              <a:rPr sz="2400" spc="-36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25" smtClean="0">
                <a:solidFill>
                  <a:srgbClr val="FF0000"/>
                </a:solidFill>
                <a:latin typeface="Trebuchet MS"/>
                <a:cs typeface="Trebuchet MS"/>
              </a:rPr>
              <a:t>comunità</a:t>
            </a:r>
            <a:endParaRPr lang="it-IT" sz="2400" spc="-125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414020" indent="-401320">
              <a:lnSpc>
                <a:spcPct val="100000"/>
              </a:lnSpc>
              <a:spcBef>
                <a:spcPts val="765"/>
              </a:spcBef>
              <a:buAutoNum type="arabicPeriod" startAt="7"/>
              <a:tabLst>
                <a:tab pos="414655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Intervento </a:t>
            </a:r>
            <a:r>
              <a:rPr sz="2400" spc="-140" dirty="0">
                <a:solidFill>
                  <a:srgbClr val="FF0000"/>
                </a:solidFill>
                <a:latin typeface="Trebuchet MS"/>
                <a:cs typeface="Trebuchet MS"/>
              </a:rPr>
              <a:t>globale </a:t>
            </a:r>
            <a:r>
              <a:rPr sz="2400" spc="-130">
                <a:solidFill>
                  <a:srgbClr val="FF0000"/>
                </a:solidFill>
                <a:latin typeface="Trebuchet MS"/>
                <a:cs typeface="Trebuchet MS"/>
              </a:rPr>
              <a:t>ed</a:t>
            </a:r>
            <a:r>
              <a:rPr sz="2400" spc="-459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35" smtClean="0">
                <a:solidFill>
                  <a:srgbClr val="FF0000"/>
                </a:solidFill>
                <a:latin typeface="Trebuchet MS"/>
                <a:cs typeface="Trebuchet MS"/>
              </a:rPr>
              <a:t>integrato</a:t>
            </a:r>
            <a:endParaRPr lang="it-IT" sz="2400" spc="-135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414020" indent="-401320">
              <a:lnSpc>
                <a:spcPct val="100000"/>
              </a:lnSpc>
              <a:spcBef>
                <a:spcPts val="755"/>
              </a:spcBef>
              <a:buAutoNum type="arabicPeriod" startAt="7"/>
              <a:tabLst>
                <a:tab pos="414655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Intervento in </a:t>
            </a:r>
            <a:r>
              <a:rPr sz="2400" spc="-150">
                <a:solidFill>
                  <a:srgbClr val="FF0000"/>
                </a:solidFill>
                <a:latin typeface="Trebuchet MS"/>
                <a:cs typeface="Trebuchet MS"/>
              </a:rPr>
              <a:t>piccolo</a:t>
            </a:r>
            <a:r>
              <a:rPr sz="2400" spc="-47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85" smtClean="0">
                <a:solidFill>
                  <a:srgbClr val="FF0000"/>
                </a:solidFill>
                <a:latin typeface="Trebuchet MS"/>
                <a:cs typeface="Trebuchet MS"/>
              </a:rPr>
              <a:t>gruppo</a:t>
            </a:r>
            <a:endParaRPr lang="it-IT" sz="2400" spc="-85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r>
              <a:rPr sz="2400" spc="-135" dirty="0">
                <a:solidFill>
                  <a:srgbClr val="FF0000"/>
                </a:solidFill>
                <a:latin typeface="Trebuchet MS"/>
                <a:cs typeface="Trebuchet MS"/>
              </a:rPr>
              <a:t>Interazione </a:t>
            </a: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con </a:t>
            </a:r>
            <a:r>
              <a:rPr sz="2400" spc="-105">
                <a:solidFill>
                  <a:srgbClr val="FF0000"/>
                </a:solidFill>
                <a:latin typeface="Trebuchet MS"/>
                <a:cs typeface="Trebuchet MS"/>
              </a:rPr>
              <a:t>persone</a:t>
            </a:r>
            <a:r>
              <a:rPr sz="2400" spc="-50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10" smtClean="0">
                <a:solidFill>
                  <a:srgbClr val="FF0000"/>
                </a:solidFill>
                <a:latin typeface="Trebuchet MS"/>
                <a:cs typeface="Trebuchet MS"/>
              </a:rPr>
              <a:t>normodotate</a:t>
            </a:r>
            <a:endParaRPr lang="it-IT" sz="2400" spc="-110" dirty="0" smtClean="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0395" indent="-607695">
              <a:lnSpc>
                <a:spcPct val="100000"/>
              </a:lnSpc>
              <a:spcBef>
                <a:spcPts val="760"/>
              </a:spcBef>
              <a:buAutoNum type="arabicPeriod" startAt="7"/>
              <a:tabLst>
                <a:tab pos="621030" algn="l"/>
              </a:tabLst>
            </a:pP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1116965" lvl="1" indent="-189865">
              <a:lnSpc>
                <a:spcPct val="100000"/>
              </a:lnSpc>
              <a:spcBef>
                <a:spcPts val="1160"/>
              </a:spcBef>
              <a:buChar char="‐"/>
              <a:tabLst>
                <a:tab pos="1117600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Interazioni</a:t>
            </a:r>
            <a:r>
              <a:rPr sz="2400" spc="-21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10" dirty="0">
                <a:solidFill>
                  <a:srgbClr val="FF0000"/>
                </a:solidFill>
                <a:latin typeface="Trebuchet MS"/>
                <a:cs typeface="Trebuchet MS"/>
              </a:rPr>
              <a:t>prossimali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1116965" lvl="1" indent="-189865">
              <a:lnSpc>
                <a:spcPct val="100000"/>
              </a:lnSpc>
              <a:spcBef>
                <a:spcPts val="790"/>
              </a:spcBef>
              <a:buChar char="‐"/>
              <a:tabLst>
                <a:tab pos="1117600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Interazioni di </a:t>
            </a:r>
            <a:r>
              <a:rPr sz="2400" spc="-114" dirty="0">
                <a:solidFill>
                  <a:srgbClr val="FF0000"/>
                </a:solidFill>
                <a:latin typeface="Trebuchet MS"/>
                <a:cs typeface="Trebuchet MS"/>
              </a:rPr>
              <a:t>aiuto</a:t>
            </a:r>
            <a:r>
              <a:rPr sz="2400" spc="-38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(tutoring)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  <a:p>
            <a:pPr marL="621030" indent="-608330">
              <a:lnSpc>
                <a:spcPct val="100000"/>
              </a:lnSpc>
              <a:spcBef>
                <a:spcPts val="730"/>
              </a:spcBef>
              <a:buAutoNum type="arabicPeriod" startAt="7"/>
              <a:tabLst>
                <a:tab pos="621665" algn="l"/>
              </a:tabLst>
            </a:pPr>
            <a:r>
              <a:rPr sz="2400" spc="-125" dirty="0">
                <a:solidFill>
                  <a:srgbClr val="FF0000"/>
                </a:solidFill>
                <a:latin typeface="Trebuchet MS"/>
                <a:cs typeface="Trebuchet MS"/>
              </a:rPr>
              <a:t>Coinvolgimento</a:t>
            </a:r>
            <a:r>
              <a:rPr sz="2400" spc="-235" dirty="0">
                <a:solidFill>
                  <a:srgbClr val="FF0000"/>
                </a:solidFill>
                <a:latin typeface="Trebuchet MS"/>
                <a:cs typeface="Trebuchet MS"/>
              </a:rPr>
              <a:t> </a:t>
            </a:r>
            <a:r>
              <a:rPr sz="2400" spc="-165" dirty="0">
                <a:solidFill>
                  <a:srgbClr val="FF0000"/>
                </a:solidFill>
                <a:latin typeface="Trebuchet MS"/>
                <a:cs typeface="Trebuchet MS"/>
              </a:rPr>
              <a:t>familiare</a:t>
            </a:r>
            <a:endParaRPr sz="2400">
              <a:solidFill>
                <a:srgbClr val="FF0000"/>
              </a:solidFill>
              <a:latin typeface="Trebuchet MS"/>
              <a:cs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spc="160" dirty="0" smtClean="0">
                <a:latin typeface="+mn-lt"/>
              </a:rPr>
              <a:t>IL</a:t>
            </a:r>
            <a:r>
              <a:rPr lang="it-IT" sz="1800" spc="-80" dirty="0" smtClean="0">
                <a:latin typeface="+mn-lt"/>
              </a:rPr>
              <a:t> </a:t>
            </a:r>
            <a:r>
              <a:rPr lang="it-IT" sz="1800" spc="170" dirty="0" smtClean="0">
                <a:latin typeface="+mn-lt"/>
              </a:rPr>
              <a:t>PEI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320" dirty="0" smtClean="0">
                <a:latin typeface="+mn-lt"/>
              </a:rPr>
              <a:t>IN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315" dirty="0" smtClean="0">
                <a:latin typeface="+mn-lt"/>
              </a:rPr>
              <a:t>OTTICA</a:t>
            </a:r>
            <a:r>
              <a:rPr lang="it-IT" sz="1800" spc="-85" dirty="0" smtClean="0">
                <a:latin typeface="+mn-lt"/>
              </a:rPr>
              <a:t> </a:t>
            </a:r>
            <a:r>
              <a:rPr lang="it-IT" sz="1800" spc="215" dirty="0" smtClean="0">
                <a:latin typeface="+mn-lt"/>
              </a:rPr>
              <a:t>ICF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it-IT" sz="1800" spc="-55" dirty="0">
                <a:cs typeface="Trebuchet MS"/>
              </a:rPr>
              <a:t>I</a:t>
            </a:r>
            <a:r>
              <a:rPr lang="it-IT" sz="1800" spc="-55" dirty="0" smtClean="0">
                <a:cs typeface="Trebuchet MS"/>
              </a:rPr>
              <a:t>l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90" dirty="0" smtClean="0">
                <a:cs typeface="Trebuchet MS"/>
              </a:rPr>
              <a:t>pei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55" dirty="0" smtClean="0">
                <a:cs typeface="Trebuchet MS"/>
              </a:rPr>
              <a:t>strutturato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20" dirty="0" err="1" smtClean="0">
                <a:cs typeface="Trebuchet MS"/>
              </a:rPr>
              <a:t>icf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65" dirty="0" smtClean="0">
                <a:cs typeface="Trebuchet MS"/>
              </a:rPr>
              <a:t>si </a:t>
            </a:r>
            <a:r>
              <a:rPr lang="it-IT" sz="1800" spc="185" dirty="0" smtClean="0">
                <a:cs typeface="Trebuchet MS"/>
              </a:rPr>
              <a:t>compone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130" dirty="0" smtClean="0">
                <a:cs typeface="Trebuchet MS"/>
              </a:rPr>
              <a:t>di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60" dirty="0" smtClean="0">
                <a:cs typeface="Trebuchet MS"/>
              </a:rPr>
              <a:t>4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110" dirty="0" smtClean="0">
                <a:cs typeface="Trebuchet MS"/>
              </a:rPr>
              <a:t>parti: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lang="it-IT" sz="2000" dirty="0" smtClean="0">
              <a:cs typeface="Times New Roman"/>
            </a:endParaRPr>
          </a:p>
          <a:p>
            <a:pPr marL="960119" marR="5080">
              <a:lnSpc>
                <a:spcPct val="120000"/>
              </a:lnSpc>
            </a:pPr>
            <a:r>
              <a:rPr lang="it-IT" sz="1800" b="1" spc="220" dirty="0" smtClean="0">
                <a:cs typeface="Trebuchet MS"/>
              </a:rPr>
              <a:t>premessa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dirty="0" smtClean="0">
                <a:cs typeface="Trebuchet MS"/>
              </a:rPr>
              <a:t>(dati </a:t>
            </a:r>
            <a:r>
              <a:rPr lang="it-IT" sz="1800" spc="-305" dirty="0" smtClean="0">
                <a:cs typeface="Trebuchet MS"/>
              </a:rPr>
              <a:t> </a:t>
            </a:r>
            <a:r>
              <a:rPr lang="it-IT" sz="1800" spc="95" dirty="0" smtClean="0">
                <a:cs typeface="Trebuchet MS"/>
              </a:rPr>
              <a:t>anagrafici</a:t>
            </a:r>
            <a:r>
              <a:rPr lang="it-IT" sz="1800" spc="-40" dirty="0" smtClean="0">
                <a:cs typeface="Trebuchet MS"/>
              </a:rPr>
              <a:t> </a:t>
            </a:r>
            <a:r>
              <a:rPr lang="it-IT" sz="1800" spc="-105" dirty="0" smtClean="0">
                <a:cs typeface="Trebuchet MS"/>
              </a:rPr>
              <a:t>-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curriculum</a:t>
            </a:r>
            <a:r>
              <a:rPr lang="it-IT" sz="1800" spc="-7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scolastico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-105" dirty="0" smtClean="0">
                <a:cs typeface="Trebuchet MS"/>
              </a:rPr>
              <a:t>-  </a:t>
            </a:r>
            <a:r>
              <a:rPr lang="it-IT" sz="1800" spc="65" dirty="0" smtClean="0">
                <a:cs typeface="Trebuchet MS"/>
              </a:rPr>
              <a:t>analisi </a:t>
            </a:r>
            <a:r>
              <a:rPr lang="it-IT" sz="1800" spc="70" dirty="0" smtClean="0">
                <a:cs typeface="Trebuchet MS"/>
              </a:rPr>
              <a:t>della </a:t>
            </a:r>
            <a:r>
              <a:rPr lang="it-IT" sz="1800" spc="95" dirty="0" smtClean="0">
                <a:cs typeface="Trebuchet MS"/>
              </a:rPr>
              <a:t>situazione </a:t>
            </a:r>
            <a:r>
              <a:rPr lang="it-IT" sz="1800" spc="-110" dirty="0" smtClean="0">
                <a:cs typeface="Trebuchet MS"/>
              </a:rPr>
              <a:t>- </a:t>
            </a:r>
            <a:r>
              <a:rPr lang="it-IT" sz="1800" spc="35" dirty="0" smtClean="0">
                <a:cs typeface="Trebuchet MS"/>
              </a:rPr>
              <a:t>profilo </a:t>
            </a:r>
            <a:r>
              <a:rPr lang="it-IT" sz="1800" spc="155" dirty="0" smtClean="0">
                <a:cs typeface="Trebuchet MS"/>
              </a:rPr>
              <a:t>diagnostico </a:t>
            </a:r>
            <a:r>
              <a:rPr lang="it-IT" sz="1800" spc="-110" dirty="0" smtClean="0">
                <a:cs typeface="Trebuchet MS"/>
              </a:rPr>
              <a:t>-  </a:t>
            </a:r>
            <a:r>
              <a:rPr lang="it-IT" sz="1800" spc="100" dirty="0" smtClean="0">
                <a:cs typeface="Trebuchet MS"/>
              </a:rPr>
              <a:t>percorso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95" dirty="0" smtClean="0">
                <a:cs typeface="Trebuchet MS"/>
              </a:rPr>
              <a:t>didattico)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lang="it-IT" sz="2400" dirty="0" smtClean="0">
              <a:cs typeface="Times New Roman"/>
            </a:endParaRPr>
          </a:p>
          <a:p>
            <a:pPr marL="960119">
              <a:lnSpc>
                <a:spcPct val="100000"/>
              </a:lnSpc>
            </a:pPr>
            <a:r>
              <a:rPr lang="it-IT" sz="1800" b="1" spc="260" dirty="0" smtClean="0">
                <a:cs typeface="Trebuchet MS"/>
              </a:rPr>
              <a:t>sezione</a:t>
            </a:r>
            <a:r>
              <a:rPr lang="it-IT" sz="1800" b="1" spc="-75" dirty="0" smtClean="0">
                <a:cs typeface="Trebuchet MS"/>
              </a:rPr>
              <a:t> </a:t>
            </a:r>
            <a:r>
              <a:rPr lang="it-IT" sz="1800" b="1" spc="-85" dirty="0" smtClean="0">
                <a:cs typeface="Trebuchet MS"/>
              </a:rPr>
              <a:t>1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dirty="0" smtClean="0">
                <a:cs typeface="Trebuchet MS"/>
              </a:rPr>
              <a:t>(dati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15" dirty="0" smtClean="0">
                <a:cs typeface="Trebuchet MS"/>
              </a:rPr>
              <a:t>emersi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10" dirty="0" smtClean="0">
                <a:cs typeface="Trebuchet MS"/>
              </a:rPr>
              <a:t>dal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25" dirty="0" smtClean="0">
                <a:cs typeface="Trebuchet MS"/>
              </a:rPr>
              <a:t>pdf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-15" dirty="0" err="1" smtClean="0">
                <a:cs typeface="Trebuchet MS"/>
              </a:rPr>
              <a:t>icf</a:t>
            </a:r>
            <a:r>
              <a:rPr lang="it-IT" sz="1800" spc="-15" dirty="0" smtClean="0">
                <a:cs typeface="Trebuchet MS"/>
              </a:rPr>
              <a:t>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</a:pPr>
            <a:endParaRPr lang="it-IT" sz="2000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2080"/>
              </a:spcBef>
            </a:pPr>
            <a:r>
              <a:rPr lang="it-IT" sz="1800" b="1" spc="260" dirty="0" smtClean="0">
                <a:cs typeface="Trebuchet MS"/>
              </a:rPr>
              <a:t>sezione</a:t>
            </a:r>
            <a:r>
              <a:rPr lang="it-IT" sz="1800" b="1" spc="-80" dirty="0" smtClean="0">
                <a:cs typeface="Trebuchet MS"/>
              </a:rPr>
              <a:t> </a:t>
            </a:r>
            <a:r>
              <a:rPr lang="it-IT" sz="1800" b="1" spc="-85" dirty="0" smtClean="0">
                <a:cs typeface="Trebuchet MS"/>
              </a:rPr>
              <a:t>2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spc="10" dirty="0" smtClean="0">
                <a:cs typeface="Trebuchet MS"/>
              </a:rPr>
              <a:t>(obiettivi</a:t>
            </a:r>
            <a:r>
              <a:rPr lang="it-IT" sz="1800" spc="-85" dirty="0" smtClean="0">
                <a:cs typeface="Trebuchet MS"/>
              </a:rPr>
              <a:t> </a:t>
            </a:r>
            <a:r>
              <a:rPr lang="it-IT" sz="1800" spc="70" dirty="0" smtClean="0">
                <a:cs typeface="Trebuchet MS"/>
              </a:rPr>
              <a:t>didattici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65" dirty="0" smtClean="0">
                <a:cs typeface="Trebuchet MS"/>
              </a:rPr>
              <a:t>del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95" dirty="0" smtClean="0">
                <a:cs typeface="Trebuchet MS"/>
              </a:rPr>
              <a:t>pei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135" dirty="0" smtClean="0">
                <a:cs typeface="Trebuchet MS"/>
              </a:rPr>
              <a:t>in</a:t>
            </a:r>
            <a:r>
              <a:rPr lang="it-IT" sz="1800" spc="-55" dirty="0" smtClean="0">
                <a:cs typeface="Trebuchet MS"/>
              </a:rPr>
              <a:t> </a:t>
            </a:r>
            <a:r>
              <a:rPr lang="it-IT" sz="1800" spc="125" dirty="0" smtClean="0">
                <a:cs typeface="Trebuchet MS"/>
              </a:rPr>
              <a:t>ottica</a:t>
            </a:r>
            <a:r>
              <a:rPr lang="it-IT" sz="1800" spc="-80" dirty="0" smtClean="0">
                <a:cs typeface="Trebuchet MS"/>
              </a:rPr>
              <a:t> </a:t>
            </a:r>
            <a:r>
              <a:rPr lang="it-IT" sz="1800" spc="-10" dirty="0" err="1" smtClean="0">
                <a:cs typeface="Trebuchet MS"/>
              </a:rPr>
              <a:t>icf</a:t>
            </a:r>
            <a:r>
              <a:rPr lang="it-IT" sz="1800" spc="-10" dirty="0" smtClean="0">
                <a:cs typeface="Trebuchet MS"/>
              </a:rPr>
              <a:t>)</a:t>
            </a:r>
            <a:endParaRPr lang="it-IT" sz="18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lang="it-IT" sz="2800" dirty="0" smtClean="0">
              <a:cs typeface="Times New Roman"/>
            </a:endParaRPr>
          </a:p>
          <a:p>
            <a:pPr marL="920750">
              <a:lnSpc>
                <a:spcPct val="100000"/>
              </a:lnSpc>
              <a:spcBef>
                <a:spcPts val="5"/>
              </a:spcBef>
            </a:pPr>
            <a:r>
              <a:rPr lang="it-IT" sz="1800" b="1" spc="260" dirty="0" smtClean="0">
                <a:cs typeface="Trebuchet MS"/>
              </a:rPr>
              <a:t>sezione</a:t>
            </a:r>
            <a:r>
              <a:rPr lang="it-IT" sz="1800" b="1" spc="-75" dirty="0" smtClean="0">
                <a:cs typeface="Trebuchet MS"/>
              </a:rPr>
              <a:t> </a:t>
            </a:r>
            <a:r>
              <a:rPr lang="it-IT" sz="1800" b="1" spc="-85" dirty="0" smtClean="0">
                <a:cs typeface="Trebuchet MS"/>
              </a:rPr>
              <a:t>3</a:t>
            </a:r>
            <a:r>
              <a:rPr lang="it-IT" sz="1800" b="1" spc="-55" dirty="0" smtClean="0">
                <a:cs typeface="Trebuchet MS"/>
              </a:rPr>
              <a:t> </a:t>
            </a:r>
            <a:r>
              <a:rPr lang="it-IT" sz="1800" spc="-35" dirty="0" smtClean="0">
                <a:cs typeface="Trebuchet MS"/>
              </a:rPr>
              <a:t>(ipotesi</a:t>
            </a:r>
            <a:r>
              <a:rPr lang="it-IT" sz="1800" spc="-65" dirty="0" smtClean="0">
                <a:cs typeface="Trebuchet MS"/>
              </a:rPr>
              <a:t> </a:t>
            </a:r>
            <a:r>
              <a:rPr lang="it-IT" sz="1800" spc="-5" dirty="0" smtClean="0">
                <a:cs typeface="Trebuchet MS"/>
              </a:rPr>
              <a:t>operative-</a:t>
            </a:r>
            <a:r>
              <a:rPr lang="it-IT" sz="1800" spc="-70" dirty="0" smtClean="0">
                <a:cs typeface="Trebuchet MS"/>
              </a:rPr>
              <a:t> </a:t>
            </a:r>
            <a:r>
              <a:rPr lang="it-IT" sz="1800" spc="60" dirty="0" smtClean="0">
                <a:cs typeface="Trebuchet MS"/>
              </a:rPr>
              <a:t>strumenti</a:t>
            </a:r>
            <a:r>
              <a:rPr lang="it-IT" sz="1800" spc="-60" dirty="0" smtClean="0">
                <a:cs typeface="Trebuchet MS"/>
              </a:rPr>
              <a:t> </a:t>
            </a:r>
            <a:r>
              <a:rPr lang="it-IT" sz="1800" spc="-90" dirty="0" smtClean="0">
                <a:cs typeface="Trebuchet MS"/>
              </a:rPr>
              <a:t>e</a:t>
            </a:r>
            <a:r>
              <a:rPr lang="it-IT" sz="1800" spc="-420" dirty="0" smtClean="0">
                <a:cs typeface="Trebuchet MS"/>
              </a:rPr>
              <a:t> </a:t>
            </a:r>
            <a:r>
              <a:rPr lang="it-IT" sz="1800" spc="65" dirty="0" smtClean="0">
                <a:cs typeface="Trebuchet MS"/>
              </a:rPr>
              <a:t>valutazione)</a:t>
            </a:r>
            <a:endParaRPr lang="it-IT" sz="1800" dirty="0" smtClean="0"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it-IT" sz="2800" b="1" spc="285" dirty="0" smtClean="0"/>
              <a:t>ISTRUZIONI</a:t>
            </a:r>
            <a:r>
              <a:rPr lang="it-IT" sz="2800" b="1" spc="-80" dirty="0" smtClean="0"/>
              <a:t> </a:t>
            </a:r>
            <a:r>
              <a:rPr lang="it-IT" sz="2800" b="1" spc="295" dirty="0" err="1" smtClean="0"/>
              <a:t>DI</a:t>
            </a:r>
            <a:r>
              <a:rPr lang="it-IT" sz="2800" b="1" spc="-75" dirty="0" smtClean="0"/>
              <a:t> </a:t>
            </a:r>
            <a:r>
              <a:rPr lang="it-IT" sz="2800" b="1" spc="275" dirty="0" smtClean="0"/>
              <a:t>LETTURA</a:t>
            </a:r>
            <a:r>
              <a:rPr lang="it-IT" sz="2800" b="1" spc="-80" dirty="0" smtClean="0"/>
              <a:t> </a:t>
            </a:r>
            <a:r>
              <a:rPr lang="it-IT" sz="2800" b="1" spc="260" dirty="0" smtClean="0"/>
              <a:t>DEI</a:t>
            </a:r>
            <a:r>
              <a:rPr lang="it-IT" sz="2800" b="1" spc="-70" dirty="0" smtClean="0"/>
              <a:t> </a:t>
            </a:r>
            <a:r>
              <a:rPr lang="it-IT" sz="2800" b="1" spc="350" dirty="0" smtClean="0"/>
              <a:t>CODICI</a:t>
            </a:r>
            <a:r>
              <a:rPr lang="it-IT" sz="2800" b="1" spc="-30" dirty="0" smtClean="0"/>
              <a:t> </a:t>
            </a:r>
            <a:r>
              <a:rPr lang="it-IT" sz="2800" b="1" spc="215" dirty="0" smtClean="0"/>
              <a:t>ICF</a:t>
            </a:r>
            <a:endParaRPr lang="it-IT" sz="28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86478"/>
          </a:xfrm>
        </p:spPr>
        <p:txBody>
          <a:bodyPr>
            <a:normAutofit fontScale="85000" lnSpcReduction="20000"/>
          </a:bodyPr>
          <a:lstStyle/>
          <a:p>
            <a:pPr marL="1788160">
              <a:lnSpc>
                <a:spcPct val="100000"/>
              </a:lnSpc>
              <a:spcBef>
                <a:spcPts val="910"/>
              </a:spcBef>
            </a:pPr>
            <a:r>
              <a:rPr lang="it-IT" b="1" spc="130" dirty="0" smtClean="0">
                <a:cs typeface="Trebuchet MS"/>
              </a:rPr>
              <a:t>I</a:t>
            </a:r>
            <a:r>
              <a:rPr lang="it-IT" b="1" spc="-65" dirty="0" smtClean="0">
                <a:cs typeface="Trebuchet MS"/>
              </a:rPr>
              <a:t> </a:t>
            </a:r>
            <a:r>
              <a:rPr lang="it-IT" spc="175" dirty="0" smtClean="0">
                <a:cs typeface="Trebuchet MS"/>
              </a:rPr>
              <a:t>DOMINI</a:t>
            </a:r>
            <a:endParaRPr lang="it-IT" dirty="0" smtClean="0">
              <a:cs typeface="Trebuchet MS"/>
            </a:endParaRPr>
          </a:p>
          <a:p>
            <a:pPr marL="1746250">
              <a:lnSpc>
                <a:spcPct val="100000"/>
              </a:lnSpc>
              <a:spcBef>
                <a:spcPts val="805"/>
              </a:spcBef>
            </a:pPr>
            <a:r>
              <a:rPr lang="it-IT" b="1" dirty="0" smtClean="0">
                <a:cs typeface="Trebuchet MS"/>
              </a:rPr>
              <a:t>b </a:t>
            </a:r>
            <a:r>
              <a:rPr lang="it-IT" spc="140" dirty="0" smtClean="0">
                <a:cs typeface="Trebuchet MS"/>
              </a:rPr>
              <a:t>FUNZIONI</a:t>
            </a:r>
            <a:r>
              <a:rPr lang="it-IT" spc="-130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CORPOREE</a:t>
            </a:r>
            <a:endParaRPr lang="it-IT" dirty="0" smtClean="0">
              <a:cs typeface="Trebuchet MS"/>
            </a:endParaRPr>
          </a:p>
          <a:p>
            <a:pPr marL="1788160">
              <a:lnSpc>
                <a:spcPct val="100000"/>
              </a:lnSpc>
              <a:spcBef>
                <a:spcPts val="760"/>
              </a:spcBef>
            </a:pPr>
            <a:r>
              <a:rPr lang="it-IT" b="1" spc="-10" dirty="0" smtClean="0">
                <a:cs typeface="Trebuchet MS"/>
              </a:rPr>
              <a:t>s </a:t>
            </a:r>
            <a:r>
              <a:rPr lang="it-IT" spc="40" dirty="0" smtClean="0">
                <a:cs typeface="Trebuchet MS"/>
              </a:rPr>
              <a:t>STRUTTURE</a:t>
            </a:r>
            <a:r>
              <a:rPr lang="it-IT" spc="-135" dirty="0" smtClean="0">
                <a:cs typeface="Trebuchet MS"/>
              </a:rPr>
              <a:t> </a:t>
            </a:r>
            <a:r>
              <a:rPr lang="it-IT" spc="100" dirty="0" smtClean="0">
                <a:cs typeface="Trebuchet MS"/>
              </a:rPr>
              <a:t>CORPOREE</a:t>
            </a:r>
            <a:endParaRPr lang="it-IT" dirty="0" smtClean="0">
              <a:cs typeface="Trebuchet MS"/>
            </a:endParaRPr>
          </a:p>
          <a:p>
            <a:pPr marL="1788160">
              <a:lnSpc>
                <a:spcPct val="100000"/>
              </a:lnSpc>
              <a:spcBef>
                <a:spcPts val="500"/>
              </a:spcBef>
            </a:pPr>
            <a:r>
              <a:rPr lang="it-IT" b="1" spc="5" dirty="0" smtClean="0">
                <a:cs typeface="Trebuchet MS"/>
              </a:rPr>
              <a:t>d </a:t>
            </a:r>
            <a:r>
              <a:rPr lang="it-IT" spc="25" dirty="0" smtClean="0">
                <a:cs typeface="Trebuchet MS"/>
              </a:rPr>
              <a:t>ATTIVITÀ </a:t>
            </a:r>
            <a:r>
              <a:rPr lang="it-IT" spc="-90" dirty="0" smtClean="0">
                <a:cs typeface="Trebuchet MS"/>
              </a:rPr>
              <a:t>E</a:t>
            </a:r>
            <a:r>
              <a:rPr lang="it-IT" spc="-465" dirty="0" smtClean="0">
                <a:cs typeface="Trebuchet MS"/>
              </a:rPr>
              <a:t> </a:t>
            </a:r>
            <a:r>
              <a:rPr lang="it-IT" spc="35" dirty="0" smtClean="0">
                <a:cs typeface="Trebuchet MS"/>
              </a:rPr>
              <a:t>PARTECIPAZIONE</a:t>
            </a:r>
            <a:endParaRPr lang="it-IT" dirty="0" smtClean="0">
              <a:cs typeface="Trebuchet MS"/>
            </a:endParaRPr>
          </a:p>
          <a:p>
            <a:pPr marL="1788160">
              <a:lnSpc>
                <a:spcPct val="100000"/>
              </a:lnSpc>
              <a:spcBef>
                <a:spcPts val="1270"/>
              </a:spcBef>
            </a:pPr>
            <a:r>
              <a:rPr lang="it-IT" b="1" spc="-60" dirty="0" smtClean="0">
                <a:cs typeface="Trebuchet MS"/>
              </a:rPr>
              <a:t>e </a:t>
            </a:r>
            <a:r>
              <a:rPr lang="it-IT" spc="-5" dirty="0" smtClean="0">
                <a:cs typeface="Trebuchet MS"/>
              </a:rPr>
              <a:t>FATTORI</a:t>
            </a:r>
            <a:r>
              <a:rPr lang="it-IT" spc="-315" dirty="0" smtClean="0">
                <a:cs typeface="Trebuchet MS"/>
              </a:rPr>
              <a:t> </a:t>
            </a:r>
            <a:r>
              <a:rPr lang="it-IT" spc="40" dirty="0" smtClean="0">
                <a:cs typeface="Trebuchet MS"/>
              </a:rPr>
              <a:t>AMBIENTALI</a:t>
            </a:r>
            <a:endParaRPr lang="it-IT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4000" dirty="0" smtClean="0"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lang="it-IT" dirty="0" smtClean="0"/>
              <a:t>I DOMINI sono organizzati in </a:t>
            </a:r>
            <a:r>
              <a:rPr lang="it-IT" b="1" dirty="0" smtClean="0"/>
              <a:t>CAPITOLI</a:t>
            </a:r>
          </a:p>
          <a:p>
            <a:pPr marL="12700" algn="just">
              <a:lnSpc>
                <a:spcPct val="100000"/>
              </a:lnSpc>
              <a:buNone/>
            </a:pPr>
            <a:endParaRPr lang="it-IT" dirty="0" smtClean="0"/>
          </a:p>
          <a:p>
            <a:pPr marL="12700" marR="5080" algn="just">
              <a:lnSpc>
                <a:spcPct val="99000"/>
              </a:lnSpc>
              <a:spcBef>
                <a:spcPts val="130"/>
              </a:spcBef>
            </a:pPr>
            <a:r>
              <a:rPr lang="it-IT" dirty="0" smtClean="0"/>
              <a:t>LE LETTERE DEI DOMINI (b, s, d, e) sono seguite da un codice  numerico che inizia con il numero del Capitolo (una  cifra) che rappresenta il primo livello</a:t>
            </a:r>
          </a:p>
          <a:p>
            <a:pPr marL="12700" algn="just">
              <a:lnSpc>
                <a:spcPct val="100000"/>
              </a:lnSpc>
            </a:pPr>
            <a:r>
              <a:rPr lang="it-IT" dirty="0" smtClean="0"/>
              <a:t>esempio: d 5</a:t>
            </a:r>
          </a:p>
          <a:p>
            <a:pPr marL="12700" algn="just">
              <a:lnSpc>
                <a:spcPct val="100000"/>
              </a:lnSpc>
            </a:pPr>
            <a:r>
              <a:rPr lang="it-IT" dirty="0" err="1" smtClean="0"/>
              <a:t>d=</a:t>
            </a:r>
            <a:r>
              <a:rPr lang="it-IT" dirty="0" smtClean="0"/>
              <a:t> Attività e partecipazione</a:t>
            </a:r>
          </a:p>
          <a:p>
            <a:pPr marL="12700" algn="just">
              <a:lnSpc>
                <a:spcPct val="100000"/>
              </a:lnSpc>
            </a:pPr>
            <a:r>
              <a:rPr lang="it-IT" dirty="0" smtClean="0"/>
              <a:t>5= capitolo «Cura della propria persona»</a:t>
            </a:r>
            <a:endParaRPr lang="it-IT" sz="3600" dirty="0" smtClean="0">
              <a:cs typeface="Arial"/>
            </a:endParaRP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it-IT" sz="1600" b="1" spc="290" dirty="0" smtClean="0">
                <a:latin typeface="+mn-lt"/>
              </a:rPr>
              <a:t>A</a:t>
            </a:r>
            <a:r>
              <a:rPr lang="it-IT" sz="1600" b="1" spc="245" dirty="0" smtClean="0">
                <a:latin typeface="+mn-lt"/>
              </a:rPr>
              <a:t>L</a:t>
            </a:r>
            <a:r>
              <a:rPr lang="it-IT" sz="1600" b="1" spc="-45" dirty="0" smtClean="0">
                <a:latin typeface="+mn-lt"/>
              </a:rPr>
              <a:t>L</a:t>
            </a:r>
            <a:r>
              <a:rPr lang="it-IT" sz="1600" b="1" spc="235" dirty="0" smtClean="0">
                <a:latin typeface="+mn-lt"/>
              </a:rPr>
              <a:t>’INTERNO</a:t>
            </a:r>
            <a:r>
              <a:rPr lang="it-IT" sz="1600" b="1" dirty="0" smtClean="0">
                <a:latin typeface="+mn-lt"/>
              </a:rPr>
              <a:t>	</a:t>
            </a:r>
            <a:r>
              <a:rPr lang="it-IT" sz="1600" b="1" spc="280" dirty="0" err="1" smtClean="0">
                <a:latin typeface="+mn-lt"/>
              </a:rPr>
              <a:t>DI</a:t>
            </a:r>
            <a:r>
              <a:rPr lang="it-IT" sz="1600" b="1" dirty="0" smtClean="0">
                <a:latin typeface="+mn-lt"/>
              </a:rPr>
              <a:t>	</a:t>
            </a:r>
            <a:r>
              <a:rPr lang="it-IT" sz="1600" b="1" spc="275" dirty="0" smtClean="0">
                <a:latin typeface="+mn-lt"/>
              </a:rPr>
              <a:t>CI</a:t>
            </a:r>
            <a:r>
              <a:rPr lang="it-IT" sz="1600" b="1" spc="375" dirty="0" smtClean="0">
                <a:latin typeface="+mn-lt"/>
              </a:rPr>
              <a:t>A</a:t>
            </a:r>
            <a:r>
              <a:rPr lang="it-IT" sz="1600" b="1" spc="300" dirty="0" smtClean="0">
                <a:latin typeface="+mn-lt"/>
              </a:rPr>
              <a:t>S</a:t>
            </a:r>
            <a:r>
              <a:rPr lang="it-IT" sz="1600" b="1" spc="335" dirty="0" smtClean="0">
                <a:latin typeface="+mn-lt"/>
              </a:rPr>
              <a:t>C</a:t>
            </a:r>
            <a:r>
              <a:rPr lang="it-IT" sz="1600" b="1" spc="420" dirty="0" smtClean="0">
                <a:latin typeface="+mn-lt"/>
              </a:rPr>
              <a:t>U</a:t>
            </a:r>
            <a:r>
              <a:rPr lang="it-IT" sz="1600" b="1" spc="415" dirty="0" smtClean="0">
                <a:latin typeface="+mn-lt"/>
              </a:rPr>
              <a:t>N</a:t>
            </a:r>
            <a:r>
              <a:rPr lang="it-IT" sz="1600" b="1" dirty="0" smtClean="0">
                <a:latin typeface="+mn-lt"/>
              </a:rPr>
              <a:t>	</a:t>
            </a:r>
            <a:r>
              <a:rPr lang="it-IT" sz="1600" b="1" spc="390" dirty="0" smtClean="0">
                <a:latin typeface="+mn-lt"/>
              </a:rPr>
              <a:t>CA</a:t>
            </a:r>
            <a:r>
              <a:rPr lang="it-IT" sz="1600" b="1" spc="160" dirty="0" smtClean="0">
                <a:latin typeface="+mn-lt"/>
              </a:rPr>
              <a:t>PI</a:t>
            </a:r>
            <a:r>
              <a:rPr lang="it-IT" sz="1600" b="1" spc="105" dirty="0" smtClean="0">
                <a:latin typeface="+mn-lt"/>
              </a:rPr>
              <a:t>T</a:t>
            </a:r>
            <a:r>
              <a:rPr lang="it-IT" sz="1600" b="1" spc="355" dirty="0" smtClean="0">
                <a:latin typeface="+mn-lt"/>
              </a:rPr>
              <a:t>OLO</a:t>
            </a:r>
            <a:r>
              <a:rPr lang="it-IT" sz="1600" b="1" dirty="0" smtClean="0">
                <a:latin typeface="+mn-lt"/>
              </a:rPr>
              <a:t>	</a:t>
            </a:r>
            <a:r>
              <a:rPr lang="it-IT" sz="1600" b="1" spc="270" dirty="0" err="1" smtClean="0">
                <a:latin typeface="+mn-lt"/>
              </a:rPr>
              <a:t>V</a:t>
            </a:r>
            <a:r>
              <a:rPr lang="it-IT" sz="1600" b="1" spc="120" dirty="0" err="1" smtClean="0">
                <a:latin typeface="+mn-lt"/>
              </a:rPr>
              <a:t>I</a:t>
            </a:r>
            <a:r>
              <a:rPr lang="it-IT" sz="1600" b="1" dirty="0" smtClean="0">
                <a:latin typeface="+mn-lt"/>
              </a:rPr>
              <a:t>	</a:t>
            </a:r>
            <a:r>
              <a:rPr lang="it-IT" sz="1600" b="1" spc="330" dirty="0" smtClean="0">
                <a:latin typeface="+mn-lt"/>
              </a:rPr>
              <a:t>SONO  </a:t>
            </a:r>
            <a:r>
              <a:rPr lang="it-IT" sz="1600" b="1" spc="170" dirty="0" smtClean="0">
                <a:latin typeface="+mn-lt"/>
              </a:rPr>
              <a:t>LE</a:t>
            </a:r>
            <a:r>
              <a:rPr lang="it-IT" sz="1600" b="1" spc="-80" dirty="0" smtClean="0">
                <a:latin typeface="+mn-lt"/>
              </a:rPr>
              <a:t> </a:t>
            </a:r>
            <a:r>
              <a:rPr lang="it-IT" sz="1600" b="1" spc="245" dirty="0" smtClean="0">
                <a:latin typeface="+mn-lt"/>
              </a:rPr>
              <a:t>CATEGORIE</a:t>
            </a:r>
            <a:r>
              <a:rPr lang="it-IT" sz="1600" b="1" spc="-75" dirty="0" smtClean="0">
                <a:latin typeface="+mn-lt"/>
              </a:rPr>
              <a:t> </a:t>
            </a:r>
            <a:r>
              <a:rPr lang="it-IT" sz="1600" b="1" spc="240" dirty="0" smtClean="0">
                <a:latin typeface="+mn-lt"/>
              </a:rPr>
              <a:t>(O</a:t>
            </a:r>
            <a:r>
              <a:rPr lang="it-IT" sz="1600" b="1" spc="-65" dirty="0" smtClean="0">
                <a:latin typeface="+mn-lt"/>
              </a:rPr>
              <a:t> </a:t>
            </a:r>
            <a:r>
              <a:rPr lang="it-IT" sz="1600" b="1" spc="235" dirty="0" smtClean="0">
                <a:latin typeface="+mn-lt"/>
              </a:rPr>
              <a:t>CLASSI)</a:t>
            </a:r>
            <a:r>
              <a:rPr lang="it-IT" sz="1600" b="1" spc="-345" dirty="0" smtClean="0">
                <a:latin typeface="+mn-lt"/>
              </a:rPr>
              <a:t> </a:t>
            </a:r>
            <a:r>
              <a:rPr lang="it-IT" sz="1600" b="1" spc="385" dirty="0" smtClean="0">
                <a:latin typeface="+mn-lt"/>
              </a:rPr>
              <a:t>A</a:t>
            </a:r>
            <a:r>
              <a:rPr lang="it-IT" sz="1600" b="1" spc="-70" dirty="0" smtClean="0">
                <a:latin typeface="+mn-lt"/>
              </a:rPr>
              <a:t> </a:t>
            </a:r>
            <a:r>
              <a:rPr lang="it-IT" sz="1600" b="1" spc="140" dirty="0" smtClean="0">
                <a:latin typeface="+mn-lt"/>
              </a:rPr>
              <a:t>DUE,TRE,</a:t>
            </a:r>
            <a:r>
              <a:rPr lang="it-IT" sz="1600" b="1" spc="-335" dirty="0" smtClean="0">
                <a:latin typeface="+mn-lt"/>
              </a:rPr>
              <a:t> </a:t>
            </a:r>
            <a:r>
              <a:rPr lang="it-IT" sz="1600" b="1" spc="270" dirty="0" smtClean="0">
                <a:latin typeface="+mn-lt"/>
              </a:rPr>
              <a:t>QUATTRO LIVELLI</a:t>
            </a:r>
            <a:endParaRPr lang="it-IT" sz="1600" b="1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4911741"/>
          </a:xfrm>
        </p:spPr>
        <p:txBody>
          <a:bodyPr>
            <a:normAutofit fontScale="62500" lnSpcReduction="20000"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7645400" algn="l"/>
              </a:tabLst>
            </a:pPr>
            <a:r>
              <a:rPr lang="it-IT" spc="-50" dirty="0">
                <a:cs typeface="Trebuchet MS"/>
              </a:rPr>
              <a:t>L</a:t>
            </a:r>
            <a:r>
              <a:rPr lang="it-IT" spc="-50" dirty="0" smtClean="0">
                <a:cs typeface="Trebuchet MS"/>
              </a:rPr>
              <a:t>ivelli </a:t>
            </a:r>
            <a:r>
              <a:rPr lang="it-IT" b="1" spc="-105" dirty="0" smtClean="0">
                <a:cs typeface="Trebuchet MS"/>
              </a:rPr>
              <a:t>d </a:t>
            </a:r>
            <a:r>
              <a:rPr lang="it-IT" spc="-105" dirty="0" smtClean="0">
                <a:cs typeface="Trebuchet MS"/>
              </a:rPr>
              <a:t>5 10: </a:t>
            </a:r>
            <a:r>
              <a:rPr lang="it-IT" spc="-55" dirty="0" smtClean="0">
                <a:cs typeface="Trebuchet MS"/>
              </a:rPr>
              <a:t>il </a:t>
            </a:r>
            <a:r>
              <a:rPr lang="it-IT" spc="-60" dirty="0" smtClean="0">
                <a:cs typeface="Trebuchet MS"/>
              </a:rPr>
              <a:t>10 </a:t>
            </a:r>
            <a:r>
              <a:rPr lang="it-IT" spc="15" dirty="0" smtClean="0">
                <a:cs typeface="Trebuchet MS"/>
              </a:rPr>
              <a:t>rappresenta </a:t>
            </a:r>
            <a:r>
              <a:rPr lang="it-IT" spc="-55" dirty="0" smtClean="0">
                <a:cs typeface="Trebuchet MS"/>
              </a:rPr>
              <a:t>il</a:t>
            </a:r>
            <a:r>
              <a:rPr lang="it-IT" spc="-300" dirty="0" smtClean="0">
                <a:cs typeface="Trebuchet MS"/>
              </a:rPr>
              <a:t> </a:t>
            </a:r>
            <a:r>
              <a:rPr lang="it-IT" u="heavy" spc="210" dirty="0" smtClean="0">
                <a:uFill>
                  <a:solidFill>
                    <a:srgbClr val="000000"/>
                  </a:solidFill>
                </a:uFill>
                <a:cs typeface="Trebuchet MS"/>
              </a:rPr>
              <a:t>secondo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livello  </a:t>
            </a:r>
            <a:r>
              <a:rPr lang="it-IT" spc="85" dirty="0" smtClean="0">
                <a:cs typeface="Trebuchet MS"/>
              </a:rPr>
              <a:t>ovvero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-360" dirty="0" smtClean="0">
                <a:cs typeface="Trebuchet MS"/>
              </a:rPr>
              <a:t>:</a:t>
            </a:r>
            <a:endParaRPr lang="it-IT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910"/>
              </a:spcBef>
            </a:pPr>
            <a:r>
              <a:rPr lang="it-IT" sz="2800" b="1" spc="30" dirty="0" smtClean="0">
                <a:cs typeface="Trebuchet MS"/>
              </a:rPr>
              <a:t>d </a:t>
            </a:r>
            <a:r>
              <a:rPr lang="it-IT" sz="2800" spc="30" dirty="0" smtClean="0">
                <a:cs typeface="Trebuchet MS"/>
              </a:rPr>
              <a:t>= attività </a:t>
            </a:r>
            <a:r>
              <a:rPr lang="it-IT" sz="2800" spc="-70" dirty="0" smtClean="0">
                <a:cs typeface="Trebuchet MS"/>
              </a:rPr>
              <a:t>e</a:t>
            </a:r>
            <a:r>
              <a:rPr lang="it-IT" sz="2800" spc="-150" dirty="0" smtClean="0">
                <a:cs typeface="Trebuchet MS"/>
              </a:rPr>
              <a:t> </a:t>
            </a:r>
            <a:r>
              <a:rPr lang="it-IT" sz="2800" spc="30" dirty="0" smtClean="0">
                <a:cs typeface="Trebuchet MS"/>
              </a:rPr>
              <a:t>partecipazione</a:t>
            </a:r>
            <a:endParaRPr lang="it-IT" sz="2800" dirty="0" smtClean="0"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lang="it-IT" sz="2800" b="1" spc="95" dirty="0" smtClean="0">
                <a:cs typeface="Trebuchet MS"/>
              </a:rPr>
              <a:t>5 </a:t>
            </a:r>
            <a:r>
              <a:rPr lang="it-IT" sz="2800" spc="95" dirty="0" smtClean="0">
                <a:cs typeface="Trebuchet MS"/>
              </a:rPr>
              <a:t>= cura </a:t>
            </a:r>
            <a:r>
              <a:rPr lang="it-IT" sz="2800" spc="60" dirty="0" smtClean="0">
                <a:cs typeface="Trebuchet MS"/>
              </a:rPr>
              <a:t>della </a:t>
            </a:r>
            <a:r>
              <a:rPr lang="it-IT" sz="2800" spc="20" dirty="0" smtClean="0">
                <a:cs typeface="Trebuchet MS"/>
              </a:rPr>
              <a:t>propria</a:t>
            </a:r>
            <a:r>
              <a:rPr lang="it-IT" sz="2800" spc="-350" dirty="0" smtClean="0">
                <a:cs typeface="Trebuchet MS"/>
              </a:rPr>
              <a:t> </a:t>
            </a:r>
            <a:r>
              <a:rPr lang="it-IT" sz="2800" spc="80" dirty="0" smtClean="0">
                <a:cs typeface="Trebuchet MS"/>
              </a:rPr>
              <a:t>persona</a:t>
            </a:r>
            <a:endParaRPr lang="it-IT" sz="2800" dirty="0" smtClean="0">
              <a:cs typeface="Trebuchet MS"/>
            </a:endParaRPr>
          </a:p>
          <a:p>
            <a:pPr marL="12700">
              <a:lnSpc>
                <a:spcPct val="100000"/>
              </a:lnSpc>
            </a:pPr>
            <a:r>
              <a:rPr lang="it-IT" sz="2800" b="1" spc="-10" dirty="0" smtClean="0">
                <a:cs typeface="Trebuchet MS"/>
              </a:rPr>
              <a:t>10 </a:t>
            </a:r>
            <a:r>
              <a:rPr lang="it-IT" sz="2800" spc="-10" dirty="0" smtClean="0">
                <a:cs typeface="Trebuchet MS"/>
              </a:rPr>
              <a:t>= </a:t>
            </a:r>
            <a:r>
              <a:rPr lang="it-IT" sz="2800" spc="-80" dirty="0" smtClean="0">
                <a:cs typeface="Trebuchet MS"/>
              </a:rPr>
              <a:t> </a:t>
            </a:r>
            <a:r>
              <a:rPr lang="it-IT" sz="2800" spc="-15" dirty="0" smtClean="0">
                <a:cs typeface="Trebuchet MS"/>
              </a:rPr>
              <a:t>lavarsi</a:t>
            </a:r>
            <a:endParaRPr lang="it-IT" sz="2800" dirty="0" smtClean="0">
              <a:cs typeface="Trebuchet MS"/>
            </a:endParaRPr>
          </a:p>
          <a:p>
            <a:pPr marL="12700" marR="5080">
              <a:lnSpc>
                <a:spcPct val="100000"/>
              </a:lnSpc>
            </a:pPr>
            <a:r>
              <a:rPr lang="it-IT" sz="2800" dirty="0" smtClean="0">
                <a:cs typeface="Trebuchet MS"/>
              </a:rPr>
              <a:t>infatti </a:t>
            </a:r>
            <a:r>
              <a:rPr lang="it-IT" sz="2800" b="1" spc="-55" dirty="0" smtClean="0">
                <a:cs typeface="Trebuchet MS"/>
              </a:rPr>
              <a:t>d 5 - 10 </a:t>
            </a:r>
            <a:r>
              <a:rPr lang="it-IT" sz="2800" spc="100" dirty="0" smtClean="0">
                <a:cs typeface="Trebuchet MS"/>
              </a:rPr>
              <a:t>vuol </a:t>
            </a:r>
            <a:r>
              <a:rPr lang="it-IT" sz="2800" spc="45" dirty="0" smtClean="0">
                <a:cs typeface="Trebuchet MS"/>
              </a:rPr>
              <a:t>dire </a:t>
            </a:r>
            <a:r>
              <a:rPr lang="it-IT" sz="2800" spc="95" dirty="0" smtClean="0">
                <a:cs typeface="Trebuchet MS"/>
              </a:rPr>
              <a:t>considerare </a:t>
            </a:r>
            <a:r>
              <a:rPr lang="it-IT" sz="2800" spc="60" dirty="0" smtClean="0">
                <a:cs typeface="Trebuchet MS"/>
              </a:rPr>
              <a:t>nel </a:t>
            </a:r>
            <a:r>
              <a:rPr lang="it-IT" sz="2800" spc="165" dirty="0" smtClean="0">
                <a:cs typeface="Trebuchet MS"/>
              </a:rPr>
              <a:t>dominio </a:t>
            </a:r>
            <a:r>
              <a:rPr lang="it-IT" sz="2800" spc="20" dirty="0" smtClean="0">
                <a:cs typeface="Trebuchet MS"/>
              </a:rPr>
              <a:t>attività </a:t>
            </a:r>
            <a:r>
              <a:rPr lang="it-IT" sz="2800" spc="-70" dirty="0" smtClean="0">
                <a:cs typeface="Trebuchet MS"/>
              </a:rPr>
              <a:t>e </a:t>
            </a:r>
            <a:r>
              <a:rPr lang="it-IT" sz="2800" spc="10" dirty="0" smtClean="0">
                <a:cs typeface="Trebuchet MS"/>
              </a:rPr>
              <a:t>partecipazione,  </a:t>
            </a:r>
            <a:r>
              <a:rPr lang="it-IT" sz="2800" spc="35" dirty="0" smtClean="0">
                <a:cs typeface="Trebuchet MS"/>
              </a:rPr>
              <a:t>capitolo,</a:t>
            </a:r>
            <a:r>
              <a:rPr lang="it-IT" sz="2800" spc="-250" dirty="0" smtClean="0">
                <a:cs typeface="Trebuchet MS"/>
              </a:rPr>
              <a:t> </a:t>
            </a:r>
            <a:r>
              <a:rPr lang="it-IT" sz="2800" spc="-50" dirty="0" smtClean="0">
                <a:cs typeface="Trebuchet MS"/>
              </a:rPr>
              <a:t>5</a:t>
            </a:r>
            <a:r>
              <a:rPr lang="it-IT" sz="2800" spc="-45" dirty="0" smtClean="0">
                <a:cs typeface="Trebuchet MS"/>
              </a:rPr>
              <a:t> </a:t>
            </a:r>
            <a:r>
              <a:rPr lang="it-IT" sz="2800" spc="-15" dirty="0" smtClean="0">
                <a:cs typeface="Trebuchet MS"/>
              </a:rPr>
              <a:t>«lavare</a:t>
            </a:r>
            <a:r>
              <a:rPr lang="it-IT" sz="2800" spc="-75" dirty="0" smtClean="0">
                <a:cs typeface="Trebuchet MS"/>
              </a:rPr>
              <a:t> </a:t>
            </a:r>
            <a:r>
              <a:rPr lang="it-IT" sz="2800" spc="-70" dirty="0" smtClean="0">
                <a:cs typeface="Trebuchet MS"/>
              </a:rPr>
              <a:t>e</a:t>
            </a:r>
            <a:r>
              <a:rPr lang="it-IT" sz="2800" spc="-265" dirty="0" smtClean="0">
                <a:cs typeface="Trebuchet MS"/>
              </a:rPr>
              <a:t> </a:t>
            </a:r>
            <a:r>
              <a:rPr lang="it-IT" sz="2800" spc="70" dirty="0" smtClean="0">
                <a:cs typeface="Trebuchet MS"/>
              </a:rPr>
              <a:t>asciugare</a:t>
            </a:r>
            <a:r>
              <a:rPr lang="it-IT" sz="2800" spc="-70" dirty="0" smtClean="0">
                <a:cs typeface="Trebuchet MS"/>
              </a:rPr>
              <a:t> </a:t>
            </a:r>
            <a:r>
              <a:rPr lang="it-IT" sz="2800" spc="-45" dirty="0" smtClean="0">
                <a:cs typeface="Trebuchet MS"/>
              </a:rPr>
              <a:t>il</a:t>
            </a:r>
            <a:r>
              <a:rPr lang="it-IT" sz="2800" spc="-65" dirty="0" smtClean="0">
                <a:cs typeface="Trebuchet MS"/>
              </a:rPr>
              <a:t> </a:t>
            </a:r>
            <a:r>
              <a:rPr lang="it-IT" sz="2800" spc="45" dirty="0" smtClean="0">
                <a:cs typeface="Trebuchet MS"/>
              </a:rPr>
              <a:t>proprio</a:t>
            </a:r>
            <a:r>
              <a:rPr lang="it-IT" sz="2800" spc="-30" dirty="0" smtClean="0">
                <a:cs typeface="Trebuchet MS"/>
              </a:rPr>
              <a:t> </a:t>
            </a:r>
            <a:r>
              <a:rPr lang="it-IT" sz="2800" spc="150" dirty="0" smtClean="0">
                <a:cs typeface="Trebuchet MS"/>
              </a:rPr>
              <a:t>corpo</a:t>
            </a:r>
            <a:r>
              <a:rPr lang="it-IT" sz="2800" spc="-45" dirty="0" smtClean="0">
                <a:cs typeface="Trebuchet MS"/>
              </a:rPr>
              <a:t> </a:t>
            </a:r>
            <a:r>
              <a:rPr lang="it-IT" sz="2800" spc="300" dirty="0" smtClean="0">
                <a:cs typeface="Trebuchet MS"/>
              </a:rPr>
              <a:t>o</a:t>
            </a:r>
            <a:r>
              <a:rPr lang="it-IT" sz="2800" spc="-60" dirty="0" smtClean="0">
                <a:cs typeface="Trebuchet MS"/>
              </a:rPr>
              <a:t> </a:t>
            </a:r>
            <a:r>
              <a:rPr lang="it-IT" sz="2800" spc="-50" dirty="0" smtClean="0">
                <a:cs typeface="Trebuchet MS"/>
              </a:rPr>
              <a:t>parti </a:t>
            </a:r>
            <a:r>
              <a:rPr lang="it-IT" sz="2800" spc="105" dirty="0" smtClean="0">
                <a:cs typeface="Trebuchet MS"/>
              </a:rPr>
              <a:t>di</a:t>
            </a:r>
            <a:r>
              <a:rPr lang="it-IT" sz="2800" spc="-50" dirty="0" smtClean="0">
                <a:cs typeface="Trebuchet MS"/>
              </a:rPr>
              <a:t> </a:t>
            </a:r>
            <a:r>
              <a:rPr lang="it-IT" sz="2800" spc="10" dirty="0" smtClean="0">
                <a:cs typeface="Trebuchet MS"/>
              </a:rPr>
              <a:t>esso»</a:t>
            </a:r>
            <a:endParaRPr lang="it-IT" sz="2800" dirty="0" smtClean="0">
              <a:cs typeface="Trebuchet MS"/>
            </a:endParaRPr>
          </a:p>
          <a:p>
            <a:pPr marL="2911475">
              <a:lnSpc>
                <a:spcPct val="100000"/>
              </a:lnSpc>
              <a:spcBef>
                <a:spcPts val="1270"/>
              </a:spcBef>
            </a:pPr>
            <a:r>
              <a:rPr lang="it-IT" sz="3600" b="1" spc="-5" dirty="0" smtClean="0">
                <a:cs typeface="Arial"/>
              </a:rPr>
              <a:t>terzo e </a:t>
            </a:r>
            <a:r>
              <a:rPr lang="it-IT" sz="3600" b="1" spc="-15" dirty="0" smtClean="0">
                <a:cs typeface="Arial"/>
              </a:rPr>
              <a:t>quarto</a:t>
            </a:r>
            <a:r>
              <a:rPr lang="it-IT" sz="3600" b="1" spc="35" dirty="0" smtClean="0">
                <a:cs typeface="Arial"/>
              </a:rPr>
              <a:t> </a:t>
            </a:r>
            <a:r>
              <a:rPr lang="it-IT" sz="3600" b="1" spc="-5" dirty="0" smtClean="0">
                <a:cs typeface="Arial"/>
              </a:rPr>
              <a:t>livello</a:t>
            </a:r>
            <a:endParaRPr lang="it-IT" sz="3600" dirty="0" smtClean="0">
              <a:cs typeface="Arial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4000" dirty="0" smtClean="0">
              <a:cs typeface="Times New Roman"/>
            </a:endParaRPr>
          </a:p>
          <a:p>
            <a:pPr marL="12700" marR="2318385">
              <a:lnSpc>
                <a:spcPct val="100000"/>
              </a:lnSpc>
              <a:tabLst>
                <a:tab pos="5323840" algn="l"/>
                <a:tab pos="5788660" algn="l"/>
              </a:tabLst>
            </a:pPr>
            <a:r>
              <a:rPr lang="it-IT" b="1" spc="20" dirty="0" smtClean="0">
                <a:cs typeface="Trebuchet MS"/>
              </a:rPr>
              <a:t>d </a:t>
            </a:r>
            <a:r>
              <a:rPr lang="it-IT" spc="20" dirty="0" smtClean="0">
                <a:cs typeface="Trebuchet MS"/>
              </a:rPr>
              <a:t>5 - 70=prendersi </a:t>
            </a:r>
            <a:r>
              <a:rPr lang="it-IT" spc="160" dirty="0" smtClean="0">
                <a:cs typeface="Trebuchet MS"/>
              </a:rPr>
              <a:t>cura </a:t>
            </a:r>
            <a:r>
              <a:rPr lang="it-IT" spc="70" dirty="0" smtClean="0">
                <a:cs typeface="Trebuchet MS"/>
              </a:rPr>
              <a:t>della </a:t>
            </a:r>
            <a:r>
              <a:rPr lang="it-IT" spc="25" dirty="0" smtClean="0">
                <a:cs typeface="Trebuchet MS"/>
              </a:rPr>
              <a:t>propria </a:t>
            </a:r>
            <a:r>
              <a:rPr lang="it-IT" spc="30" dirty="0" smtClean="0">
                <a:cs typeface="Trebuchet MS"/>
              </a:rPr>
              <a:t>salute</a:t>
            </a:r>
          </a:p>
          <a:p>
            <a:pPr marL="12700" marR="2318385">
              <a:lnSpc>
                <a:spcPct val="100000"/>
              </a:lnSpc>
              <a:buNone/>
              <a:tabLst>
                <a:tab pos="5323840" algn="l"/>
                <a:tab pos="5788660" algn="l"/>
              </a:tabLst>
            </a:pPr>
            <a:endParaRPr lang="it-IT" spc="30" dirty="0" smtClean="0">
              <a:cs typeface="Trebuchet MS"/>
            </a:endParaRPr>
          </a:p>
          <a:p>
            <a:pPr marL="12700" marR="2318385">
              <a:lnSpc>
                <a:spcPct val="100000"/>
              </a:lnSpc>
              <a:tabLst>
                <a:tab pos="5323840" algn="l"/>
                <a:tab pos="5788660" algn="l"/>
              </a:tabLst>
            </a:pPr>
            <a:r>
              <a:rPr lang="it-IT" spc="30" dirty="0" smtClean="0">
                <a:cs typeface="Trebuchet MS"/>
              </a:rPr>
              <a:t>  </a:t>
            </a:r>
            <a:r>
              <a:rPr lang="it-IT" b="1" spc="45" dirty="0" smtClean="0">
                <a:cs typeface="Trebuchet MS"/>
              </a:rPr>
              <a:t>d</a:t>
            </a:r>
            <a:r>
              <a:rPr lang="it-IT" spc="45" dirty="0" smtClean="0">
                <a:cs typeface="Trebuchet MS"/>
              </a:rPr>
              <a:t>5 – 70.2=mantenersi in salute                 terzo</a:t>
            </a:r>
            <a:r>
              <a:rPr lang="it-IT" spc="35" dirty="0" smtClean="0">
                <a:cs typeface="Trebuchet MS"/>
              </a:rPr>
              <a:t>  </a:t>
            </a:r>
            <a:endParaRPr lang="it-IT" spc="10" dirty="0" smtClean="0">
              <a:cs typeface="Trebuchet MS"/>
            </a:endParaRPr>
          </a:p>
          <a:p>
            <a:pPr marL="12700" marR="2318385">
              <a:lnSpc>
                <a:spcPct val="100000"/>
              </a:lnSpc>
              <a:tabLst>
                <a:tab pos="5323840" algn="l"/>
                <a:tab pos="5788660" algn="l"/>
              </a:tabLst>
            </a:pPr>
            <a:endParaRPr lang="it-IT" b="1" spc="10" dirty="0" smtClean="0">
              <a:cs typeface="Trebuchet MS"/>
            </a:endParaRPr>
          </a:p>
          <a:p>
            <a:pPr marL="12700" marR="2318385">
              <a:lnSpc>
                <a:spcPct val="100000"/>
              </a:lnSpc>
              <a:tabLst>
                <a:tab pos="5323840" algn="l"/>
                <a:tab pos="5788660" algn="l"/>
              </a:tabLst>
            </a:pPr>
            <a:r>
              <a:rPr lang="it-IT" b="1" spc="-15" dirty="0">
                <a:cs typeface="Trebuchet MS"/>
              </a:rPr>
              <a:t> </a:t>
            </a:r>
            <a:r>
              <a:rPr lang="it-IT" b="1" spc="-15" dirty="0" smtClean="0">
                <a:cs typeface="Trebuchet MS"/>
              </a:rPr>
              <a:t>  d </a:t>
            </a:r>
            <a:r>
              <a:rPr lang="it-IT" spc="-15" dirty="0" smtClean="0">
                <a:cs typeface="Trebuchet MS"/>
              </a:rPr>
              <a:t>570.20=gestire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-70" dirty="0" smtClean="0">
                <a:cs typeface="Trebuchet MS"/>
              </a:rPr>
              <a:t>i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60" dirty="0" smtClean="0">
                <a:cs typeface="Trebuchet MS"/>
              </a:rPr>
              <a:t>farmaci                   </a:t>
            </a:r>
            <a:r>
              <a:rPr lang="it-IT" spc="114" dirty="0" smtClean="0">
                <a:cs typeface="Trebuchet MS"/>
              </a:rPr>
              <a:t>quarto</a:t>
            </a:r>
            <a:r>
              <a:rPr lang="it-IT" spc="-85" dirty="0" smtClean="0">
                <a:cs typeface="Trebuchet MS"/>
              </a:rPr>
              <a:t> </a:t>
            </a:r>
            <a:r>
              <a:rPr lang="it-IT" spc="10" dirty="0" smtClean="0">
                <a:cs typeface="Trebuchet MS"/>
              </a:rPr>
              <a:t>livello</a:t>
            </a:r>
          </a:p>
          <a:p>
            <a:pPr marL="12700" marR="2318385">
              <a:lnSpc>
                <a:spcPct val="100000"/>
              </a:lnSpc>
              <a:buNone/>
              <a:tabLst>
                <a:tab pos="5323840" algn="l"/>
                <a:tab pos="5788660" algn="l"/>
              </a:tabLst>
            </a:pPr>
            <a:endParaRPr lang="it-IT" dirty="0" smtClean="0">
              <a:cs typeface="Trebuchet MS"/>
            </a:endParaRPr>
          </a:p>
          <a:p>
            <a:pPr marL="12700" marR="90170">
              <a:lnSpc>
                <a:spcPct val="99200"/>
              </a:lnSpc>
              <a:spcBef>
                <a:spcPts val="25"/>
              </a:spcBef>
            </a:pPr>
            <a:r>
              <a:rPr lang="it-IT" spc="-50" dirty="0" smtClean="0">
                <a:cs typeface="Trebuchet MS"/>
              </a:rPr>
              <a:t>per </a:t>
            </a:r>
            <a:r>
              <a:rPr lang="it-IT" spc="35" dirty="0" smtClean="0">
                <a:cs typeface="Trebuchet MS"/>
              </a:rPr>
              <a:t>descrivere </a:t>
            </a:r>
            <a:r>
              <a:rPr lang="it-IT" spc="70" dirty="0" smtClean="0">
                <a:cs typeface="Trebuchet MS"/>
              </a:rPr>
              <a:t>la </a:t>
            </a:r>
            <a:r>
              <a:rPr lang="it-IT" spc="95" dirty="0" smtClean="0">
                <a:cs typeface="Trebuchet MS"/>
              </a:rPr>
              <a:t>situazione </a:t>
            </a:r>
            <a:r>
              <a:rPr lang="it-IT" spc="130" dirty="0" smtClean="0">
                <a:cs typeface="Trebuchet MS"/>
              </a:rPr>
              <a:t>di </a:t>
            </a:r>
            <a:r>
              <a:rPr lang="it-IT" spc="245" dirty="0" smtClean="0">
                <a:cs typeface="Trebuchet MS"/>
              </a:rPr>
              <a:t>un </a:t>
            </a:r>
            <a:r>
              <a:rPr lang="it-IT" spc="145" dirty="0" smtClean="0">
                <a:cs typeface="Trebuchet MS"/>
              </a:rPr>
              <a:t>individuo </a:t>
            </a:r>
            <a:r>
              <a:rPr lang="it-IT" spc="125" dirty="0" smtClean="0">
                <a:cs typeface="Trebuchet MS"/>
              </a:rPr>
              <a:t>può </a:t>
            </a:r>
            <a:r>
              <a:rPr lang="it-IT" spc="-55" dirty="0" smtClean="0">
                <a:cs typeface="Trebuchet MS"/>
              </a:rPr>
              <a:t>essere  </a:t>
            </a:r>
            <a:r>
              <a:rPr lang="it-IT" spc="10" dirty="0" smtClean="0">
                <a:cs typeface="Trebuchet MS"/>
              </a:rPr>
              <a:t>applicabile</a:t>
            </a:r>
            <a:r>
              <a:rPr lang="it-IT" spc="-60" dirty="0" smtClean="0">
                <a:cs typeface="Trebuchet MS"/>
              </a:rPr>
              <a:t> </a:t>
            </a:r>
            <a:r>
              <a:rPr lang="it-IT" spc="-15" dirty="0" smtClean="0">
                <a:cs typeface="Trebuchet MS"/>
              </a:rPr>
              <a:t>più</a:t>
            </a:r>
            <a:r>
              <a:rPr lang="it-IT" spc="-50" dirty="0" smtClean="0">
                <a:cs typeface="Trebuchet MS"/>
              </a:rPr>
              <a:t> </a:t>
            </a:r>
            <a:r>
              <a:rPr lang="it-IT" spc="130" dirty="0" smtClean="0">
                <a:cs typeface="Trebuchet MS"/>
              </a:rPr>
              <a:t>di</a:t>
            </a:r>
            <a:r>
              <a:rPr lang="it-IT" spc="-65" dirty="0" smtClean="0">
                <a:cs typeface="Trebuchet MS"/>
              </a:rPr>
              <a:t> </a:t>
            </a:r>
            <a:r>
              <a:rPr lang="it-IT" spc="240" dirty="0" smtClean="0">
                <a:cs typeface="Trebuchet MS"/>
              </a:rPr>
              <a:t>un</a:t>
            </a:r>
            <a:r>
              <a:rPr lang="it-IT" spc="-55" dirty="0" smtClean="0">
                <a:cs typeface="Trebuchet MS"/>
              </a:rPr>
              <a:t> </a:t>
            </a:r>
            <a:r>
              <a:rPr lang="it-IT" spc="175" dirty="0" smtClean="0">
                <a:cs typeface="Trebuchet MS"/>
              </a:rPr>
              <a:t>codice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-50" dirty="0" smtClean="0">
                <a:cs typeface="Trebuchet MS"/>
              </a:rPr>
              <a:t>per</a:t>
            </a:r>
            <a:r>
              <a:rPr lang="it-IT" spc="-40" dirty="0" smtClean="0">
                <a:cs typeface="Trebuchet MS"/>
              </a:rPr>
              <a:t> </a:t>
            </a:r>
            <a:r>
              <a:rPr lang="it-IT" spc="190" dirty="0" smtClean="0">
                <a:cs typeface="Trebuchet MS"/>
              </a:rPr>
              <a:t>ogni</a:t>
            </a:r>
            <a:r>
              <a:rPr lang="it-IT" spc="-55" dirty="0" smtClean="0">
                <a:cs typeface="Trebuchet MS"/>
              </a:rPr>
              <a:t> livello.</a:t>
            </a:r>
            <a:r>
              <a:rPr lang="it-IT" spc="-315" dirty="0" smtClean="0">
                <a:cs typeface="Trebuchet MS"/>
              </a:rPr>
              <a:t> </a:t>
            </a:r>
            <a:r>
              <a:rPr lang="it-IT" spc="-65" dirty="0" smtClean="0">
                <a:cs typeface="Trebuchet MS"/>
              </a:rPr>
              <a:t>essi </a:t>
            </a:r>
            <a:r>
              <a:rPr lang="it-IT" spc="170" dirty="0" smtClean="0">
                <a:cs typeface="Trebuchet MS"/>
              </a:rPr>
              <a:t>possono</a:t>
            </a:r>
            <a:r>
              <a:rPr lang="it-IT" spc="-70" dirty="0" smtClean="0">
                <a:cs typeface="Trebuchet MS"/>
              </a:rPr>
              <a:t> </a:t>
            </a:r>
            <a:r>
              <a:rPr lang="it-IT" spc="-55" dirty="0" smtClean="0">
                <a:cs typeface="Trebuchet MS"/>
              </a:rPr>
              <a:t>essere  </a:t>
            </a:r>
            <a:r>
              <a:rPr lang="it-IT" spc="100" dirty="0" smtClean="0">
                <a:cs typeface="Trebuchet MS"/>
              </a:rPr>
              <a:t>indipendenti </a:t>
            </a:r>
            <a:r>
              <a:rPr lang="it-IT" spc="355" dirty="0" smtClean="0">
                <a:cs typeface="Trebuchet MS"/>
              </a:rPr>
              <a:t>o</a:t>
            </a:r>
            <a:r>
              <a:rPr lang="it-IT" spc="-220" dirty="0" smtClean="0">
                <a:cs typeface="Trebuchet MS"/>
              </a:rPr>
              <a:t> </a:t>
            </a:r>
            <a:r>
              <a:rPr lang="it-IT" spc="70" dirty="0" smtClean="0">
                <a:cs typeface="Trebuchet MS"/>
              </a:rPr>
              <a:t>interconnessi.</a:t>
            </a:r>
            <a:endParaRPr lang="it-IT" dirty="0" smtClean="0">
              <a:cs typeface="Trebuchet MS"/>
            </a:endParaRPr>
          </a:p>
          <a:p>
            <a:endParaRPr lang="it-IT" dirty="0"/>
          </a:p>
        </p:txBody>
      </p:sp>
      <p:sp>
        <p:nvSpPr>
          <p:cNvPr id="4" name="Freccia a destra rientrata 3"/>
          <p:cNvSpPr/>
          <p:nvPr/>
        </p:nvSpPr>
        <p:spPr>
          <a:xfrm>
            <a:off x="4071934" y="4572008"/>
            <a:ext cx="857256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Freccia a destra rientrata 4"/>
          <p:cNvSpPr/>
          <p:nvPr/>
        </p:nvSpPr>
        <p:spPr>
          <a:xfrm>
            <a:off x="3571868" y="5143512"/>
            <a:ext cx="857256" cy="7143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/>
          </a:bodyPr>
          <a:lstStyle/>
          <a:p>
            <a:r>
              <a:rPr lang="it-IT" sz="1800" dirty="0" smtClean="0"/>
              <a:t>I QUALIFICATORI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500042"/>
            <a:ext cx="8643998" cy="5929354"/>
          </a:xfrm>
        </p:spPr>
        <p:txBody>
          <a:bodyPr>
            <a:normAutofit/>
          </a:bodyPr>
          <a:lstStyle/>
          <a:p>
            <a:pPr marL="348615" marR="6350">
              <a:lnSpc>
                <a:spcPct val="150000"/>
              </a:lnSpc>
              <a:spcBef>
                <a:spcPts val="100"/>
              </a:spcBef>
            </a:pPr>
            <a:r>
              <a:rPr lang="it-IT" sz="1500" spc="-55" dirty="0" smtClean="0">
                <a:cs typeface="Trebuchet MS"/>
              </a:rPr>
              <a:t>I  </a:t>
            </a:r>
            <a:r>
              <a:rPr lang="it-IT" sz="1500" spc="130" dirty="0" smtClean="0">
                <a:cs typeface="Trebuchet MS"/>
              </a:rPr>
              <a:t>codici </a:t>
            </a:r>
            <a:r>
              <a:rPr lang="it-IT" sz="1500" spc="15" dirty="0" err="1" smtClean="0">
                <a:cs typeface="Trebuchet MS"/>
              </a:rPr>
              <a:t>icf</a:t>
            </a:r>
            <a:r>
              <a:rPr lang="it-IT" sz="1500" spc="15" dirty="0" smtClean="0">
                <a:cs typeface="Trebuchet MS"/>
              </a:rPr>
              <a:t> </a:t>
            </a:r>
            <a:r>
              <a:rPr lang="it-IT" sz="1500" spc="120" dirty="0" smtClean="0">
                <a:cs typeface="Trebuchet MS"/>
              </a:rPr>
              <a:t>richiedono </a:t>
            </a:r>
            <a:r>
              <a:rPr lang="it-IT" sz="1500" spc="-25" dirty="0" smtClean="0">
                <a:cs typeface="Trebuchet MS"/>
              </a:rPr>
              <a:t>l’uso </a:t>
            </a:r>
            <a:r>
              <a:rPr lang="it-IT" sz="1500" spc="100" dirty="0" smtClean="0">
                <a:cs typeface="Trebuchet MS"/>
              </a:rPr>
              <a:t>di </a:t>
            </a:r>
            <a:r>
              <a:rPr lang="it-IT" sz="1500" spc="204" dirty="0" smtClean="0">
                <a:cs typeface="Trebuchet MS"/>
              </a:rPr>
              <a:t>uno </a:t>
            </a:r>
            <a:r>
              <a:rPr lang="it-IT" sz="1500" spc="265" dirty="0" smtClean="0">
                <a:cs typeface="Trebuchet MS"/>
              </a:rPr>
              <a:t>o </a:t>
            </a:r>
            <a:r>
              <a:rPr lang="it-IT" sz="1500" spc="-15" dirty="0" smtClean="0">
                <a:cs typeface="Trebuchet MS"/>
              </a:rPr>
              <a:t>più </a:t>
            </a:r>
            <a:r>
              <a:rPr lang="it-IT" sz="1500" spc="45" dirty="0" smtClean="0">
                <a:cs typeface="Trebuchet MS"/>
              </a:rPr>
              <a:t>qualificatori </a:t>
            </a:r>
            <a:r>
              <a:rPr lang="it-IT" sz="1500" spc="85" dirty="0" smtClean="0">
                <a:cs typeface="Trebuchet MS"/>
              </a:rPr>
              <a:t>che </a:t>
            </a:r>
            <a:r>
              <a:rPr lang="it-IT" sz="1500" spc="135" dirty="0" smtClean="0">
                <a:cs typeface="Trebuchet MS"/>
              </a:rPr>
              <a:t>denotano </a:t>
            </a:r>
            <a:r>
              <a:rPr lang="it-IT" sz="1500" spc="-15" dirty="0" smtClean="0">
                <a:cs typeface="Trebuchet MS"/>
              </a:rPr>
              <a:t>l’entità </a:t>
            </a:r>
            <a:r>
              <a:rPr lang="it-IT" sz="1500" spc="50" dirty="0" smtClean="0">
                <a:cs typeface="Trebuchet MS"/>
              </a:rPr>
              <a:t>del  </a:t>
            </a:r>
            <a:r>
              <a:rPr lang="it-IT" sz="1500" spc="10" dirty="0" smtClean="0">
                <a:cs typeface="Trebuchet MS"/>
              </a:rPr>
              <a:t>livello</a:t>
            </a:r>
            <a:r>
              <a:rPr lang="it-IT" sz="1500" spc="-40" dirty="0" smtClean="0">
                <a:cs typeface="Trebuchet MS"/>
              </a:rPr>
              <a:t> </a:t>
            </a:r>
            <a:r>
              <a:rPr lang="it-IT" sz="1500" spc="100" dirty="0" smtClean="0">
                <a:cs typeface="Trebuchet MS"/>
              </a:rPr>
              <a:t>di</a:t>
            </a:r>
            <a:r>
              <a:rPr lang="it-IT" sz="1500" spc="-60" dirty="0" smtClean="0">
                <a:cs typeface="Trebuchet MS"/>
              </a:rPr>
              <a:t> </a:t>
            </a:r>
            <a:r>
              <a:rPr lang="it-IT" sz="1500" spc="25" dirty="0" smtClean="0">
                <a:cs typeface="Trebuchet MS"/>
              </a:rPr>
              <a:t>salute</a:t>
            </a:r>
            <a:r>
              <a:rPr lang="it-IT" sz="1500" spc="-35" dirty="0" smtClean="0">
                <a:cs typeface="Trebuchet MS"/>
              </a:rPr>
              <a:t> </a:t>
            </a:r>
            <a:r>
              <a:rPr lang="it-IT" sz="1500" spc="265" dirty="0" smtClean="0">
                <a:cs typeface="Trebuchet MS"/>
              </a:rPr>
              <a:t>o</a:t>
            </a:r>
            <a:r>
              <a:rPr lang="it-IT" sz="1500" spc="-45" dirty="0" smtClean="0">
                <a:cs typeface="Trebuchet MS"/>
              </a:rPr>
              <a:t> </a:t>
            </a:r>
            <a:r>
              <a:rPr lang="it-IT" sz="1500" spc="40" dirty="0" smtClean="0">
                <a:cs typeface="Trebuchet MS"/>
              </a:rPr>
              <a:t>gravità</a:t>
            </a:r>
            <a:r>
              <a:rPr lang="it-IT" sz="1500" spc="-45" dirty="0" smtClean="0">
                <a:cs typeface="Trebuchet MS"/>
              </a:rPr>
              <a:t> </a:t>
            </a:r>
            <a:r>
              <a:rPr lang="it-IT" sz="1500" spc="50" dirty="0" smtClean="0">
                <a:cs typeface="Trebuchet MS"/>
              </a:rPr>
              <a:t>del</a:t>
            </a:r>
            <a:r>
              <a:rPr lang="it-IT" sz="1500" spc="-45" dirty="0" smtClean="0">
                <a:cs typeface="Trebuchet MS"/>
              </a:rPr>
              <a:t> </a:t>
            </a:r>
            <a:r>
              <a:rPr lang="it-IT" sz="1500" spc="-5" dirty="0" smtClean="0">
                <a:cs typeface="Trebuchet MS"/>
              </a:rPr>
              <a:t>problema.</a:t>
            </a:r>
            <a:endParaRPr lang="it-IT" sz="1500" dirty="0" smtClean="0">
              <a:cs typeface="Trebuchet MS"/>
            </a:endParaRPr>
          </a:p>
          <a:p>
            <a:pPr marL="348615" marR="5080">
              <a:lnSpc>
                <a:spcPct val="150000"/>
              </a:lnSpc>
              <a:spcBef>
                <a:spcPts val="1340"/>
              </a:spcBef>
              <a:tabLst>
                <a:tab pos="1191260" algn="l"/>
                <a:tab pos="3028315" algn="l"/>
                <a:tab pos="3345179" algn="l"/>
                <a:tab pos="4345305" algn="l"/>
                <a:tab pos="5035550" algn="l"/>
                <a:tab pos="5499100" algn="l"/>
                <a:tab pos="6985000" algn="l"/>
                <a:tab pos="8446770" algn="l"/>
                <a:tab pos="8666480" algn="l"/>
                <a:tab pos="9577705" algn="l"/>
              </a:tabLst>
            </a:pPr>
            <a:r>
              <a:rPr lang="it-IT" sz="1500" spc="90" dirty="0" smtClean="0">
                <a:cs typeface="Trebuchet MS"/>
              </a:rPr>
              <a:t>senza	</a:t>
            </a:r>
            <a:r>
              <a:rPr lang="it-IT" sz="1500" spc="254" dirty="0" smtClean="0">
                <a:cs typeface="Trebuchet MS"/>
              </a:rPr>
              <a:t>q</a:t>
            </a:r>
            <a:r>
              <a:rPr lang="it-IT" sz="1500" spc="50" dirty="0" smtClean="0">
                <a:cs typeface="Trebuchet MS"/>
              </a:rPr>
              <a:t>ual</a:t>
            </a:r>
            <a:r>
              <a:rPr lang="it-IT" sz="1500" spc="-55" dirty="0" smtClean="0">
                <a:cs typeface="Trebuchet MS"/>
              </a:rPr>
              <a:t>i</a:t>
            </a:r>
            <a:r>
              <a:rPr lang="it-IT" sz="1500" spc="5" dirty="0" smtClean="0">
                <a:cs typeface="Trebuchet MS"/>
              </a:rPr>
              <a:t>fi</a:t>
            </a:r>
            <a:r>
              <a:rPr lang="it-IT" sz="1500" spc="55" dirty="0" smtClean="0">
                <a:cs typeface="Trebuchet MS"/>
              </a:rPr>
              <a:t>c</a:t>
            </a:r>
            <a:r>
              <a:rPr lang="it-IT" sz="1500" spc="-45" dirty="0" smtClean="0">
                <a:cs typeface="Trebuchet MS"/>
              </a:rPr>
              <a:t>a</a:t>
            </a:r>
            <a:r>
              <a:rPr lang="it-IT" sz="1500" spc="-80" dirty="0" smtClean="0">
                <a:cs typeface="Trebuchet MS"/>
              </a:rPr>
              <a:t>t</a:t>
            </a:r>
            <a:r>
              <a:rPr lang="it-IT" sz="1500" spc="254" dirty="0" smtClean="0">
                <a:cs typeface="Trebuchet MS"/>
              </a:rPr>
              <a:t>o</a:t>
            </a:r>
            <a:r>
              <a:rPr lang="it-IT" sz="1500" spc="-15" dirty="0" smtClean="0">
                <a:cs typeface="Trebuchet MS"/>
              </a:rPr>
              <a:t>re</a:t>
            </a:r>
            <a:r>
              <a:rPr lang="it-IT" sz="1500" spc="-15" dirty="0">
                <a:cs typeface="Trebuchet MS"/>
              </a:rPr>
              <a:t> </a:t>
            </a:r>
            <a:r>
              <a:rPr lang="it-IT" sz="1500" spc="-15" dirty="0" smtClean="0">
                <a:cs typeface="Trebuchet MS"/>
              </a:rPr>
              <a:t> </a:t>
            </a:r>
            <a:r>
              <a:rPr lang="it-IT" sz="1500" spc="-25" dirty="0" smtClean="0">
                <a:cs typeface="Trebuchet MS"/>
              </a:rPr>
              <a:t>i</a:t>
            </a:r>
            <a:r>
              <a:rPr lang="it-IT" sz="1500" spc="-55" dirty="0" smtClean="0">
                <a:cs typeface="Trebuchet MS"/>
              </a:rPr>
              <a:t>l</a:t>
            </a:r>
            <a:r>
              <a:rPr lang="it-IT" sz="1500" spc="-55" dirty="0">
                <a:cs typeface="Trebuchet MS"/>
              </a:rPr>
              <a:t> </a:t>
            </a:r>
            <a:r>
              <a:rPr lang="it-IT" sz="1500" spc="-55" dirty="0" smtClean="0">
                <a:cs typeface="Trebuchet MS"/>
              </a:rPr>
              <a:t> </a:t>
            </a:r>
            <a:r>
              <a:rPr lang="it-IT" sz="1500" spc="215" dirty="0" smtClean="0">
                <a:cs typeface="Trebuchet MS"/>
              </a:rPr>
              <a:t>c</a:t>
            </a:r>
            <a:r>
              <a:rPr lang="it-IT" sz="1500" spc="235" dirty="0" smtClean="0">
                <a:cs typeface="Trebuchet MS"/>
              </a:rPr>
              <a:t>o</a:t>
            </a:r>
            <a:r>
              <a:rPr lang="it-IT" sz="1500" spc="245" dirty="0" smtClean="0">
                <a:cs typeface="Trebuchet MS"/>
              </a:rPr>
              <a:t>d</a:t>
            </a:r>
            <a:r>
              <a:rPr lang="it-IT" sz="1500" spc="-55" dirty="0" smtClean="0">
                <a:cs typeface="Trebuchet MS"/>
              </a:rPr>
              <a:t>i</a:t>
            </a:r>
            <a:r>
              <a:rPr lang="it-IT" sz="1500" spc="65" dirty="0" smtClean="0">
                <a:cs typeface="Trebuchet MS"/>
              </a:rPr>
              <a:t>ce</a:t>
            </a:r>
            <a:r>
              <a:rPr lang="it-IT" sz="1500" spc="65" dirty="0">
                <a:cs typeface="Trebuchet MS"/>
              </a:rPr>
              <a:t> </a:t>
            </a:r>
            <a:r>
              <a:rPr lang="it-IT" sz="1500" spc="254" dirty="0" smtClean="0">
                <a:cs typeface="Trebuchet MS"/>
              </a:rPr>
              <a:t>non</a:t>
            </a:r>
            <a:r>
              <a:rPr lang="it-IT" sz="1500" spc="254" dirty="0">
                <a:cs typeface="Trebuchet MS"/>
              </a:rPr>
              <a:t> </a:t>
            </a:r>
            <a:r>
              <a:rPr lang="it-IT" sz="1500" spc="135" dirty="0" smtClean="0">
                <a:cs typeface="Trebuchet MS"/>
              </a:rPr>
              <a:t>h</a:t>
            </a:r>
            <a:r>
              <a:rPr lang="it-IT" sz="1500" spc="125" dirty="0" smtClean="0">
                <a:cs typeface="Trebuchet MS"/>
              </a:rPr>
              <a:t>a</a:t>
            </a:r>
            <a:r>
              <a:rPr lang="it-IT" sz="1500" spc="125" dirty="0">
                <a:cs typeface="Trebuchet MS"/>
              </a:rPr>
              <a:t> </a:t>
            </a:r>
            <a:r>
              <a:rPr lang="it-IT" sz="1500" spc="-60" smtClean="0">
                <a:cs typeface="Trebuchet MS"/>
              </a:rPr>
              <a:t>s</a:t>
            </a:r>
            <a:r>
              <a:rPr lang="it-IT" sz="1500" spc="-30" smtClean="0">
                <a:cs typeface="Trebuchet MS"/>
              </a:rPr>
              <a:t>i</a:t>
            </a:r>
            <a:r>
              <a:rPr lang="it-IT" sz="1500" spc="30" smtClean="0">
                <a:cs typeface="Trebuchet MS"/>
              </a:rPr>
              <a:t>gnif</a:t>
            </a:r>
            <a:r>
              <a:rPr lang="it-IT" sz="1500" spc="15" smtClean="0">
                <a:cs typeface="Trebuchet MS"/>
              </a:rPr>
              <a:t>i</a:t>
            </a:r>
            <a:r>
              <a:rPr lang="it-IT" sz="1500" spc="235" smtClean="0">
                <a:cs typeface="Trebuchet MS"/>
              </a:rPr>
              <a:t>c</a:t>
            </a:r>
            <a:r>
              <a:rPr lang="it-IT" sz="1500" spc="-45" smtClean="0">
                <a:cs typeface="Trebuchet MS"/>
              </a:rPr>
              <a:t>a</a:t>
            </a:r>
            <a:r>
              <a:rPr lang="it-IT" sz="1500" spc="-80" smtClean="0">
                <a:cs typeface="Trebuchet MS"/>
              </a:rPr>
              <a:t>t</a:t>
            </a:r>
            <a:r>
              <a:rPr lang="it-IT" sz="1500" spc="265" smtClean="0">
                <a:cs typeface="Trebuchet MS"/>
              </a:rPr>
              <a:t>o</a:t>
            </a:r>
            <a:r>
              <a:rPr lang="it-IT" sz="1500" spc="265">
                <a:cs typeface="Trebuchet MS"/>
              </a:rPr>
              <a:t> </a:t>
            </a:r>
            <a:r>
              <a:rPr lang="it-IT" sz="1500" spc="-55" smtClean="0">
                <a:cs typeface="Trebuchet MS"/>
              </a:rPr>
              <a:t>i</a:t>
            </a:r>
            <a:r>
              <a:rPr lang="it-IT" sz="1500" spc="110" smtClean="0">
                <a:cs typeface="Trebuchet MS"/>
              </a:rPr>
              <a:t>ntr</a:t>
            </a:r>
            <a:r>
              <a:rPr lang="it-IT" sz="1500" spc="-55" smtClean="0">
                <a:cs typeface="Trebuchet MS"/>
              </a:rPr>
              <a:t>i</a:t>
            </a:r>
            <a:r>
              <a:rPr lang="it-IT" sz="1500" spc="240" smtClean="0">
                <a:cs typeface="Trebuchet MS"/>
              </a:rPr>
              <a:t>n</a:t>
            </a:r>
            <a:r>
              <a:rPr lang="it-IT" sz="1500" spc="-50" smtClean="0">
                <a:cs typeface="Trebuchet MS"/>
              </a:rPr>
              <a:t>s</a:t>
            </a:r>
            <a:r>
              <a:rPr lang="it-IT" sz="1500" spc="-70" smtClean="0">
                <a:cs typeface="Trebuchet MS"/>
              </a:rPr>
              <a:t>e</a:t>
            </a:r>
            <a:r>
              <a:rPr lang="it-IT" sz="1500" spc="229" smtClean="0">
                <a:cs typeface="Trebuchet MS"/>
              </a:rPr>
              <a:t>co</a:t>
            </a:r>
            <a:r>
              <a:rPr lang="it-IT" sz="1500" spc="229" dirty="0">
                <a:cs typeface="Trebuchet MS"/>
              </a:rPr>
              <a:t> </a:t>
            </a:r>
            <a:r>
              <a:rPr lang="it-IT" sz="1500" spc="-80" smtClean="0">
                <a:cs typeface="Trebuchet MS"/>
              </a:rPr>
              <a:t>(</a:t>
            </a:r>
            <a:r>
              <a:rPr lang="it-IT" sz="1500" spc="265" dirty="0" err="1" smtClean="0">
                <a:cs typeface="Trebuchet MS"/>
              </a:rPr>
              <a:t>xx</a:t>
            </a:r>
            <a:r>
              <a:rPr lang="it-IT" sz="1500" spc="275" dirty="0" err="1" smtClean="0">
                <a:cs typeface="Trebuchet MS"/>
              </a:rPr>
              <a:t>x</a:t>
            </a:r>
            <a:r>
              <a:rPr lang="it-IT" sz="1500" spc="-270" dirty="0" smtClean="0">
                <a:cs typeface="Trebuchet MS"/>
              </a:rPr>
              <a:t>.</a:t>
            </a:r>
            <a:r>
              <a:rPr lang="it-IT" sz="1500" spc="-45" dirty="0" smtClean="0">
                <a:cs typeface="Trebuchet MS"/>
              </a:rPr>
              <a:t>00  </a:t>
            </a:r>
            <a:r>
              <a:rPr lang="it-IT" sz="1500" spc="-60" dirty="0" smtClean="0">
                <a:cs typeface="Trebuchet MS"/>
              </a:rPr>
              <a:t>s</a:t>
            </a:r>
            <a:r>
              <a:rPr lang="it-IT" sz="1500" spc="-30" dirty="0" smtClean="0">
                <a:cs typeface="Trebuchet MS"/>
              </a:rPr>
              <a:t>i</a:t>
            </a:r>
            <a:r>
              <a:rPr lang="it-IT" sz="1500" spc="30" dirty="0" smtClean="0">
                <a:cs typeface="Trebuchet MS"/>
              </a:rPr>
              <a:t>gnif</a:t>
            </a:r>
            <a:r>
              <a:rPr lang="it-IT" sz="1500" spc="15" dirty="0" smtClean="0">
                <a:cs typeface="Trebuchet MS"/>
              </a:rPr>
              <a:t>i</a:t>
            </a:r>
            <a:r>
              <a:rPr lang="it-IT" sz="1500" spc="235" dirty="0" smtClean="0">
                <a:cs typeface="Trebuchet MS"/>
              </a:rPr>
              <a:t>c</a:t>
            </a:r>
            <a:r>
              <a:rPr lang="it-IT" sz="1500" spc="90" dirty="0" smtClean="0">
                <a:cs typeface="Trebuchet MS"/>
              </a:rPr>
              <a:t>a  </a:t>
            </a:r>
            <a:r>
              <a:rPr lang="it-IT" sz="1500" spc="80" dirty="0" smtClean="0">
                <a:cs typeface="Trebuchet MS"/>
              </a:rPr>
              <a:t>assenza </a:t>
            </a:r>
            <a:r>
              <a:rPr lang="it-IT" sz="1500" spc="100" dirty="0" smtClean="0">
                <a:cs typeface="Trebuchet MS"/>
              </a:rPr>
              <a:t>di</a:t>
            </a:r>
            <a:r>
              <a:rPr lang="it-IT" sz="1500" spc="-195" dirty="0" smtClean="0">
                <a:cs typeface="Trebuchet MS"/>
              </a:rPr>
              <a:t> </a:t>
            </a:r>
            <a:r>
              <a:rPr lang="it-IT" sz="1500" spc="20" dirty="0" smtClean="0">
                <a:cs typeface="Trebuchet MS"/>
              </a:rPr>
              <a:t>problema)</a:t>
            </a:r>
            <a:endParaRPr lang="it-IT" sz="15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lang="it-IT" sz="1500" dirty="0" smtClean="0">
              <a:cs typeface="Times New Roman"/>
            </a:endParaRPr>
          </a:p>
          <a:p>
            <a:pPr marL="348615">
              <a:lnSpc>
                <a:spcPct val="100000"/>
              </a:lnSpc>
            </a:pPr>
            <a:r>
              <a:rPr lang="it-IT" sz="1500" b="1" spc="95" dirty="0" smtClean="0">
                <a:cs typeface="Trebuchet MS"/>
              </a:rPr>
              <a:t>i</a:t>
            </a:r>
            <a:r>
              <a:rPr lang="it-IT" sz="1500" b="1" spc="-35" dirty="0" smtClean="0">
                <a:cs typeface="Trebuchet MS"/>
              </a:rPr>
              <a:t> </a:t>
            </a:r>
            <a:r>
              <a:rPr lang="it-IT" sz="1500" b="1" spc="150" dirty="0" smtClean="0">
                <a:cs typeface="Trebuchet MS"/>
              </a:rPr>
              <a:t>qualificatori</a:t>
            </a:r>
            <a:r>
              <a:rPr lang="it-IT" sz="1500" b="1" spc="-310" dirty="0" smtClean="0">
                <a:cs typeface="Trebuchet MS"/>
              </a:rPr>
              <a:t> </a:t>
            </a:r>
            <a:r>
              <a:rPr lang="it-IT" sz="1500" b="1" spc="250" dirty="0" smtClean="0">
                <a:cs typeface="Trebuchet MS"/>
              </a:rPr>
              <a:t>vengono</a:t>
            </a:r>
            <a:r>
              <a:rPr lang="it-IT" sz="1500" b="1" spc="-20" dirty="0" smtClean="0">
                <a:cs typeface="Trebuchet MS"/>
              </a:rPr>
              <a:t> </a:t>
            </a:r>
            <a:r>
              <a:rPr lang="it-IT" sz="1500" b="1" spc="170" dirty="0" smtClean="0">
                <a:cs typeface="Trebuchet MS"/>
              </a:rPr>
              <a:t>codificati</a:t>
            </a:r>
            <a:r>
              <a:rPr lang="it-IT" sz="1500" b="1" spc="-50" dirty="0" smtClean="0">
                <a:cs typeface="Trebuchet MS"/>
              </a:rPr>
              <a:t>  </a:t>
            </a:r>
            <a:r>
              <a:rPr lang="it-IT" sz="1500" b="1" spc="300" dirty="0" smtClean="0">
                <a:cs typeface="Trebuchet MS"/>
              </a:rPr>
              <a:t>con</a:t>
            </a:r>
            <a:r>
              <a:rPr lang="it-IT" sz="1500" b="1" spc="-30" dirty="0" smtClean="0">
                <a:cs typeface="Trebuchet MS"/>
              </a:rPr>
              <a:t> </a:t>
            </a:r>
            <a:r>
              <a:rPr lang="it-IT" sz="1500" b="1" spc="290" dirty="0" smtClean="0">
                <a:cs typeface="Trebuchet MS"/>
              </a:rPr>
              <a:t>uno</a:t>
            </a:r>
            <a:r>
              <a:rPr lang="it-IT" sz="1500" b="1" spc="-15" dirty="0" smtClean="0">
                <a:cs typeface="Trebuchet MS"/>
              </a:rPr>
              <a:t> </a:t>
            </a:r>
            <a:r>
              <a:rPr lang="it-IT" sz="1500" b="1" spc="305" dirty="0" smtClean="0">
                <a:cs typeface="Trebuchet MS"/>
              </a:rPr>
              <a:t>o</a:t>
            </a:r>
            <a:r>
              <a:rPr lang="it-IT" sz="1500" b="1" spc="-35" dirty="0" smtClean="0">
                <a:cs typeface="Trebuchet MS"/>
              </a:rPr>
              <a:t> </a:t>
            </a:r>
            <a:r>
              <a:rPr lang="it-IT" sz="1500" b="1" spc="215" dirty="0" smtClean="0">
                <a:cs typeface="Trebuchet MS"/>
              </a:rPr>
              <a:t>due</a:t>
            </a:r>
            <a:r>
              <a:rPr lang="it-IT" sz="1500" b="1" spc="-30" dirty="0" smtClean="0">
                <a:cs typeface="Trebuchet MS"/>
              </a:rPr>
              <a:t> </a:t>
            </a:r>
            <a:r>
              <a:rPr lang="it-IT" sz="1500" b="1" spc="190" dirty="0" smtClean="0">
                <a:cs typeface="Trebuchet MS"/>
              </a:rPr>
              <a:t>numeri</a:t>
            </a:r>
            <a:r>
              <a:rPr lang="it-IT" sz="1500" b="1" spc="-35" dirty="0" smtClean="0">
                <a:cs typeface="Trebuchet MS"/>
              </a:rPr>
              <a:t> </a:t>
            </a:r>
            <a:r>
              <a:rPr lang="it-IT" sz="1500" b="1" spc="250" dirty="0" smtClean="0">
                <a:cs typeface="Trebuchet MS"/>
              </a:rPr>
              <a:t>dopo</a:t>
            </a:r>
            <a:r>
              <a:rPr lang="it-IT" sz="1500" b="1" spc="-45" dirty="0" smtClean="0">
                <a:cs typeface="Trebuchet MS"/>
              </a:rPr>
              <a:t> </a:t>
            </a:r>
            <a:r>
              <a:rPr lang="it-IT" sz="1500" b="1" spc="285" dirty="0" smtClean="0">
                <a:cs typeface="Trebuchet MS"/>
              </a:rPr>
              <a:t>un</a:t>
            </a:r>
            <a:r>
              <a:rPr lang="it-IT" sz="1500" b="1" spc="-10" dirty="0" smtClean="0">
                <a:cs typeface="Trebuchet MS"/>
              </a:rPr>
              <a:t> </a:t>
            </a:r>
            <a:r>
              <a:rPr lang="it-IT" sz="1500" b="1" spc="210" dirty="0" smtClean="0">
                <a:cs typeface="Trebuchet MS"/>
              </a:rPr>
              <a:t>punto</a:t>
            </a:r>
            <a:endParaRPr lang="it-IT" sz="1500" dirty="0" smtClean="0"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lang="it-IT" sz="1500" dirty="0" smtClean="0">
              <a:cs typeface="Times New Roman"/>
            </a:endParaRPr>
          </a:p>
          <a:p>
            <a:pPr marL="959485">
              <a:lnSpc>
                <a:spcPct val="100000"/>
              </a:lnSpc>
              <a:tabLst>
                <a:tab pos="3017520" algn="l"/>
              </a:tabLst>
            </a:pPr>
            <a:r>
              <a:rPr lang="it-IT" sz="1500" b="1" spc="180" dirty="0" err="1" smtClean="0">
                <a:cs typeface="Trebuchet MS"/>
              </a:rPr>
              <a:t>xxx</a:t>
            </a:r>
            <a:r>
              <a:rPr lang="it-IT" sz="1500" b="1" spc="180" dirty="0" smtClean="0">
                <a:cs typeface="Trebuchet MS"/>
              </a:rPr>
              <a:t>.1	</a:t>
            </a:r>
            <a:r>
              <a:rPr lang="it-IT" sz="1500" spc="30" dirty="0" smtClean="0">
                <a:cs typeface="Trebuchet MS"/>
              </a:rPr>
              <a:t>problema</a:t>
            </a:r>
            <a:r>
              <a:rPr lang="it-IT" sz="1500" spc="-45" dirty="0" smtClean="0">
                <a:cs typeface="Trebuchet MS"/>
              </a:rPr>
              <a:t> </a:t>
            </a:r>
            <a:r>
              <a:rPr lang="it-IT" sz="1500" spc="-40" dirty="0" smtClean="0">
                <a:cs typeface="Trebuchet MS"/>
              </a:rPr>
              <a:t>lieve</a:t>
            </a:r>
            <a:endParaRPr lang="it-IT" sz="15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839"/>
              </a:spcBef>
            </a:pPr>
            <a:r>
              <a:rPr lang="it-IT" sz="1500" b="1" spc="125" dirty="0" smtClean="0">
                <a:cs typeface="Trebuchet MS"/>
              </a:rPr>
              <a:t>esempio:</a:t>
            </a:r>
            <a:r>
              <a:rPr lang="it-IT" sz="1500" b="1" spc="-240" dirty="0" smtClean="0">
                <a:cs typeface="Trebuchet MS"/>
              </a:rPr>
              <a:t> </a:t>
            </a:r>
            <a:r>
              <a:rPr lang="it-IT" sz="1500" b="1" spc="-45" dirty="0" smtClean="0">
                <a:cs typeface="Trebuchet MS"/>
              </a:rPr>
              <a:t>d130.1</a:t>
            </a:r>
            <a:r>
              <a:rPr lang="it-IT" sz="1500" spc="-45" dirty="0" smtClean="0">
                <a:cs typeface="Trebuchet MS"/>
              </a:rPr>
              <a:t>=</a:t>
            </a:r>
            <a:r>
              <a:rPr lang="it-IT" sz="1500" spc="-85" dirty="0" smtClean="0">
                <a:cs typeface="Trebuchet MS"/>
              </a:rPr>
              <a:t> </a:t>
            </a:r>
            <a:r>
              <a:rPr lang="it-IT" sz="1500" spc="50" dirty="0" smtClean="0">
                <a:cs typeface="Trebuchet MS"/>
              </a:rPr>
              <a:t>nel</a:t>
            </a:r>
            <a:r>
              <a:rPr lang="it-IT" sz="1500" spc="-40" dirty="0" smtClean="0">
                <a:cs typeface="Trebuchet MS"/>
              </a:rPr>
              <a:t> </a:t>
            </a:r>
            <a:r>
              <a:rPr lang="it-IT" sz="1500" spc="150" dirty="0" smtClean="0">
                <a:cs typeface="Trebuchet MS"/>
              </a:rPr>
              <a:t>dominio</a:t>
            </a:r>
            <a:r>
              <a:rPr lang="it-IT" sz="1500" spc="-240" dirty="0" smtClean="0">
                <a:cs typeface="Trebuchet MS"/>
              </a:rPr>
              <a:t> </a:t>
            </a:r>
            <a:r>
              <a:rPr lang="it-IT" sz="1500" spc="20" dirty="0" smtClean="0">
                <a:cs typeface="Trebuchet MS"/>
              </a:rPr>
              <a:t>attività</a:t>
            </a:r>
            <a:r>
              <a:rPr lang="it-IT" sz="1500" spc="-75" dirty="0" smtClean="0">
                <a:cs typeface="Trebuchet MS"/>
              </a:rPr>
              <a:t> </a:t>
            </a:r>
            <a:r>
              <a:rPr lang="it-IT" sz="1500" spc="-65" dirty="0" smtClean="0">
                <a:cs typeface="Trebuchet MS"/>
              </a:rPr>
              <a:t>e</a:t>
            </a:r>
            <a:r>
              <a:rPr lang="it-IT" sz="1500" spc="-45" dirty="0" smtClean="0">
                <a:cs typeface="Trebuchet MS"/>
              </a:rPr>
              <a:t> </a:t>
            </a:r>
            <a:r>
              <a:rPr lang="it-IT" sz="1500" spc="5" dirty="0" smtClean="0">
                <a:cs typeface="Trebuchet MS"/>
              </a:rPr>
              <a:t>partecipazione,</a:t>
            </a:r>
            <a:endParaRPr lang="it-IT" sz="15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lang="it-IT" sz="1500" spc="50" dirty="0" smtClean="0">
                <a:cs typeface="Trebuchet MS"/>
              </a:rPr>
              <a:t>nel</a:t>
            </a:r>
            <a:r>
              <a:rPr lang="it-IT" sz="1500" spc="-50" dirty="0" smtClean="0">
                <a:cs typeface="Trebuchet MS"/>
              </a:rPr>
              <a:t> </a:t>
            </a:r>
            <a:r>
              <a:rPr lang="it-IT" sz="1500" spc="80" dirty="0" smtClean="0">
                <a:cs typeface="Trebuchet MS"/>
              </a:rPr>
              <a:t>capitolo</a:t>
            </a:r>
            <a:r>
              <a:rPr lang="it-IT" sz="1500" spc="-204" dirty="0" smtClean="0">
                <a:cs typeface="Trebuchet MS"/>
              </a:rPr>
              <a:t> </a:t>
            </a:r>
            <a:r>
              <a:rPr lang="it-IT" sz="1500" spc="50" dirty="0" smtClean="0">
                <a:cs typeface="Trebuchet MS"/>
              </a:rPr>
              <a:t>apprendimenti</a:t>
            </a:r>
            <a:r>
              <a:rPr lang="it-IT" sz="1500" spc="-60" dirty="0" smtClean="0">
                <a:cs typeface="Trebuchet MS"/>
              </a:rPr>
              <a:t> </a:t>
            </a:r>
            <a:r>
              <a:rPr lang="it-IT" sz="1500" spc="100" dirty="0" smtClean="0">
                <a:cs typeface="Trebuchet MS"/>
              </a:rPr>
              <a:t>di</a:t>
            </a:r>
            <a:r>
              <a:rPr lang="it-IT" sz="1500" spc="-60" dirty="0" smtClean="0">
                <a:cs typeface="Trebuchet MS"/>
              </a:rPr>
              <a:t> </a:t>
            </a:r>
            <a:r>
              <a:rPr lang="it-IT" sz="1500" spc="-45" dirty="0" smtClean="0">
                <a:cs typeface="Trebuchet MS"/>
              </a:rPr>
              <a:t>base,</a:t>
            </a:r>
            <a:r>
              <a:rPr lang="it-IT" sz="1500" spc="-204" dirty="0" smtClean="0">
                <a:cs typeface="Trebuchet MS"/>
              </a:rPr>
              <a:t> </a:t>
            </a:r>
            <a:r>
              <a:rPr lang="it-IT" sz="1500" spc="-40" dirty="0" smtClean="0">
                <a:cs typeface="Trebuchet MS"/>
              </a:rPr>
              <a:t>lieve</a:t>
            </a:r>
            <a:r>
              <a:rPr lang="it-IT" sz="1500" spc="-55" dirty="0" smtClean="0">
                <a:cs typeface="Trebuchet MS"/>
              </a:rPr>
              <a:t> </a:t>
            </a:r>
            <a:r>
              <a:rPr lang="it-IT" sz="1500" spc="35" dirty="0" smtClean="0">
                <a:cs typeface="Trebuchet MS"/>
              </a:rPr>
              <a:t>difficoltà</a:t>
            </a:r>
            <a:r>
              <a:rPr lang="it-IT" sz="1500" spc="-10" dirty="0" smtClean="0">
                <a:cs typeface="Trebuchet MS"/>
              </a:rPr>
              <a:t> </a:t>
            </a:r>
            <a:r>
              <a:rPr lang="it-IT" sz="1500" spc="50" dirty="0" smtClean="0">
                <a:cs typeface="Trebuchet MS"/>
              </a:rPr>
              <a:t>nel</a:t>
            </a:r>
            <a:r>
              <a:rPr lang="it-IT" sz="1500" spc="-50" dirty="0" smtClean="0">
                <a:cs typeface="Trebuchet MS"/>
              </a:rPr>
              <a:t> </a:t>
            </a:r>
            <a:r>
              <a:rPr lang="it-IT" sz="1500" spc="60" dirty="0" smtClean="0">
                <a:cs typeface="Trebuchet MS"/>
              </a:rPr>
              <a:t>copiare</a:t>
            </a:r>
            <a:r>
              <a:rPr lang="it-IT" sz="1500" spc="-35" dirty="0" smtClean="0">
                <a:cs typeface="Trebuchet MS"/>
              </a:rPr>
              <a:t> </a:t>
            </a:r>
            <a:r>
              <a:rPr lang="it-IT" sz="1500" spc="-120" dirty="0" smtClean="0">
                <a:cs typeface="Trebuchet MS"/>
              </a:rPr>
              <a:t>(.1)</a:t>
            </a: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endParaRPr lang="it-IT" sz="1500" dirty="0" smtClean="0">
              <a:cs typeface="Trebuchet MS"/>
            </a:endParaRPr>
          </a:p>
          <a:p>
            <a:pPr marL="3013710">
              <a:lnSpc>
                <a:spcPct val="100000"/>
              </a:lnSpc>
              <a:spcBef>
                <a:spcPts val="335"/>
              </a:spcBef>
            </a:pPr>
            <a:r>
              <a:rPr lang="it-IT" sz="1500" b="1" spc="150" dirty="0" smtClean="0">
                <a:cs typeface="Trebuchet MS"/>
              </a:rPr>
              <a:t>fasce</a:t>
            </a:r>
            <a:r>
              <a:rPr lang="it-IT" sz="1500" b="1" spc="-70" dirty="0" smtClean="0">
                <a:cs typeface="Trebuchet MS"/>
              </a:rPr>
              <a:t> </a:t>
            </a:r>
            <a:r>
              <a:rPr lang="it-IT" sz="1500" b="1" spc="170" dirty="0" smtClean="0">
                <a:cs typeface="Trebuchet MS"/>
              </a:rPr>
              <a:t>percentuali</a:t>
            </a:r>
            <a:endParaRPr lang="it-IT" sz="1500" dirty="0" smtClean="0">
              <a:cs typeface="Trebuchet MS"/>
            </a:endParaRPr>
          </a:p>
          <a:p>
            <a:pPr fontAlgn="t"/>
            <a:r>
              <a:rPr lang="it-IT" sz="1700" b="1" dirty="0" smtClean="0"/>
              <a:t>0 </a:t>
            </a:r>
            <a:r>
              <a:rPr lang="it-IT" sz="1700" dirty="0" smtClean="0"/>
              <a:t>- nessuna difficoltà                </a:t>
            </a:r>
            <a:r>
              <a:rPr lang="it-IT" sz="1700" b="1" dirty="0" smtClean="0"/>
              <a:t>0-4%</a:t>
            </a:r>
            <a:endParaRPr lang="it-IT" sz="1700" dirty="0" smtClean="0"/>
          </a:p>
          <a:p>
            <a:pPr fontAlgn="t"/>
            <a:r>
              <a:rPr lang="it-IT" sz="1700" b="1" dirty="0" smtClean="0"/>
              <a:t>1 </a:t>
            </a:r>
            <a:r>
              <a:rPr lang="it-IT" sz="1700" dirty="0" smtClean="0"/>
              <a:t>– difficoltà lieve                       </a:t>
            </a:r>
            <a:r>
              <a:rPr lang="it-IT" sz="1700" b="1" dirty="0" smtClean="0"/>
              <a:t>5-24%</a:t>
            </a:r>
            <a:endParaRPr lang="it-IT" sz="1700" dirty="0" smtClean="0"/>
          </a:p>
          <a:p>
            <a:pPr fontAlgn="t"/>
            <a:r>
              <a:rPr lang="it-IT" sz="1700" b="1" dirty="0" smtClean="0"/>
              <a:t>2 </a:t>
            </a:r>
            <a:r>
              <a:rPr lang="it-IT" sz="1700" dirty="0" smtClean="0"/>
              <a:t>- difficoltà media                     </a:t>
            </a:r>
            <a:r>
              <a:rPr lang="it-IT" sz="1700" b="1" dirty="0" smtClean="0"/>
              <a:t>25-49%</a:t>
            </a:r>
            <a:endParaRPr lang="it-IT" sz="1700" dirty="0" smtClean="0"/>
          </a:p>
          <a:p>
            <a:pPr fontAlgn="t"/>
            <a:r>
              <a:rPr lang="it-IT" sz="1700" b="1" dirty="0" smtClean="0"/>
              <a:t>3 </a:t>
            </a:r>
            <a:r>
              <a:rPr lang="it-IT" sz="1700" dirty="0" smtClean="0"/>
              <a:t>- difficoltà grave                     </a:t>
            </a:r>
            <a:r>
              <a:rPr lang="it-IT" sz="1700" b="1" dirty="0" smtClean="0"/>
              <a:t>50-95%</a:t>
            </a:r>
            <a:endParaRPr lang="it-IT" sz="1700" dirty="0" smtClean="0"/>
          </a:p>
          <a:p>
            <a:pPr fontAlgn="t"/>
            <a:r>
              <a:rPr lang="it-IT" sz="1700" b="1" dirty="0" smtClean="0"/>
              <a:t>4 </a:t>
            </a:r>
            <a:r>
              <a:rPr lang="it-IT" sz="1700" dirty="0" smtClean="0"/>
              <a:t>– difficoltà completa             </a:t>
            </a:r>
            <a:r>
              <a:rPr lang="it-IT" sz="1700" b="1" dirty="0" smtClean="0"/>
              <a:t>96-100%</a:t>
            </a:r>
            <a:endParaRPr lang="it-IT" sz="1700" dirty="0" smtClean="0"/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634082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908720"/>
            <a:ext cx="8964488" cy="576064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endParaRPr lang="it-IT" sz="1400" dirty="0"/>
          </a:p>
          <a:p>
            <a:r>
              <a:rPr lang="it-IT" sz="1800" b="1" dirty="0" smtClean="0"/>
              <a:t> </a:t>
            </a:r>
            <a:r>
              <a:rPr lang="it-IT" sz="1800" b="1" dirty="0"/>
              <a:t>Il PEI di cui all'articolo 12, comma 5, della legge  5  </a:t>
            </a:r>
            <a:r>
              <a:rPr lang="it-IT" sz="1800" b="1" dirty="0" smtClean="0"/>
              <a:t>febbraio 1992</a:t>
            </a:r>
            <a:r>
              <a:rPr lang="it-IT" sz="1800" b="1" dirty="0"/>
              <a:t>, n. 104, come modificato dal </a:t>
            </a:r>
            <a:r>
              <a:rPr lang="it-IT" sz="1800" b="1" dirty="0" smtClean="0"/>
              <a:t> D.lgs. 66/17: </a:t>
            </a: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a</a:t>
            </a:r>
            <a:r>
              <a:rPr lang="it-IT" sz="1800" b="1" dirty="0"/>
              <a:t>) e'  elaborato  e  approvato  dai  docenti  contitolari  o  </a:t>
            </a:r>
            <a:r>
              <a:rPr lang="it-IT" sz="1800" b="1" dirty="0" smtClean="0"/>
              <a:t>da l consiglio </a:t>
            </a:r>
            <a:r>
              <a:rPr lang="it-IT" sz="1800" b="1" dirty="0"/>
              <a:t>di  classe,  con  la  partecipazione  dei  genitori  o  </a:t>
            </a:r>
            <a:r>
              <a:rPr lang="it-IT" sz="1800" b="1" dirty="0" smtClean="0"/>
              <a:t>dei soggetti  </a:t>
            </a:r>
            <a:r>
              <a:rPr lang="it-IT" sz="1800" b="1" dirty="0"/>
              <a:t>che  ne  esercitano  la   </a:t>
            </a:r>
            <a:r>
              <a:rPr lang="it-IT" sz="1800" b="1" dirty="0" smtClean="0"/>
              <a:t>responsabilità,   </a:t>
            </a:r>
            <a:r>
              <a:rPr lang="it-IT" sz="1800" b="1" dirty="0"/>
              <a:t>delle   </a:t>
            </a:r>
            <a:r>
              <a:rPr lang="it-IT" sz="1800" b="1" dirty="0" smtClean="0"/>
              <a:t>figure professionali   </a:t>
            </a:r>
            <a:r>
              <a:rPr lang="it-IT" sz="1800" b="1" dirty="0"/>
              <a:t>specifiche   interne   ed   esterne   </a:t>
            </a:r>
            <a:r>
              <a:rPr lang="it-IT" sz="1800" b="1" dirty="0" smtClean="0"/>
              <a:t>all'istituzione scolastica </a:t>
            </a:r>
            <a:r>
              <a:rPr lang="it-IT" sz="1800" b="1" dirty="0"/>
              <a:t>che interagiscono con la classe e  con  la  bambina  o  </a:t>
            </a:r>
            <a:r>
              <a:rPr lang="it-IT" sz="1800" b="1" dirty="0" smtClean="0"/>
              <a:t>il bambino</a:t>
            </a:r>
            <a:r>
              <a:rPr lang="it-IT" sz="1800" b="1" dirty="0"/>
              <a:t>, l'alunna o  l'alunno,  la  studentessa  o  lo  studente  </a:t>
            </a:r>
            <a:r>
              <a:rPr lang="it-IT" sz="1800" b="1" dirty="0" smtClean="0"/>
              <a:t>con disabilità   nonché   </a:t>
            </a:r>
            <a:r>
              <a:rPr lang="it-IT" sz="1800" b="1" dirty="0"/>
              <a:t>con  il  supporto  dell'unita'  di  </a:t>
            </a:r>
            <a:r>
              <a:rPr lang="it-IT" sz="1800" b="1" dirty="0" smtClean="0"/>
              <a:t>valutazione multidisciplinare</a:t>
            </a:r>
            <a:r>
              <a:rPr lang="it-IT" sz="1800" b="1" dirty="0"/>
              <a:t>; </a:t>
            </a:r>
            <a:endParaRPr lang="it-IT" sz="1800" b="1" dirty="0" smtClean="0"/>
          </a:p>
          <a:p>
            <a:pPr>
              <a:buNone/>
            </a:pP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b) tiene conto della certificazione di </a:t>
            </a:r>
            <a:r>
              <a:rPr lang="it-IT" sz="1800" b="1" dirty="0" smtClean="0"/>
              <a:t>disabilità </a:t>
            </a:r>
            <a:r>
              <a:rPr lang="it-IT" sz="1800" b="1" dirty="0"/>
              <a:t>e del  </a:t>
            </a:r>
            <a:r>
              <a:rPr lang="it-IT" sz="1800" b="1" dirty="0" smtClean="0"/>
              <a:t>Profilo di </a:t>
            </a:r>
            <a:r>
              <a:rPr lang="it-IT" sz="1800" b="1" dirty="0"/>
              <a:t>funzionamento</a:t>
            </a:r>
            <a:r>
              <a:rPr lang="it-IT" sz="1800" b="1" dirty="0" smtClean="0"/>
              <a:t>;</a:t>
            </a:r>
          </a:p>
          <a:p>
            <a:pPr>
              <a:buNone/>
            </a:pPr>
            <a:r>
              <a:rPr lang="it-IT" sz="1800" b="1" dirty="0" smtClean="0"/>
              <a:t> </a:t>
            </a: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c) individua strumenti, strategie e </a:t>
            </a:r>
            <a:r>
              <a:rPr lang="it-IT" sz="1800" b="1" dirty="0" smtClean="0"/>
              <a:t>modalità  </a:t>
            </a:r>
            <a:r>
              <a:rPr lang="it-IT" sz="1800" b="1" dirty="0"/>
              <a:t>per  realizzare  </a:t>
            </a:r>
            <a:r>
              <a:rPr lang="it-IT" sz="1800" b="1" dirty="0" smtClean="0"/>
              <a:t>un ambiente </a:t>
            </a:r>
            <a:r>
              <a:rPr lang="it-IT" sz="1800" b="1" dirty="0"/>
              <a:t>di apprendimento </a:t>
            </a:r>
            <a:r>
              <a:rPr lang="it-IT" sz="1800" b="1" dirty="0" smtClean="0"/>
              <a:t>nelle dimensioni  </a:t>
            </a:r>
            <a:r>
              <a:rPr lang="it-IT" sz="1800" b="1" dirty="0"/>
              <a:t>della  relazione,  </a:t>
            </a:r>
            <a:r>
              <a:rPr lang="it-IT" sz="1800" b="1" dirty="0" smtClean="0"/>
              <a:t>della  socializzazione</a:t>
            </a:r>
            <a:r>
              <a:rPr lang="it-IT" sz="1800" b="1" dirty="0"/>
              <a:t>,     della      comunicazione,      </a:t>
            </a:r>
            <a:r>
              <a:rPr lang="it-IT" sz="1800" b="1" dirty="0" smtClean="0"/>
              <a:t>dell'interazione, dell'orientamento </a:t>
            </a:r>
            <a:r>
              <a:rPr lang="it-IT" sz="1800" b="1" dirty="0"/>
              <a:t>e delle autonomie; </a:t>
            </a:r>
            <a:endParaRPr lang="it-IT" sz="1800" b="1" dirty="0" smtClean="0"/>
          </a:p>
          <a:p>
            <a:pPr>
              <a:buNone/>
            </a:pPr>
            <a:endParaRPr lang="it-IT" sz="1800" b="1" dirty="0"/>
          </a:p>
          <a:p>
            <a:pPr>
              <a:buNone/>
            </a:pPr>
            <a:r>
              <a:rPr lang="it-IT" sz="1800" b="1" dirty="0" smtClean="0"/>
              <a:t> </a:t>
            </a:r>
            <a:r>
              <a:rPr lang="it-IT" sz="1800" b="1" dirty="0"/>
              <a:t>d)  esplicita  le  </a:t>
            </a:r>
            <a:r>
              <a:rPr lang="it-IT" sz="1800" b="1" dirty="0" smtClean="0"/>
              <a:t>modalità  </a:t>
            </a:r>
            <a:r>
              <a:rPr lang="it-IT" sz="1800" b="1" dirty="0"/>
              <a:t>didattiche  e  di  valutazione   </a:t>
            </a:r>
            <a:r>
              <a:rPr lang="it-IT" sz="1800" b="1" dirty="0" smtClean="0"/>
              <a:t>in relazione </a:t>
            </a:r>
            <a:r>
              <a:rPr lang="it-IT" sz="1800" b="1" dirty="0"/>
              <a:t>alla programmazione individualizzata;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12065" marR="5080">
              <a:lnSpc>
                <a:spcPts val="2580"/>
              </a:lnSpc>
              <a:spcBef>
                <a:spcPts val="434"/>
              </a:spcBef>
            </a:pPr>
            <a:r>
              <a:rPr lang="it-IT" sz="1800" spc="260" dirty="0" smtClean="0">
                <a:latin typeface="+mn-lt"/>
              </a:rPr>
              <a:t>SEZIONE</a:t>
            </a:r>
            <a:r>
              <a:rPr lang="it-IT" sz="1800" spc="-70" dirty="0" smtClean="0">
                <a:latin typeface="+mn-lt"/>
              </a:rPr>
              <a:t> </a:t>
            </a:r>
            <a:r>
              <a:rPr lang="it-IT" sz="1800" spc="-5" dirty="0" smtClean="0">
                <a:latin typeface="+mn-lt"/>
                <a:cs typeface="Arial"/>
              </a:rPr>
              <a:t>1</a:t>
            </a:r>
            <a:r>
              <a:rPr lang="it-IT" sz="1800" spc="10" dirty="0" smtClean="0">
                <a:latin typeface="+mn-lt"/>
                <a:cs typeface="Arial"/>
              </a:rPr>
              <a:t> </a:t>
            </a:r>
            <a:r>
              <a:rPr lang="it-IT" sz="1800" spc="315" dirty="0" smtClean="0">
                <a:latin typeface="+mn-lt"/>
              </a:rPr>
              <a:t>–</a:t>
            </a:r>
            <a:r>
              <a:rPr lang="it-IT" sz="1800" spc="-60" dirty="0" smtClean="0">
                <a:latin typeface="+mn-lt"/>
              </a:rPr>
              <a:t> </a:t>
            </a:r>
            <a:r>
              <a:rPr lang="it-IT" sz="1800" spc="170" dirty="0" smtClean="0">
                <a:latin typeface="+mn-lt"/>
              </a:rPr>
              <a:t>DATI</a:t>
            </a:r>
            <a:r>
              <a:rPr lang="it-IT" sz="1800" spc="-45" dirty="0" smtClean="0">
                <a:latin typeface="+mn-lt"/>
              </a:rPr>
              <a:t> </a:t>
            </a:r>
            <a:r>
              <a:rPr lang="it-IT" sz="1800" spc="190" dirty="0" smtClean="0">
                <a:latin typeface="+mn-lt"/>
              </a:rPr>
              <a:t>EMERSI</a:t>
            </a:r>
            <a:r>
              <a:rPr lang="it-IT" sz="1800" spc="-45" dirty="0" smtClean="0">
                <a:latin typeface="+mn-lt"/>
              </a:rPr>
              <a:t> </a:t>
            </a:r>
            <a:r>
              <a:rPr lang="it-IT" sz="1800" spc="250" dirty="0" smtClean="0">
                <a:latin typeface="+mn-lt"/>
              </a:rPr>
              <a:t>DAL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200" dirty="0" smtClean="0">
                <a:latin typeface="+mn-lt"/>
              </a:rPr>
              <a:t>PROFILO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315" dirty="0" smtClean="0">
                <a:latin typeface="+mn-lt"/>
              </a:rPr>
              <a:t>DINAMICO</a:t>
            </a:r>
            <a:r>
              <a:rPr lang="it-IT" sz="1800" spc="-45" dirty="0" smtClean="0">
                <a:latin typeface="+mn-lt"/>
              </a:rPr>
              <a:t> </a:t>
            </a:r>
            <a:r>
              <a:rPr lang="it-IT" sz="1800" spc="275" dirty="0" smtClean="0">
                <a:latin typeface="+mn-lt"/>
              </a:rPr>
              <a:t>FUNZIONALE  IN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270" dirty="0" smtClean="0">
                <a:latin typeface="+mn-lt"/>
              </a:rPr>
              <a:t>OTTICA</a:t>
            </a:r>
            <a:r>
              <a:rPr lang="it-IT" sz="1800" spc="-85" dirty="0" smtClean="0">
                <a:latin typeface="+mn-lt"/>
              </a:rPr>
              <a:t> </a:t>
            </a:r>
            <a:r>
              <a:rPr lang="it-IT" sz="1800" spc="185" dirty="0" smtClean="0">
                <a:latin typeface="+mn-lt"/>
              </a:rPr>
              <a:t>ICF</a:t>
            </a:r>
            <a:r>
              <a:rPr lang="it-IT" sz="1800" spc="-60" dirty="0" smtClean="0">
                <a:latin typeface="+mn-lt"/>
              </a:rPr>
              <a:t> </a:t>
            </a:r>
            <a:r>
              <a:rPr lang="it-IT" sz="1800" spc="175" dirty="0" smtClean="0">
                <a:latin typeface="+mn-lt"/>
              </a:rPr>
              <a:t>(INSERIRE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295" dirty="0" smtClean="0">
                <a:latin typeface="+mn-lt"/>
              </a:rPr>
              <a:t>SOLO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150" dirty="0" smtClean="0">
                <a:latin typeface="+mn-lt"/>
              </a:rPr>
              <a:t>LE</a:t>
            </a:r>
            <a:r>
              <a:rPr lang="it-IT" sz="1800" spc="-60" dirty="0" smtClean="0">
                <a:latin typeface="+mn-lt"/>
              </a:rPr>
              <a:t> </a:t>
            </a:r>
            <a:r>
              <a:rPr lang="it-IT" sz="1800" spc="125" dirty="0" smtClean="0">
                <a:latin typeface="+mn-lt"/>
              </a:rPr>
              <a:t>PARTI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155" dirty="0" smtClean="0">
                <a:latin typeface="+mn-lt"/>
              </a:rPr>
              <a:t>E</a:t>
            </a:r>
            <a:r>
              <a:rPr lang="it-IT" sz="1800" spc="-65" dirty="0" smtClean="0">
                <a:latin typeface="+mn-lt"/>
              </a:rPr>
              <a:t> </a:t>
            </a:r>
            <a:r>
              <a:rPr lang="it-IT" sz="1800" spc="130" dirty="0" smtClean="0">
                <a:latin typeface="+mn-lt"/>
              </a:rPr>
              <a:t>I</a:t>
            </a:r>
            <a:r>
              <a:rPr lang="it-IT" sz="1800" spc="-70" dirty="0" smtClean="0">
                <a:latin typeface="+mn-lt"/>
              </a:rPr>
              <a:t> </a:t>
            </a:r>
            <a:r>
              <a:rPr lang="it-IT" sz="1800" spc="300" dirty="0" smtClean="0">
                <a:latin typeface="+mn-lt"/>
              </a:rPr>
              <a:t>CODICI</a:t>
            </a:r>
            <a:r>
              <a:rPr lang="it-IT" sz="1800" spc="-55" dirty="0" smtClean="0">
                <a:latin typeface="+mn-lt"/>
              </a:rPr>
              <a:t> </a:t>
            </a:r>
            <a:r>
              <a:rPr lang="it-IT" sz="1800" spc="295" dirty="0" smtClean="0">
                <a:latin typeface="+mn-lt"/>
              </a:rPr>
              <a:t>CHE</a:t>
            </a:r>
            <a:r>
              <a:rPr lang="it-IT" sz="1800" dirty="0" smtClean="0">
                <a:latin typeface="+mn-lt"/>
                <a:cs typeface="Arial"/>
              </a:rPr>
              <a:t/>
            </a:r>
            <a:br>
              <a:rPr lang="it-IT" sz="1800" dirty="0" smtClean="0">
                <a:latin typeface="+mn-lt"/>
                <a:cs typeface="Arial"/>
              </a:rPr>
            </a:br>
            <a:r>
              <a:rPr lang="it-IT" sz="1800" spc="280" dirty="0" smtClean="0">
                <a:latin typeface="+mn-lt"/>
              </a:rPr>
              <a:t>RIGUARDANO</a:t>
            </a:r>
            <a:r>
              <a:rPr lang="it-IT" sz="1800" spc="-75" dirty="0" smtClean="0">
                <a:latin typeface="+mn-lt"/>
              </a:rPr>
              <a:t> </a:t>
            </a:r>
            <a:r>
              <a:rPr lang="it-IT" sz="1800" spc="204" dirty="0" smtClean="0">
                <a:latin typeface="+mn-lt"/>
              </a:rPr>
              <a:t>L’ALUNNO)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it-IT" sz="1800" spc="-50" dirty="0">
                <a:cs typeface="Trebuchet MS"/>
              </a:rPr>
              <a:t>L</a:t>
            </a:r>
            <a:r>
              <a:rPr lang="it-IT" sz="1800" spc="-50" dirty="0" smtClean="0">
                <a:cs typeface="Trebuchet MS"/>
              </a:rPr>
              <a:t>e	</a:t>
            </a:r>
            <a:r>
              <a:rPr lang="it-IT" sz="1800" dirty="0" smtClean="0">
                <a:cs typeface="Trebuchet MS"/>
              </a:rPr>
              <a:t>f</a:t>
            </a:r>
            <a:r>
              <a:rPr lang="it-IT" sz="1800" spc="-5" dirty="0" smtClean="0">
                <a:cs typeface="Trebuchet MS"/>
              </a:rPr>
              <a:t>u</a:t>
            </a:r>
            <a:r>
              <a:rPr lang="it-IT" sz="1800" spc="265" dirty="0" smtClean="0">
                <a:cs typeface="Trebuchet MS"/>
              </a:rPr>
              <a:t>n</a:t>
            </a:r>
            <a:r>
              <a:rPr lang="it-IT" sz="1800" spc="130" dirty="0" smtClean="0">
                <a:cs typeface="Trebuchet MS"/>
              </a:rPr>
              <a:t>zioni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245" dirty="0" smtClean="0">
                <a:cs typeface="Trebuchet MS"/>
              </a:rPr>
              <a:t>c</a:t>
            </a:r>
            <a:r>
              <a:rPr lang="it-IT" sz="1800" spc="265" dirty="0" smtClean="0">
                <a:cs typeface="Trebuchet MS"/>
              </a:rPr>
              <a:t>o</a:t>
            </a:r>
            <a:r>
              <a:rPr lang="it-IT" sz="1800" spc="25" dirty="0" smtClean="0">
                <a:cs typeface="Trebuchet MS"/>
              </a:rPr>
              <a:t>rporee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195" dirty="0" smtClean="0">
                <a:cs typeface="Trebuchet MS"/>
              </a:rPr>
              <a:t>son</a:t>
            </a:r>
            <a:r>
              <a:rPr lang="it-IT" sz="1800" spc="229" dirty="0" smtClean="0">
                <a:cs typeface="Trebuchet MS"/>
              </a:rPr>
              <a:t>o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-65" dirty="0" smtClean="0">
                <a:cs typeface="Trebuchet MS"/>
              </a:rPr>
              <a:t>l</a:t>
            </a:r>
            <a:r>
              <a:rPr lang="it-IT" sz="1800" spc="-55" dirty="0" smtClean="0">
                <a:cs typeface="Trebuchet MS"/>
              </a:rPr>
              <a:t>e</a:t>
            </a:r>
            <a:r>
              <a:rPr lang="it-IT" sz="1800" dirty="0" smtClean="0">
                <a:cs typeface="Trebuchet MS"/>
              </a:rPr>
              <a:t>	f</a:t>
            </a:r>
            <a:r>
              <a:rPr lang="it-IT" sz="1800" spc="-5" dirty="0" smtClean="0">
                <a:cs typeface="Trebuchet MS"/>
              </a:rPr>
              <a:t>u</a:t>
            </a:r>
            <a:r>
              <a:rPr lang="it-IT" sz="1800" spc="265" dirty="0" smtClean="0">
                <a:cs typeface="Trebuchet MS"/>
              </a:rPr>
              <a:t>n</a:t>
            </a:r>
            <a:r>
              <a:rPr lang="it-IT" sz="1800" spc="130" dirty="0" smtClean="0">
                <a:cs typeface="Trebuchet MS"/>
              </a:rPr>
              <a:t>zioni</a:t>
            </a:r>
            <a:r>
              <a:rPr lang="it-IT" sz="1800" dirty="0" smtClean="0">
                <a:cs typeface="Trebuchet MS"/>
              </a:rPr>
              <a:t>	</a:t>
            </a:r>
            <a:r>
              <a:rPr lang="it-IT" sz="1800" spc="-75" dirty="0" smtClean="0">
                <a:cs typeface="Trebuchet MS"/>
              </a:rPr>
              <a:t>fi</a:t>
            </a:r>
            <a:r>
              <a:rPr lang="it-IT" sz="1800" spc="-90" dirty="0" smtClean="0">
                <a:cs typeface="Trebuchet MS"/>
              </a:rPr>
              <a:t>s</a:t>
            </a:r>
            <a:r>
              <a:rPr lang="it-IT" sz="1800" spc="114" dirty="0" smtClean="0">
                <a:cs typeface="Trebuchet MS"/>
              </a:rPr>
              <a:t>iol</a:t>
            </a:r>
            <a:r>
              <a:rPr lang="it-IT" sz="1800" spc="140" dirty="0" smtClean="0">
                <a:cs typeface="Trebuchet MS"/>
              </a:rPr>
              <a:t>o</a:t>
            </a:r>
            <a:r>
              <a:rPr lang="it-IT" sz="1800" spc="85" dirty="0" smtClean="0">
                <a:cs typeface="Trebuchet MS"/>
              </a:rPr>
              <a:t>gi</a:t>
            </a:r>
            <a:r>
              <a:rPr lang="it-IT" sz="1800" spc="90" dirty="0" smtClean="0">
                <a:cs typeface="Trebuchet MS"/>
              </a:rPr>
              <a:t>c</a:t>
            </a:r>
            <a:r>
              <a:rPr lang="it-IT" sz="1800" spc="30" dirty="0" smtClean="0">
                <a:cs typeface="Trebuchet MS"/>
              </a:rPr>
              <a:t>he dei sistemi  </a:t>
            </a:r>
            <a:r>
              <a:rPr lang="it-IT" sz="1800" spc="85" dirty="0" smtClean="0">
                <a:cs typeface="Trebuchet MS"/>
              </a:rPr>
              <a:t>corporei </a:t>
            </a:r>
            <a:r>
              <a:rPr lang="it-IT" sz="1800" spc="35" dirty="0" smtClean="0">
                <a:cs typeface="Trebuchet MS"/>
              </a:rPr>
              <a:t>(incluse </a:t>
            </a:r>
            <a:r>
              <a:rPr lang="it-IT" sz="1800" spc="-50" dirty="0" smtClean="0">
                <a:cs typeface="Trebuchet MS"/>
              </a:rPr>
              <a:t>le </a:t>
            </a:r>
            <a:r>
              <a:rPr lang="it-IT" sz="1800" spc="114" dirty="0" smtClean="0">
                <a:cs typeface="Trebuchet MS"/>
              </a:rPr>
              <a:t>funzioni</a:t>
            </a:r>
            <a:r>
              <a:rPr lang="it-IT" sz="1800" spc="-310" dirty="0" smtClean="0">
                <a:cs typeface="Trebuchet MS"/>
              </a:rPr>
              <a:t> </a:t>
            </a:r>
            <a:r>
              <a:rPr lang="it-IT" sz="1800" spc="40" dirty="0" smtClean="0">
                <a:cs typeface="Trebuchet MS"/>
              </a:rPr>
              <a:t>psicologiche).</a:t>
            </a:r>
          </a:p>
          <a:p>
            <a:endParaRPr lang="it-IT" sz="1800" spc="40" dirty="0" smtClean="0">
              <a:cs typeface="Trebuchet MS"/>
            </a:endParaRPr>
          </a:p>
          <a:p>
            <a:r>
              <a:rPr lang="it-IT" sz="1800" spc="-50" dirty="0"/>
              <a:t>L</a:t>
            </a:r>
            <a:r>
              <a:rPr lang="it-IT" sz="1800" spc="-50" dirty="0" smtClean="0"/>
              <a:t>e </a:t>
            </a:r>
            <a:r>
              <a:rPr lang="it-IT" sz="1800" spc="145" dirty="0" smtClean="0"/>
              <a:t>menomazioni </a:t>
            </a:r>
            <a:r>
              <a:rPr lang="it-IT" sz="1800" spc="10" dirty="0" smtClean="0"/>
              <a:t>nelle </a:t>
            </a:r>
            <a:r>
              <a:rPr lang="it-IT" sz="1800" spc="114" dirty="0" smtClean="0"/>
              <a:t>funzioni </a:t>
            </a:r>
            <a:r>
              <a:rPr lang="it-IT" sz="1800" spc="80" dirty="0" smtClean="0"/>
              <a:t>corporee </a:t>
            </a:r>
            <a:r>
              <a:rPr lang="it-IT" sz="1800" spc="-55" dirty="0" smtClean="0"/>
              <a:t>si </a:t>
            </a:r>
            <a:r>
              <a:rPr lang="it-IT" sz="1800" spc="80" dirty="0" smtClean="0"/>
              <a:t>manifestano </a:t>
            </a:r>
            <a:r>
              <a:rPr lang="it-IT" sz="1800" spc="145" dirty="0" smtClean="0"/>
              <a:t>come </a:t>
            </a:r>
            <a:r>
              <a:rPr lang="it-IT" sz="1800" spc="190" dirty="0" smtClean="0"/>
              <a:t>una  </a:t>
            </a:r>
            <a:r>
              <a:rPr lang="it-IT" sz="1800" spc="60" dirty="0" smtClean="0"/>
              <a:t>deviazione,</a:t>
            </a:r>
            <a:r>
              <a:rPr lang="it-IT" sz="1800" spc="-270" dirty="0" smtClean="0"/>
              <a:t> </a:t>
            </a:r>
            <a:r>
              <a:rPr lang="it-IT" sz="1800" spc="200" dirty="0" smtClean="0"/>
              <a:t>un</a:t>
            </a:r>
            <a:r>
              <a:rPr lang="it-IT" sz="1800" spc="-45" dirty="0" smtClean="0"/>
              <a:t> </a:t>
            </a:r>
            <a:r>
              <a:rPr lang="it-IT" sz="1800" spc="70" dirty="0" smtClean="0"/>
              <a:t>rallentamento</a:t>
            </a:r>
            <a:r>
              <a:rPr lang="it-IT" sz="1800" spc="-35" dirty="0" smtClean="0"/>
              <a:t> </a:t>
            </a:r>
            <a:r>
              <a:rPr lang="it-IT" sz="1800" spc="300" dirty="0" smtClean="0"/>
              <a:t>o</a:t>
            </a:r>
            <a:r>
              <a:rPr lang="it-IT" sz="1800" spc="-50" dirty="0" smtClean="0"/>
              <a:t> </a:t>
            </a:r>
            <a:r>
              <a:rPr lang="it-IT" sz="1800" spc="185" dirty="0" smtClean="0"/>
              <a:t>una</a:t>
            </a:r>
            <a:r>
              <a:rPr lang="it-IT" sz="1800" spc="-40" dirty="0" smtClean="0"/>
              <a:t> </a:t>
            </a:r>
            <a:r>
              <a:rPr lang="it-IT" sz="1800" spc="15" dirty="0" smtClean="0"/>
              <a:t>perdita </a:t>
            </a:r>
            <a:r>
              <a:rPr lang="it-IT" sz="1800" spc="25" dirty="0" smtClean="0"/>
              <a:t>significativa</a:t>
            </a:r>
          </a:p>
          <a:p>
            <a:endParaRPr lang="it-IT" sz="1800" spc="25" dirty="0" smtClean="0"/>
          </a:p>
          <a:p>
            <a:r>
              <a:rPr lang="it-IT" sz="1800" spc="25" dirty="0"/>
              <a:t>Q</a:t>
            </a:r>
            <a:r>
              <a:rPr lang="it-IT" sz="1800" spc="25" dirty="0" smtClean="0"/>
              <a:t>ualificatore: </a:t>
            </a:r>
            <a:r>
              <a:rPr lang="it-IT" sz="1800" dirty="0" smtClean="0"/>
              <a:t>l’estensione </a:t>
            </a:r>
            <a:r>
              <a:rPr lang="it-IT" sz="1800" spc="105" dirty="0" smtClean="0"/>
              <a:t>di </a:t>
            </a:r>
            <a:r>
              <a:rPr lang="it-IT" sz="1800" spc="200" dirty="0" smtClean="0"/>
              <a:t>un </a:t>
            </a:r>
            <a:r>
              <a:rPr lang="it-IT" sz="1800" spc="35" dirty="0" smtClean="0"/>
              <a:t>problema </a:t>
            </a:r>
            <a:r>
              <a:rPr lang="it-IT" sz="1800" spc="45" dirty="0" smtClean="0"/>
              <a:t>(deviazione, </a:t>
            </a:r>
            <a:r>
              <a:rPr lang="it-IT" sz="1800" spc="10" dirty="0" smtClean="0"/>
              <a:t>perdita	</a:t>
            </a:r>
            <a:r>
              <a:rPr lang="it-IT" sz="1800" spc="300" dirty="0" smtClean="0"/>
              <a:t>o </a:t>
            </a:r>
            <a:r>
              <a:rPr lang="it-IT" sz="1800" spc="55" dirty="0" smtClean="0"/>
              <a:t>rallentamento)</a:t>
            </a:r>
          </a:p>
          <a:p>
            <a:r>
              <a:rPr lang="it-IT" sz="1800" b="1" spc="-70" dirty="0" smtClean="0">
                <a:cs typeface="Trebuchet MS"/>
              </a:rPr>
              <a:t>0</a:t>
            </a:r>
            <a:r>
              <a:rPr lang="it-IT" sz="1800" b="1" spc="-55" dirty="0" smtClean="0">
                <a:cs typeface="Trebuchet MS"/>
              </a:rPr>
              <a:t> </a:t>
            </a:r>
            <a:r>
              <a:rPr lang="it-IT" sz="1800" spc="85" dirty="0" smtClean="0"/>
              <a:t>nessun</a:t>
            </a:r>
            <a:r>
              <a:rPr lang="it-IT" sz="1800" spc="-60" dirty="0" smtClean="0"/>
              <a:t> </a:t>
            </a:r>
            <a:r>
              <a:rPr lang="it-IT" sz="1800" dirty="0" smtClean="0"/>
              <a:t>problema</a:t>
            </a:r>
          </a:p>
          <a:p>
            <a:r>
              <a:rPr lang="it-IT" sz="1800" spc="-250" dirty="0" smtClean="0"/>
              <a:t> </a:t>
            </a:r>
            <a:r>
              <a:rPr lang="it-IT" sz="1800" b="1" spc="-70" dirty="0" smtClean="0">
                <a:cs typeface="Trebuchet MS"/>
              </a:rPr>
              <a:t>1</a:t>
            </a:r>
            <a:r>
              <a:rPr lang="it-IT" sz="1800" b="1" spc="-50" dirty="0" smtClean="0">
                <a:cs typeface="Trebuchet MS"/>
              </a:rPr>
              <a:t> </a:t>
            </a:r>
            <a:r>
              <a:rPr lang="it-IT" sz="1800" spc="35" dirty="0" smtClean="0"/>
              <a:t>problema</a:t>
            </a:r>
            <a:r>
              <a:rPr lang="it-IT" sz="1800" spc="-60" dirty="0" smtClean="0"/>
              <a:t> </a:t>
            </a:r>
            <a:r>
              <a:rPr lang="it-IT" sz="1800" spc="-85" dirty="0" smtClean="0"/>
              <a:t>lieve,</a:t>
            </a:r>
          </a:p>
          <a:p>
            <a:r>
              <a:rPr lang="it-IT" sz="1800" spc="-245" dirty="0" smtClean="0"/>
              <a:t> </a:t>
            </a:r>
            <a:r>
              <a:rPr lang="it-IT" sz="1800" b="1" spc="-70" dirty="0" smtClean="0">
                <a:cs typeface="Trebuchet MS"/>
              </a:rPr>
              <a:t>2</a:t>
            </a:r>
            <a:r>
              <a:rPr lang="it-IT" sz="1800" b="1" spc="-55" dirty="0" smtClean="0">
                <a:cs typeface="Trebuchet MS"/>
              </a:rPr>
              <a:t> </a:t>
            </a:r>
            <a:r>
              <a:rPr lang="it-IT" sz="1800" spc="35" dirty="0" smtClean="0"/>
              <a:t>problema</a:t>
            </a:r>
            <a:r>
              <a:rPr lang="it-IT" sz="1800" spc="-55" dirty="0" smtClean="0"/>
              <a:t> </a:t>
            </a:r>
            <a:r>
              <a:rPr lang="it-IT" sz="1800" spc="50" dirty="0" smtClean="0"/>
              <a:t>moderato,</a:t>
            </a:r>
          </a:p>
          <a:p>
            <a:r>
              <a:rPr lang="it-IT" sz="1800" spc="-250" dirty="0" smtClean="0"/>
              <a:t> </a:t>
            </a:r>
            <a:r>
              <a:rPr lang="it-IT" sz="1800" b="1" spc="-70" dirty="0" smtClean="0">
                <a:cs typeface="Trebuchet MS"/>
              </a:rPr>
              <a:t>3</a:t>
            </a:r>
            <a:r>
              <a:rPr lang="it-IT" sz="1800" b="1" spc="-55" dirty="0" smtClean="0">
                <a:cs typeface="Trebuchet MS"/>
              </a:rPr>
              <a:t> </a:t>
            </a:r>
            <a:r>
              <a:rPr lang="it-IT" sz="1800" spc="35" dirty="0" smtClean="0"/>
              <a:t>problema  </a:t>
            </a:r>
            <a:r>
              <a:rPr lang="it-IT" sz="1800" spc="-50" dirty="0" smtClean="0"/>
              <a:t>severo,</a:t>
            </a:r>
          </a:p>
          <a:p>
            <a:r>
              <a:rPr lang="it-IT" sz="1800" spc="-265" dirty="0" smtClean="0"/>
              <a:t> </a:t>
            </a:r>
            <a:r>
              <a:rPr lang="it-IT" sz="1800" b="1" spc="-70" dirty="0" smtClean="0">
                <a:cs typeface="Trebuchet MS"/>
              </a:rPr>
              <a:t>4</a:t>
            </a:r>
            <a:r>
              <a:rPr lang="it-IT" sz="1800" b="1" spc="-60" dirty="0" smtClean="0">
                <a:cs typeface="Trebuchet MS"/>
              </a:rPr>
              <a:t> </a:t>
            </a:r>
            <a:r>
              <a:rPr lang="it-IT" sz="1800" spc="35" dirty="0" smtClean="0"/>
              <a:t>problema</a:t>
            </a:r>
            <a:r>
              <a:rPr lang="it-IT" sz="1800" spc="-60" dirty="0" smtClean="0"/>
              <a:t> </a:t>
            </a:r>
            <a:r>
              <a:rPr lang="it-IT" sz="1800" spc="25" dirty="0" smtClean="0"/>
              <a:t>completo,</a:t>
            </a:r>
          </a:p>
          <a:p>
            <a:r>
              <a:rPr lang="it-IT" sz="1800" spc="-240" dirty="0" smtClean="0"/>
              <a:t> </a:t>
            </a:r>
            <a:r>
              <a:rPr lang="it-IT" sz="1800" b="1" spc="-70" dirty="0" smtClean="0">
                <a:cs typeface="Trebuchet MS"/>
              </a:rPr>
              <a:t>8</a:t>
            </a:r>
            <a:r>
              <a:rPr lang="it-IT" sz="1800" b="1" spc="-65" dirty="0" smtClean="0">
                <a:cs typeface="Trebuchet MS"/>
              </a:rPr>
              <a:t> </a:t>
            </a:r>
            <a:r>
              <a:rPr lang="it-IT" sz="1800" spc="285" dirty="0" smtClean="0"/>
              <a:t>non</a:t>
            </a:r>
            <a:r>
              <a:rPr lang="it-IT" sz="1800" spc="-40" dirty="0" smtClean="0"/>
              <a:t> </a:t>
            </a:r>
            <a:r>
              <a:rPr lang="it-IT" sz="1800" spc="-20" dirty="0" smtClean="0"/>
              <a:t>specificato,</a:t>
            </a:r>
            <a:r>
              <a:rPr lang="it-IT" sz="1800" spc="-245" dirty="0" smtClean="0"/>
              <a:t> </a:t>
            </a:r>
          </a:p>
          <a:p>
            <a:r>
              <a:rPr lang="it-IT" sz="1800" b="1" spc="-70" dirty="0" smtClean="0">
                <a:cs typeface="Trebuchet MS"/>
              </a:rPr>
              <a:t>9</a:t>
            </a:r>
            <a:r>
              <a:rPr lang="it-IT" sz="1800" b="1" spc="-50" dirty="0" smtClean="0">
                <a:cs typeface="Trebuchet MS"/>
              </a:rPr>
              <a:t> </a:t>
            </a:r>
            <a:r>
              <a:rPr lang="it-IT" sz="1800" spc="285" dirty="0" smtClean="0"/>
              <a:t>non</a:t>
            </a:r>
            <a:r>
              <a:rPr lang="it-IT" sz="1800" spc="-250" dirty="0" smtClean="0"/>
              <a:t> </a:t>
            </a:r>
            <a:r>
              <a:rPr lang="it-IT" sz="1800" spc="10" dirty="0" smtClean="0"/>
              <a:t>applicabile</a:t>
            </a:r>
          </a:p>
          <a:p>
            <a:endParaRPr lang="it-IT" sz="1800" spc="55" dirty="0" smtClean="0"/>
          </a:p>
          <a:p>
            <a:endParaRPr lang="it-IT" sz="1800" dirty="0" smtClean="0">
              <a:latin typeface="Trebuchet MS"/>
              <a:cs typeface="Trebuchet MS"/>
            </a:endParaRPr>
          </a:p>
          <a:p>
            <a:endParaRPr lang="it-IT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1"/>
          <a:ext cx="9103519" cy="701293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825"/>
                <a:gridCol w="3527108"/>
                <a:gridCol w="1502568"/>
                <a:gridCol w="1483043"/>
                <a:gridCol w="1704975"/>
              </a:tblGrid>
              <a:tr h="457834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30"/>
                        </a:lnSpc>
                      </a:pPr>
                      <a:r>
                        <a:rPr sz="16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sz="1600" b="1" spc="-2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347980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 </a:t>
                      </a:r>
                      <a:r>
                        <a:rPr sz="16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 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- </a:t>
                      </a:r>
                      <a:r>
                        <a:rPr sz="16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sz="1600" b="1" spc="-3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MENTALI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29019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600" b="1" spc="-1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25" dirty="0">
                          <a:latin typeface="Arial"/>
                          <a:cs typeface="Arial"/>
                        </a:rPr>
                        <a:t>DESCRIZIONE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20" dirty="0">
                          <a:latin typeface="Arial"/>
                          <a:cs typeface="Arial"/>
                        </a:rPr>
                        <a:t>QUALIFICATORE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20" dirty="0">
                          <a:latin typeface="Arial"/>
                          <a:cs typeface="Arial"/>
                        </a:rPr>
                        <a:t>FORZA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5" dirty="0">
                          <a:latin typeface="Arial"/>
                          <a:cs typeface="Arial"/>
                        </a:rPr>
                        <a:t>DEBOLEZZA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110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75" dirty="0">
                          <a:latin typeface="Arial"/>
                          <a:cs typeface="Arial"/>
                        </a:rPr>
                        <a:t>FUNZIONI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600" spc="-125" dirty="0">
                          <a:latin typeface="Arial"/>
                          <a:cs typeface="Arial"/>
                        </a:rPr>
                        <a:t>COSCIENZA </a:t>
                      </a:r>
                      <a:r>
                        <a:rPr sz="1600" spc="-120" dirty="0">
                          <a:latin typeface="Arial"/>
                          <a:cs typeface="Arial"/>
                        </a:rPr>
                        <a:t>(RIMANERE </a:t>
                      </a:r>
                      <a:r>
                        <a:rPr sz="1600" spc="-125">
                          <a:latin typeface="Arial"/>
                          <a:cs typeface="Arial"/>
                        </a:rPr>
                        <a:t>SVEGLIO</a:t>
                      </a:r>
                      <a:r>
                        <a:rPr sz="1600" spc="-17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90" smtClean="0">
                          <a:latin typeface="Arial"/>
                          <a:cs typeface="Arial"/>
                        </a:rPr>
                        <a:t>E</a:t>
                      </a:r>
                      <a:r>
                        <a:rPr lang="it-IT" sz="1600" spc="-19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0" smtClean="0">
                          <a:latin typeface="Arial"/>
                          <a:cs typeface="Arial"/>
                        </a:rPr>
                        <a:t>VIGILE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134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7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600" spc="-90" dirty="0">
                          <a:latin typeface="Arial"/>
                          <a:cs typeface="Arial"/>
                        </a:rPr>
                        <a:t>SONNO </a:t>
                      </a:r>
                      <a:r>
                        <a:rPr sz="1600" spc="-55" dirty="0">
                          <a:latin typeface="Arial"/>
                          <a:cs typeface="Arial"/>
                        </a:rPr>
                        <a:t>(INIZIO, </a:t>
                      </a:r>
                      <a:r>
                        <a:rPr sz="1600" spc="-85" dirty="0">
                          <a:latin typeface="Arial"/>
                          <a:cs typeface="Arial"/>
                        </a:rPr>
                        <a:t>MANTENIMENTO</a:t>
                      </a:r>
                      <a:r>
                        <a:rPr sz="1600" spc="-85">
                          <a:latin typeface="Arial"/>
                          <a:cs typeface="Arial"/>
                        </a:rPr>
                        <a:t>,</a:t>
                      </a:r>
                      <a:r>
                        <a:rPr sz="1600" spc="-34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80" smtClean="0">
                          <a:latin typeface="Arial"/>
                          <a:cs typeface="Arial"/>
                        </a:rPr>
                        <a:t>QUALITÀ,</a:t>
                      </a:r>
                      <a:r>
                        <a:rPr lang="it-IT" sz="1600" spc="-8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40" smtClean="0">
                          <a:latin typeface="Arial"/>
                          <a:cs typeface="Arial"/>
                        </a:rPr>
                        <a:t>CICLO</a:t>
                      </a:r>
                      <a:r>
                        <a:rPr sz="1600" spc="-140" dirty="0">
                          <a:latin typeface="Arial"/>
                          <a:cs typeface="Arial"/>
                        </a:rPr>
                        <a:t>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140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ATTENZIONE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14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144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70" dirty="0">
                          <a:latin typeface="Arial"/>
                          <a:cs typeface="Arial"/>
                        </a:rPr>
                        <a:t>DI </a:t>
                      </a:r>
                      <a:r>
                        <a:rPr sz="1600" spc="-95" dirty="0">
                          <a:latin typeface="Arial"/>
                          <a:cs typeface="Arial"/>
                        </a:rPr>
                        <a:t>MEMORIA </a:t>
                      </a:r>
                      <a:r>
                        <a:rPr sz="1600" spc="-90" dirty="0">
                          <a:latin typeface="Arial"/>
                          <a:cs typeface="Arial"/>
                        </a:rPr>
                        <a:t>(NEL </a:t>
                      </a:r>
                      <a:r>
                        <a:rPr sz="1600" spc="-150" dirty="0">
                          <a:latin typeface="Arial"/>
                          <a:cs typeface="Arial"/>
                        </a:rPr>
                        <a:t>RICORDARE 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O </a:t>
                      </a:r>
                      <a:r>
                        <a:rPr sz="1600" spc="-120">
                          <a:latin typeface="Arial"/>
                          <a:cs typeface="Arial"/>
                        </a:rPr>
                        <a:t>RICHIAMARE</a:t>
                      </a:r>
                      <a:r>
                        <a:rPr sz="1600" spc="-305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65" smtClean="0">
                          <a:latin typeface="Arial"/>
                          <a:cs typeface="Arial"/>
                        </a:rPr>
                        <a:t>ALLA</a:t>
                      </a:r>
                      <a:r>
                        <a:rPr lang="it-IT" sz="1600" spc="-65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10" smtClean="0">
                          <a:latin typeface="Arial"/>
                          <a:cs typeface="Arial"/>
                        </a:rPr>
                        <a:t>MENTE</a:t>
                      </a:r>
                      <a:r>
                        <a:rPr sz="1600" spc="-165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10" dirty="0">
                          <a:latin typeface="Arial"/>
                          <a:cs typeface="Arial"/>
                        </a:rPr>
                        <a:t>QUALCOSA)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147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00" dirty="0">
                          <a:latin typeface="Arial"/>
                          <a:cs typeface="Arial"/>
                        </a:rPr>
                        <a:t>NEL </a:t>
                      </a:r>
                      <a:r>
                        <a:rPr sz="1600" spc="-114" dirty="0">
                          <a:latin typeface="Arial"/>
                          <a:cs typeface="Arial"/>
                        </a:rPr>
                        <a:t>CONTROLLO </a:t>
                      </a:r>
                      <a:r>
                        <a:rPr sz="1600" spc="-19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85" dirty="0">
                          <a:latin typeface="Arial"/>
                          <a:cs typeface="Arial"/>
                        </a:rPr>
                        <a:t>NELLA </a:t>
                      </a:r>
                      <a:r>
                        <a:rPr sz="1600" spc="-85">
                          <a:latin typeface="Arial"/>
                          <a:cs typeface="Arial"/>
                        </a:rPr>
                        <a:t>QUALITÀ</a:t>
                      </a:r>
                      <a:r>
                        <a:rPr sz="1600" spc="-155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20" smtClean="0">
                          <a:latin typeface="Arial"/>
                          <a:cs typeface="Arial"/>
                        </a:rPr>
                        <a:t>DELLE</a:t>
                      </a:r>
                      <a:r>
                        <a:rPr lang="it-IT" sz="1600" spc="-12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75" smtClean="0">
                          <a:latin typeface="Arial"/>
                          <a:cs typeface="Arial"/>
                        </a:rPr>
                        <a:t>FUNZIONI</a:t>
                      </a:r>
                      <a:r>
                        <a:rPr sz="1600" spc="-125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30" dirty="0">
                          <a:latin typeface="Arial"/>
                          <a:cs typeface="Arial"/>
                        </a:rPr>
                        <a:t>PSICOMOTORIE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156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r>
                        <a:rPr sz="1600" spc="-100" dirty="0">
                          <a:latin typeface="Arial"/>
                          <a:cs typeface="Arial"/>
                        </a:rPr>
                        <a:t>NEL </a:t>
                      </a:r>
                      <a:r>
                        <a:rPr sz="1600" spc="-160" dirty="0">
                          <a:latin typeface="Arial"/>
                          <a:cs typeface="Arial"/>
                        </a:rPr>
                        <a:t>RICONOSCERE </a:t>
                      </a:r>
                      <a:r>
                        <a:rPr sz="1600" spc="-19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150" dirty="0">
                          <a:latin typeface="Arial"/>
                          <a:cs typeface="Arial"/>
                        </a:rPr>
                        <a:t>INTERPRETARE</a:t>
                      </a:r>
                      <a:r>
                        <a:rPr sz="16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STIMOLI</a:t>
                      </a:r>
                      <a:endParaRPr sz="1600">
                        <a:latin typeface="Arial"/>
                        <a:cs typeface="Arial"/>
                      </a:endParaRPr>
                    </a:p>
                    <a:p>
                      <a:pPr marL="59690">
                        <a:lnSpc>
                          <a:spcPct val="100000"/>
                        </a:lnSpc>
                        <a:spcBef>
                          <a:spcPts val="140"/>
                        </a:spcBef>
                      </a:pPr>
                      <a:r>
                        <a:rPr sz="1600" spc="-120" dirty="0">
                          <a:latin typeface="Arial"/>
                          <a:cs typeface="Arial"/>
                        </a:rPr>
                        <a:t>SENSORIALI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163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r>
                        <a:rPr sz="1600" spc="-114" dirty="0">
                          <a:latin typeface="Arial"/>
                          <a:cs typeface="Arial"/>
                        </a:rPr>
                        <a:t>NELLE 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FUNZIONI </a:t>
                      </a:r>
                      <a:r>
                        <a:rPr sz="1600" spc="-114" dirty="0">
                          <a:latin typeface="Arial"/>
                          <a:cs typeface="Arial"/>
                        </a:rPr>
                        <a:t>COGNITIVE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45" dirty="0">
                          <a:latin typeface="Arial"/>
                          <a:cs typeface="Arial"/>
                        </a:rPr>
                        <a:t>BASE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163639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1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164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r>
                        <a:rPr sz="1600" spc="-114" dirty="0">
                          <a:latin typeface="Arial"/>
                          <a:cs typeface="Arial"/>
                        </a:rPr>
                        <a:t>NELLE 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FUNZIONI </a:t>
                      </a:r>
                      <a:r>
                        <a:rPr sz="1600" spc="-114" dirty="0">
                          <a:latin typeface="Arial"/>
                          <a:cs typeface="Arial"/>
                        </a:rPr>
                        <a:t>COGNITIVE </a:t>
                      </a:r>
                      <a:r>
                        <a:rPr sz="1600" spc="-7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21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95" smtClean="0">
                          <a:latin typeface="Arial"/>
                          <a:cs typeface="Arial"/>
                        </a:rPr>
                        <a:t>LIVELLO</a:t>
                      </a:r>
                      <a:r>
                        <a:rPr lang="it-IT" sz="1600" spc="-95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40" smtClean="0">
                          <a:latin typeface="Arial"/>
                          <a:cs typeface="Arial"/>
                        </a:rPr>
                        <a:t>SUPERIORE</a:t>
                      </a:r>
                      <a:r>
                        <a:rPr sz="1600" spc="-140" dirty="0">
                          <a:latin typeface="Arial"/>
                          <a:cs typeface="Arial"/>
                        </a:rPr>
                        <a:t>, </a:t>
                      </a:r>
                      <a:r>
                        <a:rPr sz="1600" spc="-130" dirty="0">
                          <a:latin typeface="Arial"/>
                          <a:cs typeface="Arial"/>
                        </a:rPr>
                        <a:t>COME 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NEL </a:t>
                      </a:r>
                      <a:r>
                        <a:rPr sz="1600" spc="-145">
                          <a:latin typeface="Arial"/>
                          <a:cs typeface="Arial"/>
                        </a:rPr>
                        <a:t>PENSIERO</a:t>
                      </a:r>
                      <a:r>
                        <a:rPr sz="1600" spc="-14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20" smtClean="0">
                          <a:latin typeface="Arial"/>
                          <a:cs typeface="Arial"/>
                        </a:rPr>
                        <a:t>ASTRATTO,</a:t>
                      </a:r>
                      <a:r>
                        <a:rPr lang="it-IT" sz="1600" spc="-12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85" smtClean="0">
                          <a:latin typeface="Arial"/>
                          <a:cs typeface="Arial"/>
                        </a:rPr>
                        <a:t>NELLA </a:t>
                      </a:r>
                      <a:r>
                        <a:rPr sz="1600" spc="-120" dirty="0">
                          <a:latin typeface="Arial"/>
                          <a:cs typeface="Arial"/>
                        </a:rPr>
                        <a:t>FLESSIBILITÀ 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COGNITIVA, </a:t>
                      </a:r>
                      <a:r>
                        <a:rPr sz="1600" spc="-105" dirty="0">
                          <a:latin typeface="Arial"/>
                          <a:cs typeface="Arial"/>
                        </a:rPr>
                        <a:t>NELL’INSIGHT, NEL  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GIUDIZIO </a:t>
                      </a:r>
                      <a:r>
                        <a:rPr sz="1600" spc="-19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600" spc="-85" dirty="0">
                          <a:latin typeface="Arial"/>
                          <a:cs typeface="Arial"/>
                        </a:rPr>
                        <a:t>NELLA </a:t>
                      </a:r>
                      <a:r>
                        <a:rPr sz="1600" spc="-95">
                          <a:latin typeface="Arial"/>
                          <a:cs typeface="Arial"/>
                        </a:rPr>
                        <a:t>SOLUZIONE</a:t>
                      </a:r>
                      <a:r>
                        <a:rPr sz="1600" spc="-9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14" smtClean="0">
                          <a:latin typeface="Arial"/>
                          <a:cs typeface="Arial"/>
                        </a:rPr>
                        <a:t>DEI</a:t>
                      </a:r>
                      <a:r>
                        <a:rPr lang="it-IT" sz="1600" spc="-114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14" smtClean="0">
                          <a:latin typeface="Arial"/>
                          <a:cs typeface="Arial"/>
                        </a:rPr>
                        <a:t>PROBLEMI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1"/>
          <a:ext cx="9103519" cy="79787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825"/>
                <a:gridCol w="3527108"/>
                <a:gridCol w="1502568"/>
                <a:gridCol w="1483043"/>
                <a:gridCol w="1704975"/>
              </a:tblGrid>
              <a:tr h="457834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30"/>
                        </a:lnSpc>
                      </a:pPr>
                      <a:r>
                        <a:rPr sz="16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sz="1600" b="1" spc="-2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347980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 </a:t>
                      </a:r>
                      <a:r>
                        <a:rPr lang="it-IT" sz="1600" b="1" spc="-15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2</a:t>
                      </a:r>
                      <a:r>
                        <a:rPr sz="1600" b="1" spc="-15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- </a:t>
                      </a:r>
                      <a:r>
                        <a:rPr sz="1600" b="1" spc="2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sz="1600" b="1" spc="-3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5" baseline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SENSORIALI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29019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</a:t>
                      </a:r>
                      <a:r>
                        <a:rPr sz="1600" b="1" spc="-2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.</a:t>
                      </a:r>
                      <a:r>
                        <a:rPr sz="1600" b="1" spc="-18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lang="it-IT" sz="1600" b="1" spc="-50" dirty="0" smtClean="0">
                        <a:solidFill>
                          <a:srgbClr val="FFFFFF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25" dirty="0">
                          <a:latin typeface="Arial"/>
                          <a:cs typeface="Arial"/>
                        </a:rPr>
                        <a:t>DESCRIZIONE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20" dirty="0">
                          <a:latin typeface="Arial"/>
                          <a:cs typeface="Arial"/>
                        </a:rPr>
                        <a:t>QUALIFICATORE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20" dirty="0">
                          <a:latin typeface="Arial"/>
                          <a:cs typeface="Arial"/>
                        </a:rPr>
                        <a:t>FORZA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5" dirty="0">
                          <a:latin typeface="Arial"/>
                          <a:cs typeface="Arial"/>
                        </a:rPr>
                        <a:t>DEBOLEZZA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lang="it-IT" sz="1600" spc="-70" dirty="0" err="1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600" spc="-229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14" dirty="0" smtClean="0">
                          <a:latin typeface="Arial"/>
                          <a:cs typeface="Arial"/>
                        </a:rPr>
                        <a:t>VISTA</a:t>
                      </a:r>
                      <a:r>
                        <a:rPr lang="it-IT" sz="1600" spc="-12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95" dirty="0" smtClean="0">
                          <a:latin typeface="Arial"/>
                          <a:cs typeface="Arial"/>
                        </a:rPr>
                        <a:t>(ACUITÀ,</a:t>
                      </a:r>
                      <a:r>
                        <a:rPr lang="it-IT" sz="1600" spc="-18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10" dirty="0" smtClean="0">
                          <a:latin typeface="Arial"/>
                          <a:cs typeface="Arial"/>
                        </a:rPr>
                        <a:t>CAMPO</a:t>
                      </a:r>
                      <a:r>
                        <a:rPr lang="it-IT" sz="1600" spc="-21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95" dirty="0" smtClean="0">
                          <a:latin typeface="Arial"/>
                          <a:cs typeface="Arial"/>
                        </a:rPr>
                        <a:t>VISIVO,</a:t>
                      </a:r>
                      <a:r>
                        <a:rPr lang="it-IT" sz="1600" spc="-18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80" dirty="0" smtClean="0">
                          <a:latin typeface="Arial"/>
                          <a:cs typeface="Arial"/>
                        </a:rPr>
                        <a:t>QUALITÀ</a:t>
                      </a:r>
                      <a:r>
                        <a:rPr lang="it-IT" sz="1600" spc="-10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95" dirty="0" smtClean="0">
                          <a:latin typeface="Arial"/>
                          <a:cs typeface="Arial"/>
                        </a:rPr>
                        <a:t>DELLA</a:t>
                      </a:r>
                      <a:r>
                        <a:rPr lang="it-IT" sz="1600" spc="-19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00" dirty="0" smtClean="0">
                          <a:latin typeface="Arial"/>
                          <a:cs typeface="Arial"/>
                        </a:rPr>
                        <a:t>VISIONE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spc="-70" dirty="0" err="1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600" spc="-7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90" dirty="0" smtClean="0">
                          <a:latin typeface="Arial"/>
                          <a:cs typeface="Arial"/>
                        </a:rPr>
                        <a:t>UDITO </a:t>
                      </a:r>
                      <a:r>
                        <a:rPr lang="it-IT" sz="1600" spc="-125" dirty="0" smtClean="0">
                          <a:latin typeface="Arial"/>
                          <a:cs typeface="Arial"/>
                        </a:rPr>
                        <a:t>(PERCEZIONE,</a:t>
                      </a:r>
                      <a:r>
                        <a:rPr lang="it-IT" sz="1600" spc="-22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90" dirty="0" smtClean="0">
                          <a:latin typeface="Arial"/>
                          <a:cs typeface="Arial"/>
                        </a:rPr>
                        <a:t>DISCRIMINAZIONE,  </a:t>
                      </a:r>
                      <a:r>
                        <a:rPr lang="it-IT" sz="1600" spc="-85" dirty="0" smtClean="0">
                          <a:latin typeface="Arial"/>
                          <a:cs typeface="Arial"/>
                        </a:rPr>
                        <a:t>LOCALIZZAZIONE)</a:t>
                      </a:r>
                      <a:endParaRPr lang="it-IT" sz="1600" dirty="0" smtClean="0">
                        <a:latin typeface="Arial"/>
                        <a:cs typeface="Arial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ts val="1910"/>
                        </a:lnSpc>
                        <a:spcBef>
                          <a:spcPts val="95"/>
                        </a:spcBef>
                        <a:tabLst>
                          <a:tab pos="1066165" algn="l"/>
                        </a:tabLst>
                      </a:pPr>
                      <a:r>
                        <a:rPr lang="it-IT" sz="1600" spc="-70" dirty="0" err="1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600" spc="-7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20" dirty="0" smtClean="0">
                          <a:latin typeface="Arial"/>
                          <a:cs typeface="Arial"/>
                        </a:rPr>
                        <a:t>DOLORE( </a:t>
                      </a:r>
                      <a:r>
                        <a:rPr lang="it-IT" sz="1600" spc="-114" dirty="0" smtClean="0">
                          <a:latin typeface="Arial"/>
                          <a:cs typeface="Arial"/>
                        </a:rPr>
                        <a:t>SENSAZIONE </a:t>
                      </a:r>
                      <a:r>
                        <a:rPr lang="it-IT" sz="1600" spc="-70" dirty="0" err="1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600" spc="-7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30" dirty="0" smtClean="0">
                          <a:latin typeface="Arial"/>
                          <a:cs typeface="Arial"/>
                        </a:rPr>
                        <a:t>DOLORE</a:t>
                      </a:r>
                      <a:r>
                        <a:rPr lang="it-IT" sz="1600" spc="-14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00" dirty="0" smtClean="0">
                          <a:latin typeface="Arial"/>
                          <a:cs typeface="Arial"/>
                        </a:rPr>
                        <a:t>LOCALIZZATO)</a:t>
                      </a:r>
                      <a:endParaRPr lang="it-IT" sz="1600" dirty="0" smtClean="0">
                        <a:latin typeface="Arial"/>
                        <a:cs typeface="Arial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lang="it-IT" sz="1600" b="1" spc="-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lang="it-IT" sz="1600" b="1" spc="-175" baseline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3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spc="-35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FUNZIONI </a:t>
                      </a:r>
                      <a:r>
                        <a:rPr lang="it-IT" sz="1600" b="1" spc="-114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DELLA</a:t>
                      </a:r>
                      <a:r>
                        <a:rPr lang="it-IT" sz="1600" b="1" spc="-38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b="1" spc="-13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VOCE </a:t>
                      </a:r>
                      <a:r>
                        <a:rPr lang="it-IT" sz="1600" b="1" spc="-165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E </a:t>
                      </a:r>
                      <a:r>
                        <a:rPr lang="it-IT" sz="1600" b="1" spc="-1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DELL’ELOQUIO</a:t>
                      </a:r>
                      <a:endParaRPr lang="it-IT" sz="160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…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lang="it-IT" sz="1600" spc="-100" dirty="0" smtClean="0">
                          <a:latin typeface="Arial"/>
                          <a:cs typeface="Arial"/>
                        </a:rPr>
                        <a:t>NEL </a:t>
                      </a:r>
                      <a:r>
                        <a:rPr lang="it-IT" sz="1600" spc="-160" dirty="0" smtClean="0">
                          <a:latin typeface="Arial"/>
                          <a:cs typeface="Arial"/>
                        </a:rPr>
                        <a:t>PRODURRE </a:t>
                      </a:r>
                      <a:r>
                        <a:rPr lang="it-IT" sz="1600" spc="-95" dirty="0" smtClean="0">
                          <a:latin typeface="Arial"/>
                          <a:cs typeface="Arial"/>
                        </a:rPr>
                        <a:t>SUONI </a:t>
                      </a:r>
                      <a:r>
                        <a:rPr lang="it-IT" sz="1600" spc="-80" dirty="0" smtClean="0">
                          <a:latin typeface="Arial"/>
                          <a:cs typeface="Arial"/>
                        </a:rPr>
                        <a:t>O</a:t>
                      </a:r>
                      <a:r>
                        <a:rPr lang="it-IT" sz="1600" spc="-1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spc="-150" dirty="0" smtClean="0">
                          <a:latin typeface="Arial"/>
                          <a:cs typeface="Arial"/>
                        </a:rPr>
                        <a:t>PAROLE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b="1" spc="-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lang="it-IT" sz="1600" b="1" spc="-16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0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4</a:t>
                      </a:r>
                      <a:r>
                        <a:rPr lang="it-IT" sz="1600" b="1" spc="-1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14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–</a:t>
                      </a:r>
                      <a:r>
                        <a:rPr lang="it-IT" sz="1600" b="1" spc="-105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b="1" spc="2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lang="it-IT" sz="1600" b="1" spc="-15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20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lang="it-IT" sz="1600" b="1" spc="-19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30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SISTEMI</a:t>
                      </a:r>
                      <a:r>
                        <a:rPr lang="it-IT" sz="1600" b="1" spc="-204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CARDIOVASCOLARE,</a:t>
                      </a:r>
                      <a:r>
                        <a:rPr lang="it-IT" sz="1600" b="1" spc="-14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EMATOLOGICO,</a:t>
                      </a:r>
                      <a:r>
                        <a:rPr lang="it-IT" sz="1600" b="1" spc="-15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2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IMMUNOLOGICO</a:t>
                      </a:r>
                      <a:r>
                        <a:rPr lang="it-IT" sz="1600" b="1" spc="-130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600" b="1" spc="-15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45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DELL’APPARATO</a:t>
                      </a:r>
                      <a:r>
                        <a:rPr lang="it-IT" sz="1600" b="1" spc="-105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600" b="1" spc="5" dirty="0" smtClean="0">
                          <a:solidFill>
                            <a:srgbClr val="FF0000"/>
                          </a:solidFill>
                          <a:latin typeface="Trebuchet MS"/>
                          <a:cs typeface="Trebuchet MS"/>
                        </a:rPr>
                        <a:t>RESPIRATORIO</a:t>
                      </a:r>
                      <a:endParaRPr lang="it-IT" sz="1600" dirty="0" smtClean="0">
                        <a:solidFill>
                          <a:srgbClr val="FF0000"/>
                        </a:solidFill>
                        <a:latin typeface="Trebuchet MS"/>
                        <a:cs typeface="Trebuchet MS"/>
                      </a:endParaRPr>
                    </a:p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163639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0" y="1"/>
          <a:ext cx="9103519" cy="80206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825"/>
                <a:gridCol w="3527108"/>
                <a:gridCol w="1502568"/>
                <a:gridCol w="1483043"/>
                <a:gridCol w="1704975"/>
              </a:tblGrid>
              <a:tr h="457834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30"/>
                        </a:lnSpc>
                      </a:pPr>
                      <a:r>
                        <a:rPr sz="16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sz="1600" b="1" spc="-2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CORPOREE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347980">
                <a:tc gridSpan="2"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lang="it-IT" sz="1600" b="1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lang="it-IT" sz="1600" b="1" spc="-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7–</a:t>
                      </a:r>
                      <a:r>
                        <a:rPr lang="it-IT" sz="1600" b="1" spc="-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2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FUNZIONI</a:t>
                      </a:r>
                      <a:r>
                        <a:rPr lang="it-IT" sz="1600" b="1" spc="-2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1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NEURO-MUSCOLOSCHELETRICHE</a:t>
                      </a:r>
                      <a:r>
                        <a:rPr lang="it-IT" sz="1600" b="1" spc="-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114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600" b="1" spc="-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15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CORRELATE</a:t>
                      </a:r>
                      <a:r>
                        <a:rPr lang="it-IT" sz="1600" b="1" spc="-2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18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AL</a:t>
                      </a:r>
                      <a:r>
                        <a:rPr lang="it-IT" sz="1600" b="1" spc="-3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19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MOVIMENTO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29019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</a:t>
                      </a:r>
                      <a:r>
                        <a:rPr sz="1600" b="1" spc="-2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.</a:t>
                      </a:r>
                      <a:r>
                        <a:rPr sz="1600" b="1" spc="-18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600" b="1" spc="-5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lang="it-IT" sz="1600" b="1" spc="-50" dirty="0" smtClean="0">
                        <a:solidFill>
                          <a:srgbClr val="FFFFFF"/>
                        </a:solidFill>
                        <a:latin typeface="Trebuchet MS"/>
                        <a:cs typeface="Trebuchet MS"/>
                      </a:endParaRPr>
                    </a:p>
                    <a:p>
                      <a:pPr marL="50165">
                        <a:lnSpc>
                          <a:spcPts val="1860"/>
                        </a:lnSpc>
                      </a:pPr>
                      <a:r>
                        <a:rPr lang="it-IT" sz="1600" b="1" spc="-5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 7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lang="it-IT" sz="1600" dirty="0" smtClean="0">
                          <a:latin typeface="Arial"/>
                          <a:cs typeface="Arial"/>
                        </a:rPr>
                        <a:t>  DESCRIZIONE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120" dirty="0">
                          <a:latin typeface="Arial"/>
                          <a:cs typeface="Arial"/>
                        </a:rPr>
                        <a:t>QUALIFICATORE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975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20" dirty="0">
                          <a:latin typeface="Arial"/>
                          <a:cs typeface="Arial"/>
                        </a:rPr>
                        <a:t>FORZA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sz="1600" spc="-90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600" spc="-7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6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5" dirty="0">
                          <a:latin typeface="Arial"/>
                          <a:cs typeface="Arial"/>
                        </a:rPr>
                        <a:t>DEBOLEZZA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50" dirty="0" smtClean="0">
                          <a:latin typeface="Trebuchet MS"/>
                          <a:cs typeface="Trebuchet MS"/>
                        </a:rPr>
                        <a:t>MOBILITÀ</a:t>
                      </a:r>
                      <a:r>
                        <a:rPr lang="it-IT" sz="1600" spc="-42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55" dirty="0" smtClean="0">
                          <a:latin typeface="Trebuchet MS"/>
                          <a:cs typeface="Trebuchet MS"/>
                        </a:rPr>
                        <a:t>ARTICOLARE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7975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0"/>
                        </a:lnSpc>
                      </a:pP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100" dirty="0" smtClean="0">
                          <a:latin typeface="Trebuchet MS"/>
                          <a:cs typeface="Trebuchet MS"/>
                        </a:rPr>
                        <a:t>FORZA</a:t>
                      </a:r>
                      <a:r>
                        <a:rPr lang="it-IT" sz="1600" spc="-1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80" dirty="0" smtClean="0">
                          <a:latin typeface="Trebuchet MS"/>
                          <a:cs typeface="Trebuchet MS"/>
                        </a:rPr>
                        <a:t>MUSCOLARE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100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-29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175" dirty="0" smtClean="0">
                          <a:latin typeface="Trebuchet MS"/>
                          <a:cs typeface="Trebuchet MS"/>
                        </a:rPr>
                        <a:t>TONO</a:t>
                      </a:r>
                      <a:r>
                        <a:rPr lang="it-IT" sz="1600" spc="-5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80" dirty="0" smtClean="0">
                          <a:latin typeface="Trebuchet MS"/>
                          <a:cs typeface="Trebuchet MS"/>
                        </a:rPr>
                        <a:t>MUSCOLARE</a:t>
                      </a:r>
                      <a:r>
                        <a:rPr lang="it-IT" sz="1600" spc="-6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15" dirty="0" smtClean="0">
                          <a:latin typeface="Trebuchet MS"/>
                          <a:cs typeface="Trebuchet MS"/>
                        </a:rPr>
                        <a:t>(IPOTONIA,  </a:t>
                      </a:r>
                      <a:r>
                        <a:rPr lang="it-IT" sz="1600" spc="10" dirty="0" smtClean="0">
                          <a:latin typeface="Trebuchet MS"/>
                          <a:cs typeface="Trebuchet MS"/>
                        </a:rPr>
                        <a:t>IPERTONIA)</a:t>
                      </a: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lang="it-IT" sz="1600" b="1" spc="-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lang="it-IT" sz="1600" b="1" spc="-175" baseline="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-45" dirty="0" smtClean="0">
                          <a:latin typeface="Trebuchet MS"/>
                          <a:cs typeface="Trebuchet MS"/>
                        </a:rPr>
                        <a:t>RIFLESSI </a:t>
                      </a:r>
                      <a:r>
                        <a:rPr lang="it-IT" sz="1600" spc="70" dirty="0" smtClean="0">
                          <a:latin typeface="Trebuchet MS"/>
                          <a:cs typeface="Trebuchet MS"/>
                        </a:rPr>
                        <a:t>MOTORI </a:t>
                      </a:r>
                      <a:r>
                        <a:rPr lang="it-IT" sz="1600" spc="35" dirty="0" smtClean="0">
                          <a:latin typeface="Trebuchet MS"/>
                          <a:cs typeface="Trebuchet MS"/>
                        </a:rPr>
                        <a:t>(</a:t>
                      </a:r>
                      <a:r>
                        <a:rPr lang="it-IT" sz="1600" spc="3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-32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20" dirty="0" smtClean="0">
                          <a:latin typeface="Trebuchet MS"/>
                          <a:cs typeface="Trebuchet MS"/>
                        </a:rPr>
                        <a:t>STIRAMENTO,  </a:t>
                      </a:r>
                      <a:r>
                        <a:rPr lang="it-IT" sz="1600" spc="60" dirty="0" smtClean="0">
                          <a:latin typeface="Trebuchet MS"/>
                          <a:cs typeface="Trebuchet MS"/>
                        </a:rPr>
                        <a:t>INVERSO </a:t>
                      </a:r>
                      <a:r>
                        <a:rPr lang="it-IT" sz="1600" spc="145" dirty="0" smtClean="0">
                          <a:latin typeface="Trebuchet MS"/>
                          <a:cs typeface="Trebuchet MS"/>
                        </a:rPr>
                        <a:t>DA</a:t>
                      </a:r>
                      <a:r>
                        <a:rPr lang="it-IT" sz="1600" spc="-18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50" dirty="0" smtClean="0">
                          <a:latin typeface="Trebuchet MS"/>
                          <a:cs typeface="Trebuchet MS"/>
                        </a:rPr>
                        <a:t>STIRAMENTO)</a:t>
                      </a: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0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b="1" spc="-1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…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spc="15" dirty="0" smtClean="0">
                          <a:latin typeface="Trebuchet MS"/>
                          <a:cs typeface="Trebuchet MS"/>
                        </a:rPr>
                        <a:t>NELLE </a:t>
                      </a:r>
                      <a:r>
                        <a:rPr lang="it-IT" sz="1600" spc="105" dirty="0" smtClean="0">
                          <a:latin typeface="Trebuchet MS"/>
                          <a:cs typeface="Trebuchet MS"/>
                        </a:rPr>
                        <a:t>FUNZIONI </a:t>
                      </a: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125" dirty="0" smtClean="0">
                          <a:latin typeface="Trebuchet MS"/>
                          <a:cs typeface="Trebuchet MS"/>
                        </a:rPr>
                        <a:t>CONTROLLO </a:t>
                      </a:r>
                      <a:r>
                        <a:rPr lang="it-IT" sz="1600" spc="-65" dirty="0" smtClean="0">
                          <a:latin typeface="Trebuchet MS"/>
                          <a:cs typeface="Trebuchet MS"/>
                        </a:rPr>
                        <a:t>E  </a:t>
                      </a:r>
                      <a:r>
                        <a:rPr lang="it-IT" sz="1600" spc="145" dirty="0" smtClean="0">
                          <a:latin typeface="Trebuchet MS"/>
                          <a:cs typeface="Trebuchet MS"/>
                        </a:rPr>
                        <a:t>COORDINAZIONE </a:t>
                      </a:r>
                      <a:r>
                        <a:rPr lang="it-IT" sz="1600" spc="50" dirty="0" smtClean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lang="it-IT" sz="1600" spc="-28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90" dirty="0" smtClean="0">
                          <a:latin typeface="Trebuchet MS"/>
                          <a:cs typeface="Trebuchet MS"/>
                        </a:rPr>
                        <a:t>MOVIMENTO  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VOLONTARIO</a:t>
                      </a: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53340">
                        <a:lnSpc>
                          <a:spcPts val="1860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7246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 marR="0" indent="0" algn="l" defTabSz="914400" rtl="0" eaLnBrk="1" fontAlgn="auto" latinLnBrk="0" hangingPunct="1">
                        <a:lnSpc>
                          <a:spcPts val="1864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spc="95" dirty="0" err="1" smtClean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600" spc="95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65" dirty="0" smtClean="0">
                          <a:latin typeface="Trebuchet MS"/>
                          <a:cs typeface="Trebuchet MS"/>
                        </a:rPr>
                        <a:t>MOVIMENTI </a:t>
                      </a:r>
                      <a:r>
                        <a:rPr lang="it-IT" sz="1600" spc="80" dirty="0" smtClean="0">
                          <a:latin typeface="Trebuchet MS"/>
                          <a:cs typeface="Trebuchet MS"/>
                        </a:rPr>
                        <a:t>INVOLONTARI</a:t>
                      </a:r>
                      <a:r>
                        <a:rPr lang="it-IT" sz="1600" spc="-340" dirty="0" smtClean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600" spc="30" dirty="0" smtClean="0">
                          <a:latin typeface="Trebuchet MS"/>
                          <a:cs typeface="Trebuchet MS"/>
                        </a:rPr>
                        <a:t>(DISTONIA,  </a:t>
                      </a:r>
                      <a:r>
                        <a:rPr lang="it-IT" sz="1600" spc="40" dirty="0" smtClean="0">
                          <a:latin typeface="Trebuchet MS"/>
                          <a:cs typeface="Trebuchet MS"/>
                        </a:rPr>
                        <a:t>CTREMORE,TIC)</a:t>
                      </a:r>
                      <a:endParaRPr lang="it-IT" sz="1600" dirty="0" smtClean="0">
                        <a:latin typeface="Trebuchet MS"/>
                        <a:cs typeface="Trebuchet MS"/>
                      </a:endParaRPr>
                    </a:p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2354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1636395">
                <a:tc>
                  <a:txBody>
                    <a:bodyPr/>
                    <a:lstStyle/>
                    <a:p>
                      <a:pPr marL="50165">
                        <a:lnSpc>
                          <a:spcPts val="1864"/>
                        </a:lnSpc>
                      </a:pPr>
                      <a:r>
                        <a:rPr sz="1600" b="1" spc="-4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</a:t>
                      </a:r>
                      <a:r>
                        <a:rPr sz="1600" b="1" spc="-175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endParaRPr sz="16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53340">
                        <a:lnSpc>
                          <a:spcPts val="1864"/>
                        </a:lnSpc>
                      </a:pP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pPr marL="12700" algn="l">
              <a:lnSpc>
                <a:spcPct val="100000"/>
              </a:lnSpc>
              <a:spcBef>
                <a:spcPts val="700"/>
              </a:spcBef>
            </a:pPr>
            <a:r>
              <a:rPr lang="it-IT" sz="2700" b="1" spc="130" dirty="0" smtClean="0">
                <a:latin typeface="+mn-lt"/>
                <a:cs typeface="Trebuchet MS"/>
              </a:rPr>
              <a:t>PARTE</a:t>
            </a:r>
            <a:r>
              <a:rPr lang="it-IT" sz="2700" b="1" spc="-55" dirty="0" smtClean="0">
                <a:latin typeface="+mn-lt"/>
                <a:cs typeface="Trebuchet MS"/>
              </a:rPr>
              <a:t> </a:t>
            </a:r>
            <a:r>
              <a:rPr lang="it-IT" sz="2700" b="1" spc="-85" dirty="0" smtClean="0">
                <a:latin typeface="+mn-lt"/>
                <a:cs typeface="Trebuchet MS"/>
              </a:rPr>
              <a:t>2</a:t>
            </a:r>
            <a:r>
              <a:rPr lang="it-IT" sz="2700" b="1" spc="-50" dirty="0" smtClean="0">
                <a:latin typeface="+mn-lt"/>
                <a:cs typeface="Trebuchet MS"/>
              </a:rPr>
              <a:t> </a:t>
            </a:r>
            <a:r>
              <a:rPr lang="it-IT" sz="2700" b="1" spc="315" dirty="0" smtClean="0">
                <a:latin typeface="+mn-lt"/>
                <a:cs typeface="Trebuchet MS"/>
              </a:rPr>
              <a:t>–</a:t>
            </a:r>
            <a:r>
              <a:rPr lang="it-IT" sz="2700" b="1" spc="-305" dirty="0" smtClean="0">
                <a:latin typeface="+mn-lt"/>
                <a:cs typeface="Trebuchet MS"/>
              </a:rPr>
              <a:t> </a:t>
            </a:r>
            <a:r>
              <a:rPr lang="it-IT" sz="2700" b="1" spc="204" dirty="0" smtClean="0">
                <a:latin typeface="+mn-lt"/>
                <a:cs typeface="Trebuchet MS"/>
              </a:rPr>
              <a:t>ATTIVITÀ</a:t>
            </a:r>
            <a:r>
              <a:rPr lang="it-IT" sz="2700" b="1" spc="-70" dirty="0" smtClean="0">
                <a:latin typeface="+mn-lt"/>
                <a:cs typeface="Trebuchet MS"/>
              </a:rPr>
              <a:t> </a:t>
            </a:r>
            <a:r>
              <a:rPr lang="it-IT" sz="2700" b="1" spc="240" dirty="0" smtClean="0">
                <a:latin typeface="+mn-lt"/>
                <a:cs typeface="Trebuchet MS"/>
              </a:rPr>
              <a:t>PERSONALI</a:t>
            </a:r>
            <a:r>
              <a:rPr lang="it-IT" sz="2700" b="1" spc="-65" dirty="0" smtClean="0">
                <a:latin typeface="+mn-lt"/>
                <a:cs typeface="Trebuchet MS"/>
              </a:rPr>
              <a:t> </a:t>
            </a:r>
            <a:r>
              <a:rPr lang="it-IT" sz="2700" b="1" spc="155" dirty="0" smtClean="0">
                <a:latin typeface="+mn-lt"/>
                <a:cs typeface="Trebuchet MS"/>
              </a:rPr>
              <a:t>E</a:t>
            </a:r>
            <a:r>
              <a:rPr lang="it-IT" sz="2700" b="1" spc="-50" dirty="0" smtClean="0">
                <a:latin typeface="+mn-lt"/>
                <a:cs typeface="Trebuchet MS"/>
              </a:rPr>
              <a:t> </a:t>
            </a:r>
            <a:r>
              <a:rPr lang="it-IT" sz="2700" b="1" spc="204" dirty="0" smtClean="0">
                <a:latin typeface="+mn-lt"/>
                <a:cs typeface="Trebuchet MS"/>
              </a:rPr>
              <a:t>PARTECIPAZIONE</a:t>
            </a:r>
            <a:r>
              <a:rPr lang="it-IT" sz="2700" b="1" spc="-60" dirty="0" smtClean="0">
                <a:latin typeface="+mn-lt"/>
                <a:cs typeface="Trebuchet MS"/>
              </a:rPr>
              <a:t> </a:t>
            </a:r>
            <a:r>
              <a:rPr lang="it-IT" sz="2700" b="1" spc="254" dirty="0" smtClean="0">
                <a:latin typeface="+mn-lt"/>
                <a:cs typeface="Trebuchet MS"/>
              </a:rPr>
              <a:t>SOCIALE</a:t>
            </a:r>
            <a:br>
              <a:rPr lang="it-IT" sz="2700" b="1" spc="254" dirty="0" smtClean="0">
                <a:latin typeface="+mn-lt"/>
                <a:cs typeface="Trebuchet MS"/>
              </a:rPr>
            </a:br>
            <a:r>
              <a:rPr lang="it-IT" sz="1800" dirty="0" smtClean="0">
                <a:latin typeface="+mn-lt"/>
                <a:cs typeface="Trebuchet MS"/>
              </a:rPr>
              <a:t/>
            </a:r>
            <a:br>
              <a:rPr lang="it-IT" sz="1800" dirty="0" smtClean="0">
                <a:latin typeface="+mn-lt"/>
                <a:cs typeface="Trebuchet MS"/>
              </a:rPr>
            </a:br>
            <a:r>
              <a:rPr lang="it-IT" sz="1800" b="1" spc="130" dirty="0">
                <a:latin typeface="+mn-lt"/>
                <a:cs typeface="Trebuchet MS"/>
              </a:rPr>
              <a:t>I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204" dirty="0" smtClean="0">
                <a:latin typeface="+mn-lt"/>
                <a:cs typeface="Trebuchet MS"/>
              </a:rPr>
              <a:t>qualificatori</a:t>
            </a:r>
            <a:r>
              <a:rPr lang="it-IT" sz="1800" b="1" spc="-75" dirty="0" smtClean="0">
                <a:latin typeface="+mn-lt"/>
                <a:cs typeface="Trebuchet MS"/>
              </a:rPr>
              <a:t> </a:t>
            </a:r>
            <a:r>
              <a:rPr lang="it-IT" sz="1800" b="1" spc="254" dirty="0" smtClean="0">
                <a:latin typeface="+mn-lt"/>
                <a:cs typeface="Trebuchet MS"/>
              </a:rPr>
              <a:t>di </a:t>
            </a:r>
            <a:r>
              <a:rPr lang="it-IT" sz="1800" b="1" spc="-290" dirty="0" smtClean="0">
                <a:latin typeface="+mn-lt"/>
                <a:cs typeface="Trebuchet MS"/>
              </a:rPr>
              <a:t> </a:t>
            </a:r>
            <a:r>
              <a:rPr lang="it-IT" sz="1800" b="1" spc="204" dirty="0" smtClean="0">
                <a:latin typeface="+mn-lt"/>
                <a:cs typeface="Trebuchet MS"/>
              </a:rPr>
              <a:t>attività</a:t>
            </a:r>
            <a:r>
              <a:rPr lang="it-IT" sz="1800" b="1" spc="-80" dirty="0" smtClean="0">
                <a:latin typeface="+mn-lt"/>
                <a:cs typeface="Trebuchet MS"/>
              </a:rPr>
              <a:t> </a:t>
            </a:r>
            <a:r>
              <a:rPr lang="it-IT" sz="1800" b="1" spc="155" dirty="0" smtClean="0">
                <a:latin typeface="+mn-lt"/>
                <a:cs typeface="Trebuchet MS"/>
              </a:rPr>
              <a:t>e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204" dirty="0" smtClean="0">
                <a:latin typeface="+mn-lt"/>
                <a:cs typeface="Trebuchet MS"/>
              </a:rPr>
              <a:t>partecipazione</a:t>
            </a:r>
            <a:r>
              <a:rPr lang="it-IT" sz="1800" b="1" spc="-60" dirty="0" smtClean="0">
                <a:latin typeface="+mn-lt"/>
                <a:cs typeface="Trebuchet MS"/>
              </a:rPr>
              <a:t> </a:t>
            </a:r>
            <a:r>
              <a:rPr lang="it-IT" sz="1800" b="1" spc="365" dirty="0" smtClean="0">
                <a:latin typeface="+mn-lt"/>
                <a:cs typeface="Trebuchet MS"/>
              </a:rPr>
              <a:t>sono  </a:t>
            </a:r>
            <a:r>
              <a:rPr lang="it-IT" sz="1800" b="1" spc="245" dirty="0" smtClean="0">
                <a:latin typeface="+mn-lt"/>
                <a:cs typeface="Trebuchet MS"/>
              </a:rPr>
              <a:t>performance </a:t>
            </a:r>
            <a:r>
              <a:rPr lang="it-IT" sz="1800" b="1" spc="155" dirty="0" smtClean="0">
                <a:latin typeface="+mn-lt"/>
                <a:cs typeface="Trebuchet MS"/>
              </a:rPr>
              <a:t>e</a:t>
            </a:r>
            <a:r>
              <a:rPr lang="it-IT" sz="1800" b="1" spc="-360" dirty="0" smtClean="0">
                <a:latin typeface="+mn-lt"/>
                <a:cs typeface="Trebuchet MS"/>
              </a:rPr>
              <a:t> </a:t>
            </a:r>
            <a:r>
              <a:rPr lang="it-IT" sz="1800" b="1" spc="195" dirty="0" smtClean="0">
                <a:latin typeface="+mn-lt"/>
                <a:cs typeface="Trebuchet MS"/>
              </a:rPr>
              <a:t>capacità.</a:t>
            </a:r>
            <a:br>
              <a:rPr lang="it-IT" sz="1800" b="1" spc="195" dirty="0" smtClean="0">
                <a:latin typeface="+mn-lt"/>
                <a:cs typeface="Trebuchet MS"/>
              </a:rPr>
            </a:br>
            <a:r>
              <a:rPr lang="it-IT" sz="1800" dirty="0" smtClean="0">
                <a:latin typeface="+mn-lt"/>
                <a:cs typeface="Trebuchet MS"/>
              </a:rPr>
              <a:t/>
            </a:r>
            <a:br>
              <a:rPr lang="it-IT" sz="1800" dirty="0" smtClean="0">
                <a:latin typeface="+mn-lt"/>
                <a:cs typeface="Trebuchet MS"/>
              </a:rPr>
            </a:br>
            <a:r>
              <a:rPr lang="it-IT" sz="1800" b="1" spc="140" dirty="0">
                <a:latin typeface="+mn-lt"/>
                <a:cs typeface="Trebuchet MS"/>
              </a:rPr>
              <a:t>I</a:t>
            </a:r>
            <a:r>
              <a:rPr lang="it-IT" sz="1800" b="1" spc="140" dirty="0" smtClean="0">
                <a:latin typeface="+mn-lt"/>
                <a:cs typeface="Trebuchet MS"/>
              </a:rPr>
              <a:t>l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210" dirty="0" smtClean="0">
                <a:latin typeface="+mn-lt"/>
                <a:cs typeface="Trebuchet MS"/>
              </a:rPr>
              <a:t>qualificatore</a:t>
            </a:r>
            <a:r>
              <a:rPr lang="it-IT" sz="1800" b="1" spc="-75" dirty="0" smtClean="0">
                <a:latin typeface="+mn-lt"/>
                <a:cs typeface="Trebuchet MS"/>
              </a:rPr>
              <a:t> </a:t>
            </a:r>
            <a:r>
              <a:rPr lang="it-IT" sz="1800" b="1" spc="245" dirty="0" smtClean="0">
                <a:latin typeface="+mn-lt"/>
                <a:cs typeface="Trebuchet MS"/>
              </a:rPr>
              <a:t>performance</a:t>
            </a:r>
            <a:r>
              <a:rPr lang="it-IT" sz="1800" b="1" spc="-55" dirty="0" smtClean="0">
                <a:latin typeface="+mn-lt"/>
                <a:cs typeface="Trebuchet MS"/>
              </a:rPr>
              <a:t> </a:t>
            </a:r>
            <a:r>
              <a:rPr lang="it-IT" sz="1800" b="1" spc="225" dirty="0" smtClean="0">
                <a:latin typeface="+mn-lt"/>
                <a:cs typeface="Trebuchet MS"/>
              </a:rPr>
              <a:t>descrive</a:t>
            </a:r>
            <a:r>
              <a:rPr lang="it-IT" sz="1800" b="1" spc="-60" dirty="0" smtClean="0">
                <a:latin typeface="+mn-lt"/>
                <a:cs typeface="Trebuchet MS"/>
              </a:rPr>
              <a:t> </a:t>
            </a:r>
            <a:r>
              <a:rPr lang="it-IT" sz="1800" b="1" spc="340" dirty="0" smtClean="0">
                <a:latin typeface="+mn-lt"/>
                <a:cs typeface="Trebuchet MS"/>
              </a:rPr>
              <a:t>cosa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380" dirty="0" smtClean="0">
                <a:latin typeface="+mn-lt"/>
                <a:cs typeface="Trebuchet MS"/>
              </a:rPr>
              <a:t>un  </a:t>
            </a:r>
            <a:r>
              <a:rPr lang="it-IT" sz="1800" b="1" spc="285" dirty="0" smtClean="0">
                <a:latin typeface="+mn-lt"/>
                <a:cs typeface="Trebuchet MS"/>
              </a:rPr>
              <a:t>individuo</a:t>
            </a:r>
            <a:r>
              <a:rPr lang="it-IT" sz="1800" b="1" spc="-80" dirty="0" smtClean="0">
                <a:latin typeface="+mn-lt"/>
                <a:cs typeface="Trebuchet MS"/>
              </a:rPr>
              <a:t> </a:t>
            </a:r>
            <a:r>
              <a:rPr lang="it-IT" sz="1800" b="1" spc="130" dirty="0" smtClean="0">
                <a:latin typeface="+mn-lt"/>
                <a:cs typeface="Trebuchet MS"/>
              </a:rPr>
              <a:t>fa</a:t>
            </a:r>
            <a:r>
              <a:rPr lang="it-IT" sz="1800" b="1" spc="-70" dirty="0" smtClean="0">
                <a:latin typeface="+mn-lt"/>
                <a:cs typeface="Trebuchet MS"/>
              </a:rPr>
              <a:t> </a:t>
            </a:r>
            <a:r>
              <a:rPr lang="it-IT" sz="1800" b="1" spc="240" dirty="0" smtClean="0">
                <a:latin typeface="+mn-lt"/>
                <a:cs typeface="Trebuchet MS"/>
              </a:rPr>
              <a:t>nel</a:t>
            </a:r>
            <a:r>
              <a:rPr lang="it-IT" sz="1800" b="1" spc="-70" dirty="0" smtClean="0">
                <a:latin typeface="+mn-lt"/>
                <a:cs typeface="Trebuchet MS"/>
              </a:rPr>
              <a:t> </a:t>
            </a:r>
            <a:r>
              <a:rPr lang="it-IT" sz="1800" b="1" spc="330" dirty="0" smtClean="0">
                <a:latin typeface="+mn-lt"/>
                <a:cs typeface="Trebuchet MS"/>
              </a:rPr>
              <a:t>suo</a:t>
            </a:r>
            <a:r>
              <a:rPr lang="it-IT" sz="1800" b="1" spc="-305" dirty="0" smtClean="0">
                <a:latin typeface="+mn-lt"/>
                <a:cs typeface="Trebuchet MS"/>
              </a:rPr>
              <a:t> </a:t>
            </a:r>
            <a:r>
              <a:rPr lang="it-IT" sz="1800" b="1" spc="254" dirty="0" smtClean="0">
                <a:latin typeface="+mn-lt"/>
                <a:cs typeface="Trebuchet MS"/>
              </a:rPr>
              <a:t>ambiente</a:t>
            </a:r>
            <a:r>
              <a:rPr lang="it-IT" sz="1800" b="1" spc="-320" dirty="0" smtClean="0">
                <a:latin typeface="+mn-lt"/>
                <a:cs typeface="Trebuchet MS"/>
              </a:rPr>
              <a:t> </a:t>
            </a:r>
            <a:r>
              <a:rPr lang="it-IT" sz="1800" b="1" spc="155" dirty="0" smtClean="0">
                <a:latin typeface="+mn-lt"/>
                <a:cs typeface="Trebuchet MS"/>
              </a:rPr>
              <a:t>attuale.</a:t>
            </a:r>
            <a:br>
              <a:rPr lang="it-IT" sz="1800" b="1" spc="155" dirty="0" smtClean="0">
                <a:latin typeface="+mn-lt"/>
                <a:cs typeface="Trebuchet MS"/>
              </a:rPr>
            </a:br>
            <a:r>
              <a:rPr lang="it-IT" sz="1800" b="1" spc="155" dirty="0" smtClean="0">
                <a:latin typeface="+mn-lt"/>
                <a:cs typeface="Trebuchet MS"/>
              </a:rPr>
              <a:t/>
            </a:r>
            <a:br>
              <a:rPr lang="it-IT" sz="1800" b="1" spc="155" dirty="0" smtClean="0">
                <a:latin typeface="+mn-lt"/>
                <a:cs typeface="Trebuchet MS"/>
              </a:rPr>
            </a:br>
            <a:r>
              <a:rPr lang="it-IT" sz="1800" b="1" spc="-305" dirty="0" smtClean="0">
                <a:latin typeface="+mn-lt"/>
                <a:cs typeface="Trebuchet MS"/>
              </a:rPr>
              <a:t> </a:t>
            </a:r>
            <a:r>
              <a:rPr lang="it-IT" sz="1800" b="1" spc="140" dirty="0">
                <a:latin typeface="+mn-lt"/>
                <a:cs typeface="Trebuchet MS"/>
              </a:rPr>
              <a:t>I</a:t>
            </a:r>
            <a:r>
              <a:rPr lang="it-IT" sz="1800" b="1" spc="140" dirty="0" smtClean="0">
                <a:latin typeface="+mn-lt"/>
                <a:cs typeface="Trebuchet MS"/>
              </a:rPr>
              <a:t>l </a:t>
            </a:r>
            <a:r>
              <a:rPr lang="it-IT" sz="1800" b="1" spc="210" dirty="0" smtClean="0">
                <a:latin typeface="+mn-lt"/>
                <a:cs typeface="Trebuchet MS"/>
              </a:rPr>
              <a:t>qualificatore</a:t>
            </a:r>
            <a:r>
              <a:rPr lang="it-IT" sz="1800" b="1" spc="-75" dirty="0" smtClean="0">
                <a:latin typeface="+mn-lt"/>
                <a:cs typeface="Trebuchet MS"/>
              </a:rPr>
              <a:t> </a:t>
            </a:r>
            <a:r>
              <a:rPr lang="it-IT" sz="1800" b="1" spc="254" dirty="0" smtClean="0">
                <a:latin typeface="+mn-lt"/>
                <a:cs typeface="Trebuchet MS"/>
              </a:rPr>
              <a:t>di</a:t>
            </a:r>
            <a:r>
              <a:rPr lang="it-IT" sz="1800" b="1" spc="-70" dirty="0" smtClean="0">
                <a:latin typeface="+mn-lt"/>
                <a:cs typeface="Trebuchet MS"/>
              </a:rPr>
              <a:t> </a:t>
            </a:r>
            <a:r>
              <a:rPr lang="it-IT" sz="1800" b="1" spc="250" dirty="0" smtClean="0">
                <a:latin typeface="+mn-lt"/>
                <a:cs typeface="Trebuchet MS"/>
              </a:rPr>
              <a:t>capacità</a:t>
            </a:r>
            <a:r>
              <a:rPr lang="it-IT" sz="1800" b="1" spc="-60" dirty="0" smtClean="0">
                <a:latin typeface="+mn-lt"/>
                <a:cs typeface="Trebuchet MS"/>
              </a:rPr>
              <a:t> </a:t>
            </a:r>
            <a:r>
              <a:rPr lang="it-IT" sz="1800" b="1" spc="300" dirty="0" smtClean="0">
                <a:latin typeface="+mn-lt"/>
                <a:cs typeface="Trebuchet MS"/>
              </a:rPr>
              <a:t>indica</a:t>
            </a:r>
            <a:r>
              <a:rPr lang="it-IT" sz="1800" b="1" spc="-75" dirty="0" smtClean="0">
                <a:latin typeface="+mn-lt"/>
                <a:cs typeface="Trebuchet MS"/>
              </a:rPr>
              <a:t> </a:t>
            </a:r>
            <a:r>
              <a:rPr lang="it-IT" sz="1800" b="1" spc="150" dirty="0" smtClean="0">
                <a:latin typeface="+mn-lt"/>
                <a:cs typeface="Trebuchet MS"/>
              </a:rPr>
              <a:t>l’abilità</a:t>
            </a:r>
            <a:r>
              <a:rPr lang="it-IT" sz="1800" b="1" spc="-70" dirty="0" smtClean="0">
                <a:latin typeface="+mn-lt"/>
                <a:cs typeface="Trebuchet MS"/>
              </a:rPr>
              <a:t> </a:t>
            </a:r>
            <a:r>
              <a:rPr lang="it-IT" sz="1800" b="1" spc="235" dirty="0" smtClean="0">
                <a:latin typeface="+mn-lt"/>
                <a:cs typeface="Trebuchet MS"/>
              </a:rPr>
              <a:t>della</a:t>
            </a:r>
            <a:r>
              <a:rPr lang="it-IT" sz="1800" dirty="0" smtClean="0">
                <a:latin typeface="+mn-lt"/>
                <a:cs typeface="Trebuchet MS"/>
              </a:rPr>
              <a:t/>
            </a:r>
            <a:br>
              <a:rPr lang="it-IT" sz="1800" dirty="0" smtClean="0">
                <a:latin typeface="+mn-lt"/>
                <a:cs typeface="Trebuchet MS"/>
              </a:rPr>
            </a:br>
            <a:r>
              <a:rPr lang="it-IT" sz="1800" b="1" spc="270" dirty="0" smtClean="0">
                <a:latin typeface="+mn-lt"/>
                <a:cs typeface="Trebuchet MS"/>
              </a:rPr>
              <a:t>persona</a:t>
            </a:r>
            <a:r>
              <a:rPr lang="it-IT" sz="1800" b="1" spc="-55" dirty="0" smtClean="0">
                <a:latin typeface="+mn-lt"/>
                <a:cs typeface="Trebuchet MS"/>
              </a:rPr>
              <a:t> </a:t>
            </a:r>
            <a:r>
              <a:rPr lang="it-IT" sz="1800" b="1" spc="160" dirty="0" smtClean="0">
                <a:latin typeface="+mn-lt"/>
                <a:cs typeface="Trebuchet MS"/>
              </a:rPr>
              <a:t>nell’eseguire</a:t>
            </a:r>
            <a:r>
              <a:rPr lang="it-IT" sz="1800" b="1" spc="-80" dirty="0" smtClean="0">
                <a:latin typeface="+mn-lt"/>
                <a:cs typeface="Trebuchet MS"/>
              </a:rPr>
              <a:t> </a:t>
            </a:r>
            <a:r>
              <a:rPr lang="it-IT" sz="1800" b="1" spc="380" dirty="0" smtClean="0">
                <a:latin typeface="+mn-lt"/>
                <a:cs typeface="Trebuchet MS"/>
              </a:rPr>
              <a:t>un</a:t>
            </a:r>
            <a:r>
              <a:rPr lang="it-IT" sz="1800" b="1" spc="-55" dirty="0" smtClean="0">
                <a:latin typeface="+mn-lt"/>
                <a:cs typeface="Trebuchet MS"/>
              </a:rPr>
              <a:t> </a:t>
            </a:r>
            <a:r>
              <a:rPr lang="it-IT" sz="1800" b="1" spc="275" dirty="0" smtClean="0">
                <a:latin typeface="+mn-lt"/>
                <a:cs typeface="Trebuchet MS"/>
              </a:rPr>
              <a:t>compito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409" dirty="0" smtClean="0">
                <a:latin typeface="+mn-lt"/>
                <a:cs typeface="Trebuchet MS"/>
              </a:rPr>
              <a:t>o</a:t>
            </a:r>
            <a:r>
              <a:rPr lang="it-IT" sz="1800" b="1" spc="-65" dirty="0" smtClean="0">
                <a:latin typeface="+mn-lt"/>
                <a:cs typeface="Trebuchet MS"/>
              </a:rPr>
              <a:t> </a:t>
            </a:r>
            <a:r>
              <a:rPr lang="it-IT" sz="1800" b="1" spc="370" dirty="0" smtClean="0">
                <a:latin typeface="+mn-lt"/>
                <a:cs typeface="Trebuchet MS"/>
              </a:rPr>
              <a:t>una</a:t>
            </a:r>
            <a:r>
              <a:rPr lang="it-IT" sz="1800" b="1" spc="-305" dirty="0" smtClean="0">
                <a:latin typeface="+mn-lt"/>
                <a:cs typeface="Trebuchet MS"/>
              </a:rPr>
              <a:t> </a:t>
            </a:r>
            <a:r>
              <a:rPr lang="it-IT" sz="1800" b="1" spc="165" dirty="0" smtClean="0">
                <a:latin typeface="+mn-lt"/>
                <a:cs typeface="Trebuchet MS"/>
              </a:rPr>
              <a:t>attività</a:t>
            </a:r>
            <a:endParaRPr lang="it-IT" sz="1800" dirty="0">
              <a:latin typeface="+mn-l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2500306"/>
            <a:ext cx="8186766" cy="3625857"/>
          </a:xfrm>
        </p:spPr>
        <p:txBody>
          <a:bodyPr>
            <a:normAutofit/>
          </a:bodyPr>
          <a:lstStyle/>
          <a:p>
            <a:endParaRPr lang="it-IT" sz="1800" spc="55" dirty="0" smtClean="0"/>
          </a:p>
          <a:p>
            <a:endParaRPr lang="it-IT" sz="1800" dirty="0" smtClean="0">
              <a:latin typeface="Trebuchet MS"/>
              <a:cs typeface="Trebuchet MS"/>
            </a:endParaRPr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357158" y="2786058"/>
          <a:ext cx="8572560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0"/>
                <a:gridCol w="4286280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PRIMO </a:t>
                      </a:r>
                      <a:r>
                        <a:rPr lang="it-IT" sz="1800" b="1" i="1" spc="-5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QUALIFICATORE: </a:t>
                      </a:r>
                      <a:r>
                        <a:rPr lang="it-IT" sz="1800" b="1" i="1" spc="-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PERFORMANCE </a:t>
                      </a:r>
                      <a:r>
                        <a:rPr lang="it-IT" sz="1800" b="1" i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lang="it-IT" sz="1800" b="1" i="1" spc="25" dirty="0" err="1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800" b="1" i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10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ATTIVITÀ </a:t>
                      </a:r>
                      <a:r>
                        <a:rPr lang="it-IT" sz="1800" b="1" i="1" spc="-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  </a:t>
                      </a:r>
                      <a:r>
                        <a:rPr lang="it-IT" sz="1800" b="1" i="1" spc="-15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PARTECIPAZIONE </a:t>
                      </a:r>
                      <a:r>
                        <a:rPr lang="it-IT" sz="1800" b="1" i="1" spc="-14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NELL’AMBIENTE ATTUALE </a:t>
                      </a:r>
                      <a:r>
                        <a:rPr lang="it-IT" sz="1800" b="1" i="1" spc="-14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CONSIDERANDO </a:t>
                      </a:r>
                      <a:r>
                        <a:rPr lang="it-IT" sz="1800" b="1" i="1" spc="-7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TUTTI</a:t>
                      </a:r>
                      <a:r>
                        <a:rPr lang="it-IT" sz="1800" b="1" i="1" spc="-365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b="1" i="1" spc="-20" dirty="0" smtClean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I  </a:t>
                      </a:r>
                      <a:r>
                        <a:rPr lang="it-IT" sz="1800" b="1" i="1" spc="-10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FATTORI</a:t>
                      </a:r>
                      <a:r>
                        <a:rPr lang="it-IT" sz="1800" b="1" i="1" spc="-2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6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CHE</a:t>
                      </a:r>
                      <a:r>
                        <a:rPr lang="it-IT" sz="1800" b="1" i="1" spc="-18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POSSONO</a:t>
                      </a:r>
                      <a:r>
                        <a:rPr lang="it-IT" sz="1800" b="1" i="1" spc="-1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8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FAVORIRE</a:t>
                      </a:r>
                      <a:r>
                        <a:rPr lang="it-IT" sz="1800" b="1" i="1" spc="-17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lang="it-IT" sz="1800" b="1" i="1" spc="-17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PERFORMANCE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i="1" spc="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SECONDO </a:t>
                      </a:r>
                      <a:r>
                        <a:rPr lang="it-IT" sz="1800" b="1" i="1" spc="-5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QUALIFICATORE: </a:t>
                      </a:r>
                      <a:r>
                        <a:rPr lang="it-IT" sz="1800" b="1" i="1" spc="-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CAPACITÀ  </a:t>
                      </a:r>
                      <a:r>
                        <a:rPr lang="it-IT" sz="1800" b="1" i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GRADO</a:t>
                      </a:r>
                      <a:r>
                        <a:rPr lang="it-IT" sz="1800" b="1" i="1" spc="-18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25" dirty="0" err="1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800" b="1" i="1" spc="-22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10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ATTIVITÀ</a:t>
                      </a:r>
                      <a:r>
                        <a:rPr lang="it-IT" sz="1800" b="1" i="1" spc="-15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lang="it-IT" sz="1800" b="1" i="1" spc="-18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4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PARTECIPAZIONE  </a:t>
                      </a:r>
                      <a:r>
                        <a:rPr lang="it-IT" sz="1800" b="1" i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lang="it-IT" sz="1800" b="1" i="1" spc="-25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UN</a:t>
                      </a:r>
                      <a:r>
                        <a:rPr lang="it-IT" sz="1800" b="1" i="1" spc="-2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-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AMBIENTE</a:t>
                      </a:r>
                      <a:r>
                        <a:rPr lang="it-IT" sz="1800" b="1" i="1" spc="-23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i="1" spc="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STANDARD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255904" indent="-164465">
                        <a:lnSpc>
                          <a:spcPct val="100000"/>
                        </a:lnSpc>
                        <a:spcBef>
                          <a:spcPts val="245"/>
                        </a:spcBef>
                        <a:buFont typeface="Trebuchet MS"/>
                        <a:buAutoNum type="arabicPlain"/>
                        <a:tabLst>
                          <a:tab pos="256540" algn="l"/>
                        </a:tabLst>
                      </a:pPr>
                      <a:r>
                        <a:rPr lang="it-IT" sz="1800" spc="-130" dirty="0" smtClean="0">
                          <a:latin typeface="Arial"/>
                          <a:cs typeface="Arial"/>
                        </a:rPr>
                        <a:t>NESSUNA</a:t>
                      </a:r>
                      <a:r>
                        <a:rPr lang="it-IT" sz="1800" spc="-17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1460" indent="-1600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Trebuchet MS"/>
                        <a:buAutoNum type="arabicPlain"/>
                        <a:tabLst>
                          <a:tab pos="251460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1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30" dirty="0" smtClean="0">
                          <a:latin typeface="Arial"/>
                          <a:cs typeface="Arial"/>
                        </a:rPr>
                        <a:t>LIEVE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2729" indent="-161290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53365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90" dirty="0" smtClean="0">
                          <a:latin typeface="Arial"/>
                          <a:cs typeface="Arial"/>
                        </a:rPr>
                        <a:t>MEDIA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49554" indent="-158115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50190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85" dirty="0" smtClean="0">
                          <a:latin typeface="Arial"/>
                          <a:cs typeface="Arial"/>
                        </a:rPr>
                        <a:t>GRAVE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9079" indent="-167640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59079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2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35" dirty="0" smtClean="0">
                          <a:latin typeface="Arial"/>
                          <a:cs typeface="Arial"/>
                        </a:rPr>
                        <a:t>COMPLETA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66700" indent="-175260">
                        <a:lnSpc>
                          <a:spcPct val="100000"/>
                        </a:lnSpc>
                        <a:buFont typeface="Trebuchet MS"/>
                        <a:buAutoNum type="arabicPlain" startAt="8"/>
                        <a:tabLst>
                          <a:tab pos="266700" algn="l"/>
                        </a:tabLst>
                      </a:pPr>
                      <a:r>
                        <a:rPr lang="it-IT" sz="1800" spc="-65" dirty="0" smtClean="0">
                          <a:latin typeface="Arial"/>
                          <a:cs typeface="Arial"/>
                        </a:rPr>
                        <a:t>NON</a:t>
                      </a:r>
                      <a:r>
                        <a:rPr lang="it-IT" sz="1800" spc="-2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65" dirty="0" smtClean="0">
                          <a:latin typeface="Arial"/>
                          <a:cs typeface="Arial"/>
                        </a:rPr>
                        <a:t>SPECIFICATO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64795" indent="-173355">
                        <a:lnSpc>
                          <a:spcPct val="100000"/>
                        </a:lnSpc>
                        <a:buFont typeface="Trebuchet MS"/>
                        <a:buAutoNum type="arabicPlain" startAt="8"/>
                        <a:tabLst>
                          <a:tab pos="265430" algn="l"/>
                        </a:tabLst>
                      </a:pPr>
                      <a:r>
                        <a:rPr lang="it-IT" sz="1800" spc="-65" dirty="0" smtClean="0">
                          <a:latin typeface="Arial"/>
                          <a:cs typeface="Arial"/>
                        </a:rPr>
                        <a:t>NON</a:t>
                      </a:r>
                      <a:r>
                        <a:rPr lang="it-IT" sz="1800" spc="-28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25" dirty="0" smtClean="0">
                          <a:latin typeface="Arial"/>
                          <a:cs typeface="Arial"/>
                        </a:rPr>
                        <a:t>APPLICABILE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60350" indent="-164465">
                        <a:lnSpc>
                          <a:spcPct val="100000"/>
                        </a:lnSpc>
                        <a:spcBef>
                          <a:spcPts val="245"/>
                        </a:spcBef>
                        <a:buFont typeface="Trebuchet MS"/>
                        <a:buAutoNum type="arabicPlain"/>
                        <a:tabLst>
                          <a:tab pos="260985" algn="l"/>
                        </a:tabLst>
                      </a:pPr>
                      <a:r>
                        <a:rPr lang="it-IT" sz="1800" spc="-130" dirty="0" smtClean="0">
                          <a:latin typeface="Arial"/>
                          <a:cs typeface="Arial"/>
                        </a:rPr>
                        <a:t>NESSUNA</a:t>
                      </a:r>
                      <a:r>
                        <a:rPr lang="it-IT" sz="1800" spc="-17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5904" indent="-1600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Trebuchet MS"/>
                        <a:buAutoNum type="arabicPlain"/>
                        <a:tabLst>
                          <a:tab pos="255904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1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30" dirty="0" smtClean="0">
                          <a:latin typeface="Arial"/>
                          <a:cs typeface="Arial"/>
                        </a:rPr>
                        <a:t>LIEVE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7175" indent="-161290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57810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90" dirty="0" smtClean="0">
                          <a:latin typeface="Arial"/>
                          <a:cs typeface="Arial"/>
                        </a:rPr>
                        <a:t>MEDIA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54000" indent="-158115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54635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85" dirty="0" smtClean="0">
                          <a:latin typeface="Arial"/>
                          <a:cs typeface="Arial"/>
                        </a:rPr>
                        <a:t>GRAVE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63525" indent="-167640">
                        <a:lnSpc>
                          <a:spcPct val="100000"/>
                        </a:lnSpc>
                        <a:buFont typeface="Trebuchet MS"/>
                        <a:buAutoNum type="arabicPlain"/>
                        <a:tabLst>
                          <a:tab pos="263525" algn="l"/>
                        </a:tabLst>
                      </a:pP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DIFFICOLTÀ</a:t>
                      </a:r>
                      <a:r>
                        <a:rPr lang="it-IT" sz="1800" spc="-22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35" dirty="0" smtClean="0">
                          <a:latin typeface="Arial"/>
                          <a:cs typeface="Arial"/>
                        </a:rPr>
                        <a:t>COMPLETA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71145" indent="-175260">
                        <a:lnSpc>
                          <a:spcPct val="100000"/>
                        </a:lnSpc>
                        <a:buFont typeface="Trebuchet MS"/>
                        <a:buAutoNum type="arabicPlain" startAt="8"/>
                        <a:tabLst>
                          <a:tab pos="271145" algn="l"/>
                        </a:tabLst>
                      </a:pPr>
                      <a:r>
                        <a:rPr lang="it-IT" sz="1800" spc="-65" dirty="0" smtClean="0">
                          <a:latin typeface="Arial"/>
                          <a:cs typeface="Arial"/>
                        </a:rPr>
                        <a:t>NON</a:t>
                      </a:r>
                      <a:r>
                        <a:rPr lang="it-IT" sz="1800" spc="-2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65" dirty="0" smtClean="0">
                          <a:latin typeface="Arial"/>
                          <a:cs typeface="Arial"/>
                        </a:rPr>
                        <a:t>SPECIFICATO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269240" indent="-173355">
                        <a:lnSpc>
                          <a:spcPct val="100000"/>
                        </a:lnSpc>
                        <a:buFont typeface="Trebuchet MS"/>
                        <a:buAutoNum type="arabicPlain" startAt="8"/>
                        <a:tabLst>
                          <a:tab pos="269875" algn="l"/>
                        </a:tabLst>
                      </a:pPr>
                      <a:r>
                        <a:rPr lang="it-IT" sz="1800" spc="-65" dirty="0" smtClean="0">
                          <a:latin typeface="Arial"/>
                          <a:cs typeface="Arial"/>
                        </a:rPr>
                        <a:t>NON</a:t>
                      </a:r>
                      <a:r>
                        <a:rPr lang="it-IT" sz="1800" spc="-28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25" dirty="0" smtClean="0">
                          <a:latin typeface="Arial"/>
                          <a:cs typeface="Arial"/>
                        </a:rPr>
                        <a:t>APPLICABILE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443914" cy="2082768"/>
          </a:xfrm>
        </p:spPr>
        <p:txBody>
          <a:bodyPr>
            <a:normAutofit fontScale="90000"/>
          </a:bodyPr>
          <a:lstStyle/>
          <a:p>
            <a:pPr marL="12700" algn="l">
              <a:spcBef>
                <a:spcPts val="700"/>
              </a:spcBef>
            </a:pPr>
            <a:r>
              <a:rPr lang="it-IT" sz="1800" b="1" spc="210" dirty="0" smtClean="0">
                <a:latin typeface="Trebuchet MS"/>
                <a:cs typeface="Trebuchet MS"/>
              </a:rPr>
              <a:t/>
            </a:r>
            <a:br>
              <a:rPr lang="it-IT" sz="1800" b="1" spc="210" dirty="0" smtClean="0">
                <a:latin typeface="Trebuchet MS"/>
                <a:cs typeface="Trebuchet MS"/>
              </a:rPr>
            </a:br>
            <a:r>
              <a:rPr lang="it-IT" sz="1800" b="1" spc="210" dirty="0" smtClean="0">
                <a:latin typeface="Trebuchet MS"/>
                <a:cs typeface="Trebuchet MS"/>
              </a:rPr>
              <a:t/>
            </a:r>
            <a:br>
              <a:rPr lang="it-IT" sz="1800" b="1" spc="210" dirty="0" smtClean="0">
                <a:latin typeface="Trebuchet MS"/>
                <a:cs typeface="Trebuchet MS"/>
              </a:rPr>
            </a:br>
            <a:r>
              <a:rPr lang="it-IT" sz="1800" b="1" spc="210" dirty="0" smtClean="0">
                <a:latin typeface="Trebuchet MS"/>
                <a:cs typeface="Trebuchet MS"/>
              </a:rPr>
              <a:t>APPRE</a:t>
            </a:r>
            <a:r>
              <a:rPr lang="it-IT" sz="1800" b="1" spc="225" dirty="0" smtClean="0">
                <a:latin typeface="Trebuchet MS"/>
                <a:cs typeface="Trebuchet MS"/>
              </a:rPr>
              <a:t>N</a:t>
            </a:r>
            <a:r>
              <a:rPr lang="it-IT" sz="1800" b="1" spc="325" dirty="0" smtClean="0">
                <a:latin typeface="Trebuchet MS"/>
                <a:cs typeface="Trebuchet MS"/>
              </a:rPr>
              <a:t>D</a:t>
            </a:r>
            <a:r>
              <a:rPr lang="it-IT" sz="1800" b="1" spc="150" dirty="0" smtClean="0">
                <a:latin typeface="Trebuchet MS"/>
                <a:cs typeface="Trebuchet MS"/>
              </a:rPr>
              <a:t>I</a:t>
            </a:r>
            <a:r>
              <a:rPr lang="it-IT" sz="1800" b="1" spc="250" dirty="0" smtClean="0">
                <a:latin typeface="Trebuchet MS"/>
                <a:cs typeface="Trebuchet MS"/>
              </a:rPr>
              <a:t>M</a:t>
            </a:r>
            <a:r>
              <a:rPr lang="it-IT" sz="1800" b="1" spc="195" dirty="0" smtClean="0">
                <a:latin typeface="Trebuchet MS"/>
                <a:cs typeface="Trebuchet MS"/>
              </a:rPr>
              <a:t>E</a:t>
            </a:r>
            <a:r>
              <a:rPr lang="it-IT" sz="1800" b="1" spc="380" dirty="0" smtClean="0">
                <a:latin typeface="Trebuchet MS"/>
                <a:cs typeface="Trebuchet MS"/>
              </a:rPr>
              <a:t>N</a:t>
            </a:r>
            <a:r>
              <a:rPr lang="it-IT" sz="1800" b="1" spc="95" dirty="0" smtClean="0">
                <a:latin typeface="Trebuchet MS"/>
                <a:cs typeface="Trebuchet MS"/>
              </a:rPr>
              <a:t>T</a:t>
            </a:r>
            <a:r>
              <a:rPr lang="it-IT" sz="1800" b="1" spc="370" dirty="0" smtClean="0">
                <a:latin typeface="Trebuchet MS"/>
                <a:cs typeface="Trebuchet MS"/>
              </a:rPr>
              <a:t>O</a:t>
            </a:r>
            <a:r>
              <a:rPr lang="it-IT" sz="1800" b="1" spc="229" dirty="0" smtClean="0">
                <a:latin typeface="Trebuchet MS"/>
                <a:cs typeface="Trebuchet MS"/>
              </a:rPr>
              <a:t>DI	</a:t>
            </a:r>
            <a:r>
              <a:rPr lang="it-IT" sz="1800" b="1" spc="220" dirty="0" smtClean="0">
                <a:latin typeface="Trebuchet MS"/>
                <a:cs typeface="Trebuchet MS"/>
              </a:rPr>
              <a:t>BASE	</a:t>
            </a:r>
            <a:r>
              <a:rPr lang="it-IT" sz="1800" spc="30" dirty="0" smtClean="0">
                <a:latin typeface="Trebuchet MS"/>
                <a:cs typeface="Trebuchet MS"/>
              </a:rPr>
              <a:t>(APPRENDIMENTO, APPLICAZIONE DELLE CONOSCENZE ACQUISITE, PENSARE, PRENDERE DELLE DECISIONI , RISOLVERE PROBLEMI)</a:t>
            </a:r>
            <a:br>
              <a:rPr lang="it-IT" sz="1800" spc="30" dirty="0" smtClean="0">
                <a:latin typeface="Trebuchet MS"/>
                <a:cs typeface="Trebuchet MS"/>
              </a:rPr>
            </a:br>
            <a:r>
              <a:rPr lang="it-IT" sz="1800" b="1" spc="30" dirty="0" smtClean="0">
                <a:latin typeface="Trebuchet MS"/>
                <a:cs typeface="Trebuchet MS"/>
              </a:rPr>
              <a:t>COMPITI E RICHIESTE GENERALI </a:t>
            </a:r>
            <a:r>
              <a:rPr lang="it-IT" sz="1800" spc="30" dirty="0" smtClean="0">
                <a:latin typeface="Trebuchet MS"/>
                <a:cs typeface="Trebuchet MS"/>
              </a:rPr>
              <a:t>(ESEGUIRE LA ROUTINE QUOTIDIANA, GESTIRE LA TENSIONE E ALTRI PROBLEMI PSICOLOGICI, CONTROLLARE IL PROPRIO COMPORTAMENTO)</a:t>
            </a:r>
            <a:br>
              <a:rPr lang="it-IT" sz="1800" spc="30" dirty="0" smtClean="0">
                <a:latin typeface="Trebuchet MS"/>
                <a:cs typeface="Trebuchet MS"/>
              </a:rPr>
            </a:br>
            <a:r>
              <a:rPr lang="it-IT" sz="1800" b="1" spc="30" dirty="0" smtClean="0">
                <a:latin typeface="Trebuchet MS"/>
                <a:cs typeface="Trebuchet MS"/>
              </a:rPr>
              <a:t>COMUNICAZIONE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00034" y="2500306"/>
            <a:ext cx="8186766" cy="3625857"/>
          </a:xfrm>
        </p:spPr>
        <p:txBody>
          <a:bodyPr>
            <a:normAutofit/>
          </a:bodyPr>
          <a:lstStyle/>
          <a:p>
            <a:endParaRPr lang="it-IT" sz="1800" spc="55" dirty="0" smtClean="0"/>
          </a:p>
          <a:p>
            <a:endParaRPr lang="it-IT" sz="1800" dirty="0" smtClean="0">
              <a:latin typeface="Trebuchet MS"/>
              <a:cs typeface="Trebuchet MS"/>
            </a:endParaRPr>
          </a:p>
        </p:txBody>
      </p:sp>
      <p:graphicFrame>
        <p:nvGraphicFramePr>
          <p:cNvPr id="5" name="Tabella 4"/>
          <p:cNvGraphicFramePr>
            <a:graphicFrameLocks noGrp="1"/>
          </p:cNvGraphicFramePr>
          <p:nvPr/>
        </p:nvGraphicFramePr>
        <p:xfrm>
          <a:off x="214283" y="2357430"/>
          <a:ext cx="8501121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5856"/>
                <a:gridCol w="1892841"/>
                <a:gridCol w="2369152"/>
                <a:gridCol w="1443048"/>
                <a:gridCol w="1700224"/>
              </a:tblGrid>
              <a:tr h="370840">
                <a:tc gridSpan="5"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ATTIVITÀ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800" b="1" spc="-3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PARTECIPAZIONE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0840">
                <a:tc gridSpan="5"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3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800" b="1" spc="-16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800" b="1" spc="-24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APPLICAZIONE</a:t>
                      </a:r>
                      <a:r>
                        <a:rPr sz="1800" b="1" spc="-24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3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CONOSCENZE</a:t>
                      </a:r>
                      <a:endParaRPr sz="180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3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800" b="1" spc="-18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80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40" dirty="0">
                          <a:latin typeface="Arial"/>
                          <a:cs typeface="Arial"/>
                        </a:rPr>
                        <a:t>DESCRIZIONE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2390">
                        <a:lnSpc>
                          <a:spcPts val="2095"/>
                        </a:lnSpc>
                      </a:pPr>
                      <a:r>
                        <a:rPr sz="1800" spc="-135" smtClean="0">
                          <a:latin typeface="Arial"/>
                          <a:cs typeface="Arial"/>
                        </a:rPr>
                        <a:t>QUALIFICAT</a:t>
                      </a:r>
                      <a:r>
                        <a:rPr lang="it-IT" sz="1800" spc="-135" dirty="0" smtClean="0">
                          <a:latin typeface="Arial"/>
                          <a:cs typeface="Arial"/>
                        </a:rPr>
                        <a:t>ORE  </a:t>
                      </a:r>
                      <a:r>
                        <a:rPr lang="it-IT" sz="1800" spc="-135" dirty="0" err="1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800" spc="-135" dirty="0" smtClean="0">
                          <a:latin typeface="Arial"/>
                          <a:cs typeface="Arial"/>
                        </a:rPr>
                        <a:t> PERFORMANC</a:t>
                      </a:r>
                      <a:r>
                        <a:rPr sz="1800" spc="-135" smtClean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65" smtClean="0">
                          <a:latin typeface="Arial"/>
                          <a:cs typeface="Arial"/>
                        </a:rPr>
                        <a:t> </a:t>
                      </a:r>
                      <a:endParaRPr lang="it-IT" sz="1800" spc="-165" dirty="0" smtClean="0">
                        <a:latin typeface="Arial"/>
                        <a:cs typeface="Arial"/>
                      </a:endParaRPr>
                    </a:p>
                    <a:p>
                      <a:pPr marL="72390">
                        <a:lnSpc>
                          <a:spcPts val="2095"/>
                        </a:lnSpc>
                      </a:pPr>
                      <a:r>
                        <a:rPr sz="1800" spc="-80" smtClean="0">
                          <a:latin typeface="Arial"/>
                          <a:cs typeface="Arial"/>
                        </a:rPr>
                        <a:t>DI</a:t>
                      </a:r>
                      <a:r>
                        <a:rPr lang="it-IT" sz="1800" spc="-80" dirty="0" smtClean="0">
                          <a:latin typeface="Arial"/>
                          <a:cs typeface="Arial"/>
                        </a:rPr>
                        <a:t>  CAPACITA’</a:t>
                      </a:r>
                    </a:p>
                    <a:p>
                      <a:pPr marL="72390">
                        <a:lnSpc>
                          <a:spcPts val="2095"/>
                        </a:lnSpc>
                      </a:pP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025">
                        <a:lnSpc>
                          <a:spcPts val="2095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FORZA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2095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DEBOLEZZA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d110..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r>
                        <a:rPr sz="1800" spc="-150" dirty="0">
                          <a:latin typeface="Arial"/>
                          <a:cs typeface="Arial"/>
                        </a:rPr>
                        <a:t>GUARDARE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d115..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r>
                        <a:rPr sz="1800" spc="-180" dirty="0">
                          <a:latin typeface="Arial"/>
                          <a:cs typeface="Arial"/>
                        </a:rPr>
                        <a:t>ASCOLTARE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68580" marR="0" indent="0" algn="l" defTabSz="914400" rtl="0" eaLnBrk="1" fontAlgn="auto" latinLnBrk="0" hangingPunct="1">
                        <a:lnSpc>
                          <a:spcPts val="21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spc="-110" dirty="0" smtClean="0">
                          <a:latin typeface="Arial"/>
                          <a:cs typeface="Arial"/>
                        </a:rPr>
                        <a:t>APPLICAZIONE  DELL</a:t>
                      </a:r>
                      <a:r>
                        <a:rPr lang="it-IT" sz="1800" spc="-210" dirty="0" smtClean="0">
                          <a:latin typeface="Arial"/>
                          <a:cs typeface="Arial"/>
                        </a:rPr>
                        <a:t>E</a:t>
                      </a:r>
                      <a:r>
                        <a:rPr lang="it-IT" sz="1800" spc="-30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800" spc="-150" dirty="0" smtClean="0">
                          <a:latin typeface="Arial"/>
                          <a:cs typeface="Arial"/>
                        </a:rPr>
                        <a:t>CONOSCENZE</a:t>
                      </a:r>
                      <a:endParaRPr lang="it-IT" sz="1800" dirty="0" smtClean="0">
                        <a:latin typeface="Arial"/>
                        <a:cs typeface="Arial"/>
                      </a:endParaRPr>
                    </a:p>
                    <a:p>
                      <a:pPr marL="68580">
                        <a:lnSpc>
                          <a:spcPts val="2100"/>
                        </a:lnSpc>
                      </a:pP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655827"/>
            <a:ext cx="1084421" cy="1109980"/>
          </a:xfrm>
          <a:custGeom>
            <a:avLst/>
            <a:gdLst/>
            <a:ahLst/>
            <a:cxnLst/>
            <a:rect l="l" t="t" r="r" b="b"/>
            <a:pathLst>
              <a:path w="1445895" h="1109980">
                <a:moveTo>
                  <a:pt x="0" y="1109472"/>
                </a:moveTo>
                <a:lnTo>
                  <a:pt x="1445641" y="1109472"/>
                </a:lnTo>
                <a:lnTo>
                  <a:pt x="1445641" y="0"/>
                </a:lnTo>
                <a:lnTo>
                  <a:pt x="0" y="0"/>
                </a:lnTo>
                <a:lnTo>
                  <a:pt x="0" y="1109472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1084231" y="655827"/>
            <a:ext cx="2677953" cy="1109980"/>
          </a:xfrm>
          <a:custGeom>
            <a:avLst/>
            <a:gdLst/>
            <a:ahLst/>
            <a:cxnLst/>
            <a:rect l="l" t="t" r="r" b="b"/>
            <a:pathLst>
              <a:path w="3570604" h="1109980">
                <a:moveTo>
                  <a:pt x="0" y="1109472"/>
                </a:moveTo>
                <a:lnTo>
                  <a:pt x="3570478" y="1109472"/>
                </a:lnTo>
                <a:lnTo>
                  <a:pt x="3570478" y="0"/>
                </a:lnTo>
                <a:lnTo>
                  <a:pt x="0" y="0"/>
                </a:lnTo>
                <a:lnTo>
                  <a:pt x="0" y="1109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762090" y="655827"/>
            <a:ext cx="2316956" cy="1109980"/>
          </a:xfrm>
          <a:custGeom>
            <a:avLst/>
            <a:gdLst/>
            <a:ahLst/>
            <a:cxnLst/>
            <a:rect l="l" t="t" r="r" b="b"/>
            <a:pathLst>
              <a:path w="3089275" h="1109980">
                <a:moveTo>
                  <a:pt x="0" y="1109472"/>
                </a:moveTo>
                <a:lnTo>
                  <a:pt x="3089148" y="1109472"/>
                </a:lnTo>
                <a:lnTo>
                  <a:pt x="3089148" y="0"/>
                </a:lnTo>
                <a:lnTo>
                  <a:pt x="0" y="0"/>
                </a:lnTo>
                <a:lnTo>
                  <a:pt x="0" y="1109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78951" y="655827"/>
            <a:ext cx="1163479" cy="1109980"/>
          </a:xfrm>
          <a:custGeom>
            <a:avLst/>
            <a:gdLst/>
            <a:ahLst/>
            <a:cxnLst/>
            <a:rect l="l" t="t" r="r" b="b"/>
            <a:pathLst>
              <a:path w="1551304" h="1109980">
                <a:moveTo>
                  <a:pt x="0" y="1109472"/>
                </a:moveTo>
                <a:lnTo>
                  <a:pt x="1550797" y="1109472"/>
                </a:lnTo>
                <a:lnTo>
                  <a:pt x="1550797" y="0"/>
                </a:lnTo>
                <a:lnTo>
                  <a:pt x="0" y="0"/>
                </a:lnTo>
                <a:lnTo>
                  <a:pt x="0" y="1109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7242048" y="655827"/>
            <a:ext cx="1902143" cy="1109980"/>
          </a:xfrm>
          <a:custGeom>
            <a:avLst/>
            <a:gdLst/>
            <a:ahLst/>
            <a:cxnLst/>
            <a:rect l="l" t="t" r="r" b="b"/>
            <a:pathLst>
              <a:path w="2536190" h="1109980">
                <a:moveTo>
                  <a:pt x="0" y="1109472"/>
                </a:moveTo>
                <a:lnTo>
                  <a:pt x="2535935" y="1109472"/>
                </a:lnTo>
                <a:lnTo>
                  <a:pt x="2535935" y="0"/>
                </a:lnTo>
                <a:lnTo>
                  <a:pt x="0" y="0"/>
                </a:lnTo>
                <a:lnTo>
                  <a:pt x="0" y="1109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1" y="1765249"/>
            <a:ext cx="1084421" cy="476250"/>
          </a:xfrm>
          <a:custGeom>
            <a:avLst/>
            <a:gdLst/>
            <a:ahLst/>
            <a:cxnLst/>
            <a:rect l="l" t="t" r="r" b="b"/>
            <a:pathLst>
              <a:path w="1445895" h="476250">
                <a:moveTo>
                  <a:pt x="0" y="475665"/>
                </a:moveTo>
                <a:lnTo>
                  <a:pt x="1445641" y="475665"/>
                </a:lnTo>
                <a:lnTo>
                  <a:pt x="1445641" y="0"/>
                </a:lnTo>
                <a:lnTo>
                  <a:pt x="0" y="0"/>
                </a:lnTo>
                <a:lnTo>
                  <a:pt x="0" y="475665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084231" y="1765249"/>
            <a:ext cx="2677953" cy="476250"/>
          </a:xfrm>
          <a:custGeom>
            <a:avLst/>
            <a:gdLst/>
            <a:ahLst/>
            <a:cxnLst/>
            <a:rect l="l" t="t" r="r" b="b"/>
            <a:pathLst>
              <a:path w="3570604" h="476250">
                <a:moveTo>
                  <a:pt x="0" y="475665"/>
                </a:moveTo>
                <a:lnTo>
                  <a:pt x="3570478" y="475665"/>
                </a:lnTo>
                <a:lnTo>
                  <a:pt x="3570478" y="0"/>
                </a:lnTo>
                <a:lnTo>
                  <a:pt x="0" y="0"/>
                </a:lnTo>
                <a:lnTo>
                  <a:pt x="0" y="47566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3762090" y="1765249"/>
            <a:ext cx="2316956" cy="476250"/>
          </a:xfrm>
          <a:custGeom>
            <a:avLst/>
            <a:gdLst/>
            <a:ahLst/>
            <a:cxnLst/>
            <a:rect l="l" t="t" r="r" b="b"/>
            <a:pathLst>
              <a:path w="3089275" h="476250">
                <a:moveTo>
                  <a:pt x="0" y="475665"/>
                </a:moveTo>
                <a:lnTo>
                  <a:pt x="3089148" y="475665"/>
                </a:lnTo>
                <a:lnTo>
                  <a:pt x="3089148" y="0"/>
                </a:lnTo>
                <a:lnTo>
                  <a:pt x="0" y="0"/>
                </a:lnTo>
                <a:lnTo>
                  <a:pt x="0" y="47566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6078951" y="1765249"/>
            <a:ext cx="1163479" cy="476250"/>
          </a:xfrm>
          <a:custGeom>
            <a:avLst/>
            <a:gdLst/>
            <a:ahLst/>
            <a:cxnLst/>
            <a:rect l="l" t="t" r="r" b="b"/>
            <a:pathLst>
              <a:path w="1551304" h="476250">
                <a:moveTo>
                  <a:pt x="0" y="475665"/>
                </a:moveTo>
                <a:lnTo>
                  <a:pt x="1550797" y="475665"/>
                </a:lnTo>
                <a:lnTo>
                  <a:pt x="1550797" y="0"/>
                </a:lnTo>
                <a:lnTo>
                  <a:pt x="0" y="0"/>
                </a:lnTo>
                <a:lnTo>
                  <a:pt x="0" y="47566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7242048" y="1765249"/>
            <a:ext cx="1902143" cy="476250"/>
          </a:xfrm>
          <a:custGeom>
            <a:avLst/>
            <a:gdLst/>
            <a:ahLst/>
            <a:cxnLst/>
            <a:rect l="l" t="t" r="r" b="b"/>
            <a:pathLst>
              <a:path w="2536190" h="476250">
                <a:moveTo>
                  <a:pt x="0" y="475665"/>
                </a:moveTo>
                <a:lnTo>
                  <a:pt x="2535935" y="475665"/>
                </a:lnTo>
                <a:lnTo>
                  <a:pt x="2535935" y="0"/>
                </a:lnTo>
                <a:lnTo>
                  <a:pt x="0" y="0"/>
                </a:lnTo>
                <a:lnTo>
                  <a:pt x="0" y="47566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1084231" y="655828"/>
            <a:ext cx="0" cy="1591945"/>
          </a:xfrm>
          <a:custGeom>
            <a:avLst/>
            <a:gdLst/>
            <a:ahLst/>
            <a:cxnLst/>
            <a:rect l="l" t="t" r="r" b="b"/>
            <a:pathLst>
              <a:path h="1591945">
                <a:moveTo>
                  <a:pt x="0" y="0"/>
                </a:moveTo>
                <a:lnTo>
                  <a:pt x="0" y="159143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0" y="617727"/>
            <a:ext cx="9144000" cy="38100"/>
          </a:xfrm>
          <a:custGeom>
            <a:avLst/>
            <a:gdLst/>
            <a:ahLst/>
            <a:cxnLst/>
            <a:rect l="l" t="t" r="r" b="b"/>
            <a:pathLst>
              <a:path w="12192000" h="38100">
                <a:moveTo>
                  <a:pt x="0" y="38100"/>
                </a:moveTo>
                <a:lnTo>
                  <a:pt x="12192000" y="38100"/>
                </a:lnTo>
                <a:lnTo>
                  <a:pt x="12192000" y="0"/>
                </a:lnTo>
                <a:lnTo>
                  <a:pt x="0" y="0"/>
                </a:lnTo>
                <a:lnTo>
                  <a:pt x="0" y="3810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0" y="1765300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2381" y="1"/>
            <a:ext cx="0" cy="2247265"/>
          </a:xfrm>
          <a:custGeom>
            <a:avLst/>
            <a:gdLst/>
            <a:ahLst/>
            <a:cxnLst/>
            <a:rect l="l" t="t" r="r" b="b"/>
            <a:pathLst>
              <a:path h="2247265">
                <a:moveTo>
                  <a:pt x="0" y="0"/>
                </a:moveTo>
                <a:lnTo>
                  <a:pt x="0" y="2247265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9141619" y="1"/>
            <a:ext cx="0" cy="2247265"/>
          </a:xfrm>
          <a:custGeom>
            <a:avLst/>
            <a:gdLst/>
            <a:ahLst/>
            <a:cxnLst/>
            <a:rect l="l" t="t" r="r" b="b"/>
            <a:pathLst>
              <a:path h="2247265">
                <a:moveTo>
                  <a:pt x="0" y="0"/>
                </a:moveTo>
                <a:lnTo>
                  <a:pt x="0" y="2247265"/>
                </a:lnTo>
              </a:path>
            </a:pathLst>
          </a:custGeom>
          <a:ln w="635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0" y="2240914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1" y="2241829"/>
            <a:ext cx="1084421" cy="408940"/>
          </a:xfrm>
          <a:custGeom>
            <a:avLst/>
            <a:gdLst/>
            <a:ahLst/>
            <a:cxnLst/>
            <a:rect l="l" t="t" r="r" b="b"/>
            <a:pathLst>
              <a:path w="1445895" h="408939">
                <a:moveTo>
                  <a:pt x="0" y="408406"/>
                </a:moveTo>
                <a:lnTo>
                  <a:pt x="1445641" y="408406"/>
                </a:lnTo>
                <a:lnTo>
                  <a:pt x="1445641" y="0"/>
                </a:lnTo>
                <a:lnTo>
                  <a:pt x="0" y="0"/>
                </a:lnTo>
                <a:lnTo>
                  <a:pt x="0" y="408406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1084231" y="2241829"/>
            <a:ext cx="2677953" cy="408940"/>
          </a:xfrm>
          <a:custGeom>
            <a:avLst/>
            <a:gdLst/>
            <a:ahLst/>
            <a:cxnLst/>
            <a:rect l="l" t="t" r="r" b="b"/>
            <a:pathLst>
              <a:path w="3570604" h="408939">
                <a:moveTo>
                  <a:pt x="0" y="408406"/>
                </a:moveTo>
                <a:lnTo>
                  <a:pt x="3570478" y="408406"/>
                </a:lnTo>
                <a:lnTo>
                  <a:pt x="3570478" y="0"/>
                </a:lnTo>
                <a:lnTo>
                  <a:pt x="0" y="0"/>
                </a:lnTo>
                <a:lnTo>
                  <a:pt x="0" y="408406"/>
                </a:lnTo>
                <a:close/>
              </a:path>
            </a:pathLst>
          </a:custGeom>
          <a:solidFill>
            <a:srgbClr val="EEB0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3762090" y="2241829"/>
            <a:ext cx="2316956" cy="408940"/>
          </a:xfrm>
          <a:custGeom>
            <a:avLst/>
            <a:gdLst/>
            <a:ahLst/>
            <a:cxnLst/>
            <a:rect l="l" t="t" r="r" b="b"/>
            <a:pathLst>
              <a:path w="3089275" h="408939">
                <a:moveTo>
                  <a:pt x="0" y="408406"/>
                </a:moveTo>
                <a:lnTo>
                  <a:pt x="3089148" y="408406"/>
                </a:lnTo>
                <a:lnTo>
                  <a:pt x="3089148" y="0"/>
                </a:lnTo>
                <a:lnTo>
                  <a:pt x="0" y="0"/>
                </a:lnTo>
                <a:lnTo>
                  <a:pt x="0" y="408406"/>
                </a:lnTo>
                <a:close/>
              </a:path>
            </a:pathLst>
          </a:custGeom>
          <a:solidFill>
            <a:srgbClr val="EEB0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6078951" y="2241829"/>
            <a:ext cx="1163479" cy="408940"/>
          </a:xfrm>
          <a:custGeom>
            <a:avLst/>
            <a:gdLst/>
            <a:ahLst/>
            <a:cxnLst/>
            <a:rect l="l" t="t" r="r" b="b"/>
            <a:pathLst>
              <a:path w="1551304" h="408939">
                <a:moveTo>
                  <a:pt x="0" y="408406"/>
                </a:moveTo>
                <a:lnTo>
                  <a:pt x="1550797" y="408406"/>
                </a:lnTo>
                <a:lnTo>
                  <a:pt x="1550797" y="0"/>
                </a:lnTo>
                <a:lnTo>
                  <a:pt x="0" y="0"/>
                </a:lnTo>
                <a:lnTo>
                  <a:pt x="0" y="408406"/>
                </a:lnTo>
                <a:close/>
              </a:path>
            </a:pathLst>
          </a:custGeom>
          <a:solidFill>
            <a:srgbClr val="EEB0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7242048" y="2241829"/>
            <a:ext cx="1902143" cy="408940"/>
          </a:xfrm>
          <a:custGeom>
            <a:avLst/>
            <a:gdLst/>
            <a:ahLst/>
            <a:cxnLst/>
            <a:rect l="l" t="t" r="r" b="b"/>
            <a:pathLst>
              <a:path w="2536190" h="408939">
                <a:moveTo>
                  <a:pt x="0" y="408406"/>
                </a:moveTo>
                <a:lnTo>
                  <a:pt x="2535935" y="408406"/>
                </a:lnTo>
                <a:lnTo>
                  <a:pt x="2535935" y="0"/>
                </a:lnTo>
                <a:lnTo>
                  <a:pt x="0" y="0"/>
                </a:lnTo>
                <a:lnTo>
                  <a:pt x="0" y="408406"/>
                </a:lnTo>
                <a:close/>
              </a:path>
            </a:pathLst>
          </a:custGeom>
          <a:solidFill>
            <a:srgbClr val="EEB0A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1084231" y="2235454"/>
            <a:ext cx="0" cy="415290"/>
          </a:xfrm>
          <a:custGeom>
            <a:avLst/>
            <a:gdLst/>
            <a:ahLst/>
            <a:cxnLst/>
            <a:rect l="l" t="t" r="r" b="b"/>
            <a:pathLst>
              <a:path h="415289">
                <a:moveTo>
                  <a:pt x="0" y="0"/>
                </a:moveTo>
                <a:lnTo>
                  <a:pt x="0" y="41478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9144000" y="2235454"/>
            <a:ext cx="0" cy="453390"/>
          </a:xfrm>
          <a:custGeom>
            <a:avLst/>
            <a:gdLst/>
            <a:ahLst/>
            <a:cxnLst/>
            <a:rect l="l" t="t" r="r" b="b"/>
            <a:pathLst>
              <a:path h="453389">
                <a:moveTo>
                  <a:pt x="0" y="0"/>
                </a:moveTo>
                <a:lnTo>
                  <a:pt x="0" y="45288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2241804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0" y="2669285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1" y="2669312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859"/>
                </a:moveTo>
                <a:lnTo>
                  <a:pt x="1445641" y="349859"/>
                </a:lnTo>
                <a:lnTo>
                  <a:pt x="1445641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1084231" y="2669312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859"/>
                </a:moveTo>
                <a:lnTo>
                  <a:pt x="3570478" y="349859"/>
                </a:lnTo>
                <a:lnTo>
                  <a:pt x="357047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3762090" y="2669312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859"/>
                </a:moveTo>
                <a:lnTo>
                  <a:pt x="3089148" y="349859"/>
                </a:lnTo>
                <a:lnTo>
                  <a:pt x="308914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6078951" y="2669312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859"/>
                </a:moveTo>
                <a:lnTo>
                  <a:pt x="1550797" y="349859"/>
                </a:lnTo>
                <a:lnTo>
                  <a:pt x="1550797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7242048" y="2669312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859"/>
                </a:moveTo>
                <a:lnTo>
                  <a:pt x="2535935" y="349859"/>
                </a:lnTo>
                <a:lnTo>
                  <a:pt x="2535935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1" y="3057271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757"/>
                </a:moveTo>
                <a:lnTo>
                  <a:pt x="1445641" y="349757"/>
                </a:lnTo>
                <a:lnTo>
                  <a:pt x="1445641" y="0"/>
                </a:lnTo>
                <a:lnTo>
                  <a:pt x="0" y="0"/>
                </a:lnTo>
                <a:lnTo>
                  <a:pt x="0" y="349757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1084231" y="3057271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757"/>
                </a:moveTo>
                <a:lnTo>
                  <a:pt x="3570478" y="349757"/>
                </a:lnTo>
                <a:lnTo>
                  <a:pt x="3570478" y="0"/>
                </a:lnTo>
                <a:lnTo>
                  <a:pt x="0" y="0"/>
                </a:lnTo>
                <a:lnTo>
                  <a:pt x="0" y="349757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3762090" y="3057271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757"/>
                </a:moveTo>
                <a:lnTo>
                  <a:pt x="3089148" y="349757"/>
                </a:lnTo>
                <a:lnTo>
                  <a:pt x="3089148" y="0"/>
                </a:lnTo>
                <a:lnTo>
                  <a:pt x="0" y="0"/>
                </a:lnTo>
                <a:lnTo>
                  <a:pt x="0" y="349757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6078951" y="3057271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757"/>
                </a:moveTo>
                <a:lnTo>
                  <a:pt x="1550797" y="349757"/>
                </a:lnTo>
                <a:lnTo>
                  <a:pt x="1550797" y="0"/>
                </a:lnTo>
                <a:lnTo>
                  <a:pt x="0" y="0"/>
                </a:lnTo>
                <a:lnTo>
                  <a:pt x="0" y="349757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7242048" y="3057271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757"/>
                </a:moveTo>
                <a:lnTo>
                  <a:pt x="2535935" y="349757"/>
                </a:lnTo>
                <a:lnTo>
                  <a:pt x="2535935" y="0"/>
                </a:lnTo>
                <a:lnTo>
                  <a:pt x="0" y="0"/>
                </a:lnTo>
                <a:lnTo>
                  <a:pt x="0" y="349757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084231" y="2662936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23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1084231" y="3057271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107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0" y="3038220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0" y="2662935"/>
            <a:ext cx="0" cy="750570"/>
          </a:xfrm>
          <a:custGeom>
            <a:avLst/>
            <a:gdLst/>
            <a:ahLst/>
            <a:cxnLst/>
            <a:rect l="l" t="t" r="r" b="b"/>
            <a:pathLst>
              <a:path h="750570">
                <a:moveTo>
                  <a:pt x="0" y="0"/>
                </a:moveTo>
                <a:lnTo>
                  <a:pt x="0" y="75044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9144000" y="2662935"/>
            <a:ext cx="0" cy="750570"/>
          </a:xfrm>
          <a:custGeom>
            <a:avLst/>
            <a:gdLst/>
            <a:ahLst/>
            <a:cxnLst/>
            <a:rect l="l" t="t" r="r" b="b"/>
            <a:pathLst>
              <a:path h="750570">
                <a:moveTo>
                  <a:pt x="0" y="0"/>
                </a:moveTo>
                <a:lnTo>
                  <a:pt x="0" y="75044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0" y="2669285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0" y="3407028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1" y="3407054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859"/>
                </a:moveTo>
                <a:lnTo>
                  <a:pt x="1445641" y="349859"/>
                </a:lnTo>
                <a:lnTo>
                  <a:pt x="1445641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1084231" y="3407054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859"/>
                </a:moveTo>
                <a:lnTo>
                  <a:pt x="3570478" y="349859"/>
                </a:lnTo>
                <a:lnTo>
                  <a:pt x="357047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AE9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762090" y="3407054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859"/>
                </a:moveTo>
                <a:lnTo>
                  <a:pt x="3089148" y="349859"/>
                </a:lnTo>
                <a:lnTo>
                  <a:pt x="308914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AE9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6078951" y="3407054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859"/>
                </a:moveTo>
                <a:lnTo>
                  <a:pt x="1550797" y="349859"/>
                </a:lnTo>
                <a:lnTo>
                  <a:pt x="1550797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AE9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7242048" y="3407054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859"/>
                </a:moveTo>
                <a:lnTo>
                  <a:pt x="2535935" y="349859"/>
                </a:lnTo>
                <a:lnTo>
                  <a:pt x="2535935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AE9D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1" y="3795015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885"/>
                </a:moveTo>
                <a:lnTo>
                  <a:pt x="1445641" y="349885"/>
                </a:lnTo>
                <a:lnTo>
                  <a:pt x="1445641" y="0"/>
                </a:lnTo>
                <a:lnTo>
                  <a:pt x="0" y="0"/>
                </a:lnTo>
                <a:lnTo>
                  <a:pt x="0" y="349885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1084231" y="3795015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885"/>
                </a:moveTo>
                <a:lnTo>
                  <a:pt x="3570478" y="349885"/>
                </a:lnTo>
                <a:lnTo>
                  <a:pt x="3570478" y="0"/>
                </a:lnTo>
                <a:lnTo>
                  <a:pt x="0" y="0"/>
                </a:lnTo>
                <a:lnTo>
                  <a:pt x="0" y="34988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3762090" y="3795015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885"/>
                </a:moveTo>
                <a:lnTo>
                  <a:pt x="3089148" y="349885"/>
                </a:lnTo>
                <a:lnTo>
                  <a:pt x="3089148" y="0"/>
                </a:lnTo>
                <a:lnTo>
                  <a:pt x="0" y="0"/>
                </a:lnTo>
                <a:lnTo>
                  <a:pt x="0" y="34988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6078951" y="3795015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885"/>
                </a:moveTo>
                <a:lnTo>
                  <a:pt x="1550797" y="349885"/>
                </a:lnTo>
                <a:lnTo>
                  <a:pt x="1550797" y="0"/>
                </a:lnTo>
                <a:lnTo>
                  <a:pt x="0" y="0"/>
                </a:lnTo>
                <a:lnTo>
                  <a:pt x="0" y="34988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7242048" y="3795015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885"/>
                </a:moveTo>
                <a:lnTo>
                  <a:pt x="2535935" y="349885"/>
                </a:lnTo>
                <a:lnTo>
                  <a:pt x="2535935" y="0"/>
                </a:lnTo>
                <a:lnTo>
                  <a:pt x="0" y="0"/>
                </a:lnTo>
                <a:lnTo>
                  <a:pt x="0" y="34988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1084231" y="3400679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23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1084231" y="3795015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23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0" y="3775964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0" y="3400678"/>
            <a:ext cx="0" cy="750570"/>
          </a:xfrm>
          <a:custGeom>
            <a:avLst/>
            <a:gdLst/>
            <a:ahLst/>
            <a:cxnLst/>
            <a:rect l="l" t="t" r="r" b="b"/>
            <a:pathLst>
              <a:path h="750570">
                <a:moveTo>
                  <a:pt x="0" y="0"/>
                </a:moveTo>
                <a:lnTo>
                  <a:pt x="0" y="75057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9144000" y="3400678"/>
            <a:ext cx="0" cy="750570"/>
          </a:xfrm>
          <a:custGeom>
            <a:avLst/>
            <a:gdLst/>
            <a:ahLst/>
            <a:cxnLst/>
            <a:rect l="l" t="t" r="r" b="b"/>
            <a:pathLst>
              <a:path h="750570">
                <a:moveTo>
                  <a:pt x="0" y="0"/>
                </a:moveTo>
                <a:lnTo>
                  <a:pt x="0" y="75057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0" y="3407028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0" y="4144898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4144899"/>
            <a:ext cx="1084421" cy="729615"/>
          </a:xfrm>
          <a:custGeom>
            <a:avLst/>
            <a:gdLst/>
            <a:ahLst/>
            <a:cxnLst/>
            <a:rect l="l" t="t" r="r" b="b"/>
            <a:pathLst>
              <a:path w="1445895" h="729614">
                <a:moveTo>
                  <a:pt x="0" y="729614"/>
                </a:moveTo>
                <a:lnTo>
                  <a:pt x="1445641" y="729614"/>
                </a:lnTo>
                <a:lnTo>
                  <a:pt x="1445641" y="0"/>
                </a:lnTo>
                <a:lnTo>
                  <a:pt x="0" y="0"/>
                </a:lnTo>
                <a:lnTo>
                  <a:pt x="0" y="729614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1084231" y="4144899"/>
            <a:ext cx="2677953" cy="729615"/>
          </a:xfrm>
          <a:custGeom>
            <a:avLst/>
            <a:gdLst/>
            <a:ahLst/>
            <a:cxnLst/>
            <a:rect l="l" t="t" r="r" b="b"/>
            <a:pathLst>
              <a:path w="3570604" h="729614">
                <a:moveTo>
                  <a:pt x="0" y="729614"/>
                </a:moveTo>
                <a:lnTo>
                  <a:pt x="3570478" y="729614"/>
                </a:lnTo>
                <a:lnTo>
                  <a:pt x="3570478" y="0"/>
                </a:lnTo>
                <a:lnTo>
                  <a:pt x="0" y="0"/>
                </a:lnTo>
                <a:lnTo>
                  <a:pt x="0" y="729614"/>
                </a:lnTo>
                <a:close/>
              </a:path>
            </a:pathLst>
          </a:custGeom>
          <a:solidFill>
            <a:srgbClr val="F7D2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/>
          <p:nvPr/>
        </p:nvSpPr>
        <p:spPr>
          <a:xfrm>
            <a:off x="3762090" y="4144899"/>
            <a:ext cx="2316956" cy="729615"/>
          </a:xfrm>
          <a:custGeom>
            <a:avLst/>
            <a:gdLst/>
            <a:ahLst/>
            <a:cxnLst/>
            <a:rect l="l" t="t" r="r" b="b"/>
            <a:pathLst>
              <a:path w="3089275" h="729614">
                <a:moveTo>
                  <a:pt x="0" y="729614"/>
                </a:moveTo>
                <a:lnTo>
                  <a:pt x="3089148" y="729614"/>
                </a:lnTo>
                <a:lnTo>
                  <a:pt x="3089148" y="0"/>
                </a:lnTo>
                <a:lnTo>
                  <a:pt x="0" y="0"/>
                </a:lnTo>
                <a:lnTo>
                  <a:pt x="0" y="729614"/>
                </a:lnTo>
                <a:close/>
              </a:path>
            </a:pathLst>
          </a:custGeom>
          <a:solidFill>
            <a:srgbClr val="F7D2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4" name="object 64"/>
          <p:cNvSpPr/>
          <p:nvPr/>
        </p:nvSpPr>
        <p:spPr>
          <a:xfrm>
            <a:off x="6078951" y="4144899"/>
            <a:ext cx="1163479" cy="729615"/>
          </a:xfrm>
          <a:custGeom>
            <a:avLst/>
            <a:gdLst/>
            <a:ahLst/>
            <a:cxnLst/>
            <a:rect l="l" t="t" r="r" b="b"/>
            <a:pathLst>
              <a:path w="1551304" h="729614">
                <a:moveTo>
                  <a:pt x="0" y="729614"/>
                </a:moveTo>
                <a:lnTo>
                  <a:pt x="1550797" y="729614"/>
                </a:lnTo>
                <a:lnTo>
                  <a:pt x="1550797" y="0"/>
                </a:lnTo>
                <a:lnTo>
                  <a:pt x="0" y="0"/>
                </a:lnTo>
                <a:lnTo>
                  <a:pt x="0" y="729614"/>
                </a:lnTo>
                <a:close/>
              </a:path>
            </a:pathLst>
          </a:custGeom>
          <a:solidFill>
            <a:srgbClr val="F7D2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5" name="object 65"/>
          <p:cNvSpPr/>
          <p:nvPr/>
        </p:nvSpPr>
        <p:spPr>
          <a:xfrm>
            <a:off x="7242048" y="4144899"/>
            <a:ext cx="1902143" cy="729615"/>
          </a:xfrm>
          <a:custGeom>
            <a:avLst/>
            <a:gdLst/>
            <a:ahLst/>
            <a:cxnLst/>
            <a:rect l="l" t="t" r="r" b="b"/>
            <a:pathLst>
              <a:path w="2536190" h="729614">
                <a:moveTo>
                  <a:pt x="0" y="729614"/>
                </a:moveTo>
                <a:lnTo>
                  <a:pt x="2535935" y="729614"/>
                </a:lnTo>
                <a:lnTo>
                  <a:pt x="2535935" y="0"/>
                </a:lnTo>
                <a:lnTo>
                  <a:pt x="0" y="0"/>
                </a:lnTo>
                <a:lnTo>
                  <a:pt x="0" y="729614"/>
                </a:lnTo>
                <a:close/>
              </a:path>
            </a:pathLst>
          </a:custGeom>
          <a:solidFill>
            <a:srgbClr val="F7D2A7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6" name="object 66"/>
          <p:cNvSpPr/>
          <p:nvPr/>
        </p:nvSpPr>
        <p:spPr>
          <a:xfrm>
            <a:off x="0" y="4912615"/>
            <a:ext cx="1084421" cy="344805"/>
          </a:xfrm>
          <a:custGeom>
            <a:avLst/>
            <a:gdLst/>
            <a:ahLst/>
            <a:cxnLst/>
            <a:rect l="l" t="t" r="r" b="b"/>
            <a:pathLst>
              <a:path w="1445895" h="344804">
                <a:moveTo>
                  <a:pt x="0" y="344728"/>
                </a:moveTo>
                <a:lnTo>
                  <a:pt x="1445641" y="344728"/>
                </a:lnTo>
                <a:lnTo>
                  <a:pt x="1445641" y="0"/>
                </a:lnTo>
                <a:lnTo>
                  <a:pt x="0" y="0"/>
                </a:lnTo>
                <a:lnTo>
                  <a:pt x="0" y="344728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7" name="object 67"/>
          <p:cNvSpPr/>
          <p:nvPr/>
        </p:nvSpPr>
        <p:spPr>
          <a:xfrm>
            <a:off x="1084231" y="4912615"/>
            <a:ext cx="2677953" cy="344805"/>
          </a:xfrm>
          <a:custGeom>
            <a:avLst/>
            <a:gdLst/>
            <a:ahLst/>
            <a:cxnLst/>
            <a:rect l="l" t="t" r="r" b="b"/>
            <a:pathLst>
              <a:path w="3570604" h="344804">
                <a:moveTo>
                  <a:pt x="0" y="344728"/>
                </a:moveTo>
                <a:lnTo>
                  <a:pt x="3570478" y="344728"/>
                </a:lnTo>
                <a:lnTo>
                  <a:pt x="3570478" y="0"/>
                </a:lnTo>
                <a:lnTo>
                  <a:pt x="0" y="0"/>
                </a:lnTo>
                <a:lnTo>
                  <a:pt x="0" y="3447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8" name="object 68"/>
          <p:cNvSpPr/>
          <p:nvPr/>
        </p:nvSpPr>
        <p:spPr>
          <a:xfrm>
            <a:off x="3762090" y="4912615"/>
            <a:ext cx="2316956" cy="344805"/>
          </a:xfrm>
          <a:custGeom>
            <a:avLst/>
            <a:gdLst/>
            <a:ahLst/>
            <a:cxnLst/>
            <a:rect l="l" t="t" r="r" b="b"/>
            <a:pathLst>
              <a:path w="3089275" h="344804">
                <a:moveTo>
                  <a:pt x="0" y="344728"/>
                </a:moveTo>
                <a:lnTo>
                  <a:pt x="3089148" y="344728"/>
                </a:lnTo>
                <a:lnTo>
                  <a:pt x="3089148" y="0"/>
                </a:lnTo>
                <a:lnTo>
                  <a:pt x="0" y="0"/>
                </a:lnTo>
                <a:lnTo>
                  <a:pt x="0" y="3447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9" name="object 69"/>
          <p:cNvSpPr/>
          <p:nvPr/>
        </p:nvSpPr>
        <p:spPr>
          <a:xfrm>
            <a:off x="6078951" y="4912615"/>
            <a:ext cx="1163479" cy="344805"/>
          </a:xfrm>
          <a:custGeom>
            <a:avLst/>
            <a:gdLst/>
            <a:ahLst/>
            <a:cxnLst/>
            <a:rect l="l" t="t" r="r" b="b"/>
            <a:pathLst>
              <a:path w="1551304" h="344804">
                <a:moveTo>
                  <a:pt x="0" y="344728"/>
                </a:moveTo>
                <a:lnTo>
                  <a:pt x="1550797" y="344728"/>
                </a:lnTo>
                <a:lnTo>
                  <a:pt x="1550797" y="0"/>
                </a:lnTo>
                <a:lnTo>
                  <a:pt x="0" y="0"/>
                </a:lnTo>
                <a:lnTo>
                  <a:pt x="0" y="3447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0" name="object 70"/>
          <p:cNvSpPr/>
          <p:nvPr/>
        </p:nvSpPr>
        <p:spPr>
          <a:xfrm>
            <a:off x="7242048" y="4912615"/>
            <a:ext cx="1902143" cy="344805"/>
          </a:xfrm>
          <a:custGeom>
            <a:avLst/>
            <a:gdLst/>
            <a:ahLst/>
            <a:cxnLst/>
            <a:rect l="l" t="t" r="r" b="b"/>
            <a:pathLst>
              <a:path w="2536190" h="344804">
                <a:moveTo>
                  <a:pt x="0" y="344728"/>
                </a:moveTo>
                <a:lnTo>
                  <a:pt x="2535935" y="344728"/>
                </a:lnTo>
                <a:lnTo>
                  <a:pt x="2535935" y="0"/>
                </a:lnTo>
                <a:lnTo>
                  <a:pt x="0" y="0"/>
                </a:lnTo>
                <a:lnTo>
                  <a:pt x="0" y="3447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1" name="object 71"/>
          <p:cNvSpPr/>
          <p:nvPr/>
        </p:nvSpPr>
        <p:spPr>
          <a:xfrm>
            <a:off x="1084231" y="4138549"/>
            <a:ext cx="0" cy="735965"/>
          </a:xfrm>
          <a:custGeom>
            <a:avLst/>
            <a:gdLst/>
            <a:ahLst/>
            <a:cxnLst/>
            <a:rect l="l" t="t" r="r" b="b"/>
            <a:pathLst>
              <a:path h="735964">
                <a:moveTo>
                  <a:pt x="0" y="0"/>
                </a:moveTo>
                <a:lnTo>
                  <a:pt x="0" y="73596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2" name="object 72"/>
          <p:cNvSpPr/>
          <p:nvPr/>
        </p:nvSpPr>
        <p:spPr>
          <a:xfrm>
            <a:off x="1084231" y="4912615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23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3" name="object 73"/>
          <p:cNvSpPr/>
          <p:nvPr/>
        </p:nvSpPr>
        <p:spPr>
          <a:xfrm>
            <a:off x="0" y="4893564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4" name="object 74"/>
          <p:cNvSpPr/>
          <p:nvPr/>
        </p:nvSpPr>
        <p:spPr>
          <a:xfrm>
            <a:off x="9144000" y="4138548"/>
            <a:ext cx="0" cy="1130300"/>
          </a:xfrm>
          <a:custGeom>
            <a:avLst/>
            <a:gdLst/>
            <a:ahLst/>
            <a:cxnLst/>
            <a:rect l="l" t="t" r="r" b="b"/>
            <a:pathLst>
              <a:path h="1130300">
                <a:moveTo>
                  <a:pt x="0" y="0"/>
                </a:moveTo>
                <a:lnTo>
                  <a:pt x="0" y="113030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5" name="object 75"/>
          <p:cNvSpPr/>
          <p:nvPr/>
        </p:nvSpPr>
        <p:spPr>
          <a:xfrm>
            <a:off x="0" y="4144898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6" name="object 76"/>
          <p:cNvSpPr/>
          <p:nvPr/>
        </p:nvSpPr>
        <p:spPr>
          <a:xfrm>
            <a:off x="0" y="5262498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7" name="object 77"/>
          <p:cNvSpPr/>
          <p:nvPr/>
        </p:nvSpPr>
        <p:spPr>
          <a:xfrm>
            <a:off x="-3" y="5257343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859"/>
                </a:moveTo>
                <a:lnTo>
                  <a:pt x="1445641" y="349859"/>
                </a:lnTo>
                <a:lnTo>
                  <a:pt x="1445641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8" name="object 78"/>
          <p:cNvSpPr/>
          <p:nvPr/>
        </p:nvSpPr>
        <p:spPr>
          <a:xfrm>
            <a:off x="1084231" y="5257343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859"/>
                </a:moveTo>
                <a:lnTo>
                  <a:pt x="3570478" y="349859"/>
                </a:lnTo>
                <a:lnTo>
                  <a:pt x="357047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9" name="object 79"/>
          <p:cNvSpPr/>
          <p:nvPr/>
        </p:nvSpPr>
        <p:spPr>
          <a:xfrm>
            <a:off x="3762090" y="5257343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859"/>
                </a:moveTo>
                <a:lnTo>
                  <a:pt x="3089148" y="349859"/>
                </a:lnTo>
                <a:lnTo>
                  <a:pt x="308914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0" name="object 80"/>
          <p:cNvSpPr/>
          <p:nvPr/>
        </p:nvSpPr>
        <p:spPr>
          <a:xfrm>
            <a:off x="6078951" y="5257343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859"/>
                </a:moveTo>
                <a:lnTo>
                  <a:pt x="1550797" y="349859"/>
                </a:lnTo>
                <a:lnTo>
                  <a:pt x="1550797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1" name="object 81"/>
          <p:cNvSpPr/>
          <p:nvPr/>
        </p:nvSpPr>
        <p:spPr>
          <a:xfrm>
            <a:off x="7242048" y="5257343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859"/>
                </a:moveTo>
                <a:lnTo>
                  <a:pt x="2535935" y="349859"/>
                </a:lnTo>
                <a:lnTo>
                  <a:pt x="2535935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F7D7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2" name="object 82"/>
          <p:cNvSpPr/>
          <p:nvPr/>
        </p:nvSpPr>
        <p:spPr>
          <a:xfrm>
            <a:off x="-3" y="5645303"/>
            <a:ext cx="1084421" cy="469265"/>
          </a:xfrm>
          <a:custGeom>
            <a:avLst/>
            <a:gdLst/>
            <a:ahLst/>
            <a:cxnLst/>
            <a:rect l="l" t="t" r="r" b="b"/>
            <a:pathLst>
              <a:path w="1445895" h="469264">
                <a:moveTo>
                  <a:pt x="0" y="468795"/>
                </a:moveTo>
                <a:lnTo>
                  <a:pt x="1445641" y="468795"/>
                </a:lnTo>
                <a:lnTo>
                  <a:pt x="1445641" y="0"/>
                </a:lnTo>
                <a:lnTo>
                  <a:pt x="0" y="0"/>
                </a:lnTo>
                <a:lnTo>
                  <a:pt x="0" y="468795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3" name="object 83"/>
          <p:cNvSpPr/>
          <p:nvPr/>
        </p:nvSpPr>
        <p:spPr>
          <a:xfrm>
            <a:off x="1084231" y="5645303"/>
            <a:ext cx="2677953" cy="469265"/>
          </a:xfrm>
          <a:custGeom>
            <a:avLst/>
            <a:gdLst/>
            <a:ahLst/>
            <a:cxnLst/>
            <a:rect l="l" t="t" r="r" b="b"/>
            <a:pathLst>
              <a:path w="3570604" h="469264">
                <a:moveTo>
                  <a:pt x="0" y="468795"/>
                </a:moveTo>
                <a:lnTo>
                  <a:pt x="3570478" y="468795"/>
                </a:lnTo>
                <a:lnTo>
                  <a:pt x="3570478" y="0"/>
                </a:lnTo>
                <a:lnTo>
                  <a:pt x="0" y="0"/>
                </a:lnTo>
                <a:lnTo>
                  <a:pt x="0" y="46879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4" name="object 84"/>
          <p:cNvSpPr/>
          <p:nvPr/>
        </p:nvSpPr>
        <p:spPr>
          <a:xfrm>
            <a:off x="3762090" y="5645303"/>
            <a:ext cx="2316956" cy="469265"/>
          </a:xfrm>
          <a:custGeom>
            <a:avLst/>
            <a:gdLst/>
            <a:ahLst/>
            <a:cxnLst/>
            <a:rect l="l" t="t" r="r" b="b"/>
            <a:pathLst>
              <a:path w="3089275" h="469264">
                <a:moveTo>
                  <a:pt x="0" y="468795"/>
                </a:moveTo>
                <a:lnTo>
                  <a:pt x="3089148" y="468795"/>
                </a:lnTo>
                <a:lnTo>
                  <a:pt x="3089148" y="0"/>
                </a:lnTo>
                <a:lnTo>
                  <a:pt x="0" y="0"/>
                </a:lnTo>
                <a:lnTo>
                  <a:pt x="0" y="46879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5" name="object 85"/>
          <p:cNvSpPr/>
          <p:nvPr/>
        </p:nvSpPr>
        <p:spPr>
          <a:xfrm>
            <a:off x="6078951" y="5645303"/>
            <a:ext cx="1163479" cy="469265"/>
          </a:xfrm>
          <a:custGeom>
            <a:avLst/>
            <a:gdLst/>
            <a:ahLst/>
            <a:cxnLst/>
            <a:rect l="l" t="t" r="r" b="b"/>
            <a:pathLst>
              <a:path w="1551304" h="469264">
                <a:moveTo>
                  <a:pt x="0" y="468795"/>
                </a:moveTo>
                <a:lnTo>
                  <a:pt x="1550797" y="468795"/>
                </a:lnTo>
                <a:lnTo>
                  <a:pt x="1550797" y="0"/>
                </a:lnTo>
                <a:lnTo>
                  <a:pt x="0" y="0"/>
                </a:lnTo>
                <a:lnTo>
                  <a:pt x="0" y="46879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6" name="object 86"/>
          <p:cNvSpPr/>
          <p:nvPr/>
        </p:nvSpPr>
        <p:spPr>
          <a:xfrm>
            <a:off x="7242048" y="5645303"/>
            <a:ext cx="1902143" cy="469265"/>
          </a:xfrm>
          <a:custGeom>
            <a:avLst/>
            <a:gdLst/>
            <a:ahLst/>
            <a:cxnLst/>
            <a:rect l="l" t="t" r="r" b="b"/>
            <a:pathLst>
              <a:path w="2536190" h="469264">
                <a:moveTo>
                  <a:pt x="0" y="468795"/>
                </a:moveTo>
                <a:lnTo>
                  <a:pt x="2535935" y="468795"/>
                </a:lnTo>
                <a:lnTo>
                  <a:pt x="2535935" y="0"/>
                </a:lnTo>
                <a:lnTo>
                  <a:pt x="0" y="0"/>
                </a:lnTo>
                <a:lnTo>
                  <a:pt x="0" y="46879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7" name="object 87"/>
          <p:cNvSpPr/>
          <p:nvPr/>
        </p:nvSpPr>
        <p:spPr>
          <a:xfrm>
            <a:off x="1084231" y="5250941"/>
            <a:ext cx="0" cy="356870"/>
          </a:xfrm>
          <a:custGeom>
            <a:avLst/>
            <a:gdLst/>
            <a:ahLst/>
            <a:cxnLst/>
            <a:rect l="l" t="t" r="r" b="b"/>
            <a:pathLst>
              <a:path h="356870">
                <a:moveTo>
                  <a:pt x="0" y="0"/>
                </a:moveTo>
                <a:lnTo>
                  <a:pt x="0" y="35626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8" name="object 88"/>
          <p:cNvSpPr/>
          <p:nvPr/>
        </p:nvSpPr>
        <p:spPr>
          <a:xfrm>
            <a:off x="1084231" y="5645303"/>
            <a:ext cx="0" cy="475615"/>
          </a:xfrm>
          <a:custGeom>
            <a:avLst/>
            <a:gdLst/>
            <a:ahLst/>
            <a:cxnLst/>
            <a:rect l="l" t="t" r="r" b="b"/>
            <a:pathLst>
              <a:path h="475614">
                <a:moveTo>
                  <a:pt x="0" y="0"/>
                </a:moveTo>
                <a:lnTo>
                  <a:pt x="0" y="47514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9" name="object 89"/>
          <p:cNvSpPr/>
          <p:nvPr/>
        </p:nvSpPr>
        <p:spPr>
          <a:xfrm>
            <a:off x="0" y="5626252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0" name="object 90"/>
          <p:cNvSpPr/>
          <p:nvPr/>
        </p:nvSpPr>
        <p:spPr>
          <a:xfrm>
            <a:off x="9144000" y="5250941"/>
            <a:ext cx="0" cy="869950"/>
          </a:xfrm>
          <a:custGeom>
            <a:avLst/>
            <a:gdLst/>
            <a:ahLst/>
            <a:cxnLst/>
            <a:rect l="l" t="t" r="r" b="b"/>
            <a:pathLst>
              <a:path h="869950">
                <a:moveTo>
                  <a:pt x="0" y="0"/>
                </a:moveTo>
                <a:lnTo>
                  <a:pt x="0" y="86950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1" name="object 91"/>
          <p:cNvSpPr/>
          <p:nvPr/>
        </p:nvSpPr>
        <p:spPr>
          <a:xfrm>
            <a:off x="0" y="5257291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2" name="object 92"/>
          <p:cNvSpPr/>
          <p:nvPr/>
        </p:nvSpPr>
        <p:spPr>
          <a:xfrm>
            <a:off x="0" y="6114097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3" name="object 93"/>
          <p:cNvSpPr/>
          <p:nvPr/>
        </p:nvSpPr>
        <p:spPr>
          <a:xfrm>
            <a:off x="-5" y="6114098"/>
            <a:ext cx="1084421" cy="349885"/>
          </a:xfrm>
          <a:custGeom>
            <a:avLst/>
            <a:gdLst/>
            <a:ahLst/>
            <a:cxnLst/>
            <a:rect l="l" t="t" r="r" b="b"/>
            <a:pathLst>
              <a:path w="1445895" h="349885">
                <a:moveTo>
                  <a:pt x="0" y="349859"/>
                </a:moveTo>
                <a:lnTo>
                  <a:pt x="1445641" y="349859"/>
                </a:lnTo>
                <a:lnTo>
                  <a:pt x="1445641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4" name="object 94"/>
          <p:cNvSpPr/>
          <p:nvPr/>
        </p:nvSpPr>
        <p:spPr>
          <a:xfrm>
            <a:off x="1084231" y="6114098"/>
            <a:ext cx="2677953" cy="349885"/>
          </a:xfrm>
          <a:custGeom>
            <a:avLst/>
            <a:gdLst/>
            <a:ahLst/>
            <a:cxnLst/>
            <a:rect l="l" t="t" r="r" b="b"/>
            <a:pathLst>
              <a:path w="3570604" h="349885">
                <a:moveTo>
                  <a:pt x="0" y="349859"/>
                </a:moveTo>
                <a:lnTo>
                  <a:pt x="3570478" y="349859"/>
                </a:lnTo>
                <a:lnTo>
                  <a:pt x="357047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DCD3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5" name="object 95"/>
          <p:cNvSpPr/>
          <p:nvPr/>
        </p:nvSpPr>
        <p:spPr>
          <a:xfrm>
            <a:off x="3762090" y="6114098"/>
            <a:ext cx="2316956" cy="349885"/>
          </a:xfrm>
          <a:custGeom>
            <a:avLst/>
            <a:gdLst/>
            <a:ahLst/>
            <a:cxnLst/>
            <a:rect l="l" t="t" r="r" b="b"/>
            <a:pathLst>
              <a:path w="3089275" h="349885">
                <a:moveTo>
                  <a:pt x="0" y="349859"/>
                </a:moveTo>
                <a:lnTo>
                  <a:pt x="3089148" y="349859"/>
                </a:lnTo>
                <a:lnTo>
                  <a:pt x="3089148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DCD3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6" name="object 96"/>
          <p:cNvSpPr/>
          <p:nvPr/>
        </p:nvSpPr>
        <p:spPr>
          <a:xfrm>
            <a:off x="6078951" y="6114098"/>
            <a:ext cx="1163479" cy="349885"/>
          </a:xfrm>
          <a:custGeom>
            <a:avLst/>
            <a:gdLst/>
            <a:ahLst/>
            <a:cxnLst/>
            <a:rect l="l" t="t" r="r" b="b"/>
            <a:pathLst>
              <a:path w="1551304" h="349885">
                <a:moveTo>
                  <a:pt x="0" y="349859"/>
                </a:moveTo>
                <a:lnTo>
                  <a:pt x="1550797" y="349859"/>
                </a:lnTo>
                <a:lnTo>
                  <a:pt x="1550797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DCD3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7" name="object 97"/>
          <p:cNvSpPr/>
          <p:nvPr/>
        </p:nvSpPr>
        <p:spPr>
          <a:xfrm>
            <a:off x="7242048" y="6114098"/>
            <a:ext cx="1902143" cy="349885"/>
          </a:xfrm>
          <a:custGeom>
            <a:avLst/>
            <a:gdLst/>
            <a:ahLst/>
            <a:cxnLst/>
            <a:rect l="l" t="t" r="r" b="b"/>
            <a:pathLst>
              <a:path w="2536190" h="349885">
                <a:moveTo>
                  <a:pt x="0" y="349859"/>
                </a:moveTo>
                <a:lnTo>
                  <a:pt x="2535935" y="349859"/>
                </a:lnTo>
                <a:lnTo>
                  <a:pt x="2535935" y="0"/>
                </a:lnTo>
                <a:lnTo>
                  <a:pt x="0" y="0"/>
                </a:lnTo>
                <a:lnTo>
                  <a:pt x="0" y="349859"/>
                </a:lnTo>
                <a:close/>
              </a:path>
            </a:pathLst>
          </a:custGeom>
          <a:solidFill>
            <a:srgbClr val="DCD3C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8" name="object 98"/>
          <p:cNvSpPr/>
          <p:nvPr/>
        </p:nvSpPr>
        <p:spPr>
          <a:xfrm>
            <a:off x="1084231" y="6107748"/>
            <a:ext cx="0" cy="356235"/>
          </a:xfrm>
          <a:custGeom>
            <a:avLst/>
            <a:gdLst/>
            <a:ahLst/>
            <a:cxnLst/>
            <a:rect l="l" t="t" r="r" b="b"/>
            <a:pathLst>
              <a:path h="356235">
                <a:moveTo>
                  <a:pt x="0" y="0"/>
                </a:moveTo>
                <a:lnTo>
                  <a:pt x="0" y="35620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9" name="object 99"/>
          <p:cNvSpPr/>
          <p:nvPr/>
        </p:nvSpPr>
        <p:spPr>
          <a:xfrm>
            <a:off x="9144000" y="6107748"/>
            <a:ext cx="0" cy="394335"/>
          </a:xfrm>
          <a:custGeom>
            <a:avLst/>
            <a:gdLst/>
            <a:ahLst/>
            <a:cxnLst/>
            <a:rect l="l" t="t" r="r" b="b"/>
            <a:pathLst>
              <a:path h="394335">
                <a:moveTo>
                  <a:pt x="0" y="0"/>
                </a:moveTo>
                <a:lnTo>
                  <a:pt x="0" y="394309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0" name="object 100"/>
          <p:cNvSpPr/>
          <p:nvPr/>
        </p:nvSpPr>
        <p:spPr>
          <a:xfrm>
            <a:off x="0" y="6114097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1" name="object 101"/>
          <p:cNvSpPr/>
          <p:nvPr/>
        </p:nvSpPr>
        <p:spPr>
          <a:xfrm>
            <a:off x="0" y="6483006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102" name="object 102"/>
          <p:cNvGraphicFramePr>
            <a:graphicFrameLocks noGrp="1"/>
          </p:cNvGraphicFramePr>
          <p:nvPr/>
        </p:nvGraphicFramePr>
        <p:xfrm>
          <a:off x="2381" y="-965"/>
          <a:ext cx="9139236" cy="66440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2040"/>
                <a:gridCol w="2677953"/>
                <a:gridCol w="2316956"/>
                <a:gridCol w="1163003"/>
                <a:gridCol w="1899284"/>
              </a:tblGrid>
              <a:tr h="637540">
                <a:tc gridSpan="5">
                  <a:txBody>
                    <a:bodyPr/>
                    <a:lstStyle/>
                    <a:p>
                      <a:pPr marL="24130">
                        <a:lnSpc>
                          <a:spcPts val="2120"/>
                        </a:lnSpc>
                      </a:pPr>
                      <a:r>
                        <a:rPr sz="1800" b="1" spc="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800" b="1" spc="-1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BASE</a:t>
                      </a: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(APPRENDIMENTO,</a:t>
                      </a: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APPLICAZIONE</a:t>
                      </a:r>
                      <a:r>
                        <a:rPr sz="18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CONOSCENZE</a:t>
                      </a: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ACQUISITE,</a:t>
                      </a:r>
                      <a:r>
                        <a:rPr sz="1800" b="1" spc="-1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PENSARE,</a:t>
                      </a: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PRENDERE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  <a:p>
                      <a:pPr marL="3365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800" b="1" spc="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DECISIONI, </a:t>
                      </a:r>
                      <a:r>
                        <a:rPr sz="1800" b="1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RISOLVERE</a:t>
                      </a:r>
                      <a:r>
                        <a:rPr sz="1800" b="1" spc="-3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PROBLEMI)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128395">
                <a:tc>
                  <a:txBody>
                    <a:bodyPr/>
                    <a:lstStyle/>
                    <a:p>
                      <a:pPr marL="24130">
                        <a:lnSpc>
                          <a:spcPts val="2120"/>
                        </a:lnSpc>
                      </a:pPr>
                      <a:r>
                        <a:rPr sz="1800" b="1" spc="-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COD.ICF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27305">
                        <a:lnSpc>
                          <a:spcPts val="2120"/>
                        </a:lnSpc>
                      </a:pPr>
                      <a:r>
                        <a:rPr sz="1800" spc="-140" dirty="0">
                          <a:latin typeface="Arial"/>
                          <a:cs typeface="Arial"/>
                        </a:rPr>
                        <a:t>DESCRIZIONE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36830">
                        <a:lnSpc>
                          <a:spcPts val="2120"/>
                        </a:lnSpc>
                        <a:tabLst>
                          <a:tab pos="1856739" algn="l"/>
                        </a:tabLst>
                      </a:pPr>
                      <a:r>
                        <a:rPr sz="1800" spc="-135" dirty="0">
                          <a:latin typeface="Arial"/>
                          <a:cs typeface="Arial"/>
                        </a:rPr>
                        <a:t>QUALIFICATORE	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2730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PERFORMANCE 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27305">
                        <a:lnSpc>
                          <a:spcPct val="100000"/>
                        </a:lnSpc>
                        <a:spcBef>
                          <a:spcPts val="135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CAPACITÀ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27940">
                        <a:lnSpc>
                          <a:spcPts val="2120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37465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FORZA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28575">
                        <a:lnSpc>
                          <a:spcPts val="2120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DEBOLEZZA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solidFill>
                      <a:srgbClr val="F7DBCC"/>
                    </a:solidFill>
                  </a:tcPr>
                </a:tc>
              </a:tr>
              <a:tr h="405765">
                <a:tc>
                  <a:txBody>
                    <a:bodyPr/>
                    <a:lstStyle/>
                    <a:p>
                      <a:pPr marL="24130">
                        <a:lnSpc>
                          <a:spcPts val="2120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d130-159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830">
                        <a:lnSpc>
                          <a:spcPts val="2120"/>
                        </a:lnSpc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APPLICAZIONE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3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CONOSCENZE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rowSpan="1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45212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d160-179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65405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515"/>
                        </a:spcBef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COMPITI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RICHIESTE</a:t>
                      </a:r>
                      <a:r>
                        <a:rPr sz="1800" spc="-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GENERALI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65405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9814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d210-250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4064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sz="1800" spc="-105" dirty="0">
                          <a:latin typeface="Arial"/>
                          <a:cs typeface="Arial"/>
                        </a:rPr>
                        <a:t>COMUNICAZIONE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4064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b="1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d310-329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143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spc="-85" dirty="0">
                          <a:latin typeface="Arial"/>
                          <a:cs typeface="Arial"/>
                        </a:rPr>
                        <a:t>MOBILITÀ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6893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b="1" spc="-9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d410-489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143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CURA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spc="-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PERSONA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6893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d510-571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143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VITA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DOMESTICA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2956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b="1" spc="-9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d610-660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143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INTERAZIONI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2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RELAZIONI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740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6830">
                        <a:lnSpc>
                          <a:spcPts val="1945"/>
                        </a:lnSpc>
                      </a:pPr>
                      <a:r>
                        <a:rPr sz="1800" spc="-130" dirty="0">
                          <a:latin typeface="Arial"/>
                          <a:cs typeface="Arial"/>
                        </a:rPr>
                        <a:t>PERSONALI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41084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d710-770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5588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440"/>
                        </a:spcBef>
                      </a:pPr>
                      <a:r>
                        <a:rPr sz="1800" spc="-150" dirty="0">
                          <a:latin typeface="Arial"/>
                          <a:cs typeface="Arial"/>
                        </a:rPr>
                        <a:t>PARTECIPAZIONE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SOCIALE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5588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36576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800" b="1" spc="-1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889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70"/>
                        </a:spcBef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ISTRUZIONE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SUPERIORE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889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427990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d825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1143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90"/>
                        </a:spcBef>
                      </a:pPr>
                      <a:r>
                        <a:rPr sz="1800" spc="-105" dirty="0">
                          <a:latin typeface="Arial"/>
                          <a:cs typeface="Arial"/>
                        </a:rPr>
                        <a:t>FORMAZIONE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PROFESSIONALE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1143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  <a:tr h="424815">
                <a:tc>
                  <a:txBody>
                    <a:bodyPr/>
                    <a:lstStyle/>
                    <a:p>
                      <a:pPr marL="24130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800" b="1" spc="-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d840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71120" marB="0"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27305">
                        <a:lnSpc>
                          <a:spcPct val="100000"/>
                        </a:lnSpc>
                        <a:spcBef>
                          <a:spcPts val="560"/>
                        </a:spcBef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LAVORO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IMPIEGO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71120" marB="0"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-4762" y="53976"/>
          <a:ext cx="9144000" cy="7387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8699"/>
                <a:gridCol w="2532697"/>
                <a:gridCol w="1739746"/>
                <a:gridCol w="1785950"/>
                <a:gridCol w="2066908"/>
              </a:tblGrid>
              <a:tr h="760730">
                <a:tc gridSpan="5">
                  <a:txBody>
                    <a:bodyPr/>
                    <a:lstStyle/>
                    <a:p>
                      <a:pPr marL="74930">
                        <a:lnSpc>
                          <a:spcPts val="2090"/>
                        </a:lnSpc>
                      </a:pPr>
                      <a:r>
                        <a:rPr sz="1800" b="1" spc="-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PARTECIPAZIONE</a:t>
                      </a:r>
                      <a:r>
                        <a:rPr sz="1800" b="1" spc="-19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SOCIALE</a:t>
                      </a:r>
                      <a:r>
                        <a:rPr sz="1800" b="1" spc="-18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ISTRUZIONE</a:t>
                      </a: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D810-D839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221740">
                <a:tc>
                  <a:txBody>
                    <a:bodyPr/>
                    <a:lstStyle/>
                    <a:p>
                      <a:pPr marL="74930">
                        <a:lnSpc>
                          <a:spcPts val="2090"/>
                        </a:lnSpc>
                      </a:pPr>
                      <a:r>
                        <a:rPr sz="1800" b="1" spc="-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2090"/>
                        </a:lnSpc>
                      </a:pPr>
                      <a:r>
                        <a:rPr sz="1800" spc="-140" dirty="0">
                          <a:latin typeface="Arial"/>
                          <a:cs typeface="Arial"/>
                        </a:rPr>
                        <a:t>DESCRIZIONE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2090"/>
                        </a:lnSpc>
                      </a:pPr>
                      <a:r>
                        <a:rPr sz="1800" spc="-135" dirty="0">
                          <a:latin typeface="Arial"/>
                          <a:cs typeface="Arial"/>
                        </a:rPr>
                        <a:t>QUALIFICATORE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PERFORMANCE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CAPACITÀ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2090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FORZA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2090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PUNTI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DEBOLEZZA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83870">
                <a:tc>
                  <a:txBody>
                    <a:bodyPr/>
                    <a:lstStyle/>
                    <a:p>
                      <a:pPr marL="74930">
                        <a:lnSpc>
                          <a:spcPts val="2090"/>
                        </a:lnSpc>
                      </a:pPr>
                      <a:r>
                        <a:rPr sz="1800" b="1" spc="-1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d810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2090"/>
                        </a:lnSpc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ISTRUZIONE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INFORMALE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92759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11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d815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2095"/>
                        </a:lnSpc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ISTRUZIONE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PRESCOLASTICA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805180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d816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2095"/>
                        </a:lnSpc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VITA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PRESCOLASTICA</a:t>
                      </a:r>
                      <a:r>
                        <a:rPr sz="1800" spc="-2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8191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ATTIVITÀ</a:t>
                      </a:r>
                      <a:r>
                        <a:rPr sz="1800" spc="-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CONNESSE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d825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5565">
                        <a:lnSpc>
                          <a:spcPts val="2095"/>
                        </a:lnSpc>
                      </a:pPr>
                      <a:r>
                        <a:rPr sz="1800" spc="-105" dirty="0">
                          <a:latin typeface="Arial"/>
                          <a:cs typeface="Arial"/>
                        </a:rPr>
                        <a:t>FORMAZIONE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PROFESSIONALE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22275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1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800" b="1" spc="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ISTRUZIONE</a:t>
                      </a:r>
                      <a:r>
                        <a:rPr sz="1800" b="1" spc="-19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SUPERIORE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650240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d835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VITA 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SCOLASTICA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3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ATTIVITÀ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800" spc="-165" dirty="0">
                          <a:latin typeface="Arial"/>
                          <a:cs typeface="Arial"/>
                        </a:rPr>
                        <a:t>CONNESSE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1287145">
                <a:tc>
                  <a:txBody>
                    <a:bodyPr/>
                    <a:lstStyle/>
                    <a:p>
                      <a:pPr marL="74930">
                        <a:lnSpc>
                          <a:spcPts val="2095"/>
                        </a:lnSpc>
                      </a:pPr>
                      <a:r>
                        <a:rPr sz="1800" b="1" spc="-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d839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095"/>
                        </a:lnSpc>
                      </a:pPr>
                      <a:r>
                        <a:rPr sz="1800" spc="-110" dirty="0">
                          <a:latin typeface="Arial"/>
                          <a:cs typeface="Arial"/>
                        </a:rPr>
                        <a:t>ISTRUZIONE,</a:t>
                      </a:r>
                      <a:r>
                        <a:rPr sz="1800" spc="-2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ALTRO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6675" marR="1301750">
                        <a:lnSpc>
                          <a:spcPts val="2320"/>
                        </a:lnSpc>
                        <a:spcBef>
                          <a:spcPts val="100"/>
                        </a:spcBef>
                      </a:pPr>
                      <a:r>
                        <a:rPr sz="1800" spc="-165" smtClean="0">
                          <a:latin typeface="Arial"/>
                          <a:cs typeface="Arial"/>
                        </a:rPr>
                        <a:t>SPECIFIC</a:t>
                      </a:r>
                      <a:r>
                        <a:rPr lang="it-IT" sz="1800" spc="-165" dirty="0" smtClean="0">
                          <a:latin typeface="Arial"/>
                          <a:cs typeface="Arial"/>
                        </a:rPr>
                        <a:t>AT</a:t>
                      </a:r>
                      <a:r>
                        <a:rPr sz="1800" spc="-165" smtClean="0">
                          <a:latin typeface="Arial"/>
                          <a:cs typeface="Arial"/>
                        </a:rPr>
                        <a:t>O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NON  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SPECIFICATO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" y="31762"/>
            <a:ext cx="3656171" cy="347980"/>
          </a:xfrm>
          <a:custGeom>
            <a:avLst/>
            <a:gdLst/>
            <a:ahLst/>
            <a:cxnLst/>
            <a:rect l="l" t="t" r="r" b="b"/>
            <a:pathLst>
              <a:path w="4874895" h="347980">
                <a:moveTo>
                  <a:pt x="0" y="347713"/>
                </a:moveTo>
                <a:lnTo>
                  <a:pt x="4874387" y="347713"/>
                </a:lnTo>
                <a:lnTo>
                  <a:pt x="4874387" y="0"/>
                </a:lnTo>
                <a:lnTo>
                  <a:pt x="0" y="0"/>
                </a:lnTo>
                <a:lnTo>
                  <a:pt x="0" y="347713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655790" y="31762"/>
            <a:ext cx="3657124" cy="347980"/>
          </a:xfrm>
          <a:custGeom>
            <a:avLst/>
            <a:gdLst/>
            <a:ahLst/>
            <a:cxnLst/>
            <a:rect l="l" t="t" r="r" b="b"/>
            <a:pathLst>
              <a:path w="4876165" h="347980">
                <a:moveTo>
                  <a:pt x="0" y="347713"/>
                </a:moveTo>
                <a:lnTo>
                  <a:pt x="4876165" y="347713"/>
                </a:lnTo>
                <a:lnTo>
                  <a:pt x="4876165" y="0"/>
                </a:lnTo>
                <a:lnTo>
                  <a:pt x="0" y="0"/>
                </a:lnTo>
                <a:lnTo>
                  <a:pt x="0" y="347713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7312915" y="31762"/>
            <a:ext cx="1831181" cy="347980"/>
          </a:xfrm>
          <a:custGeom>
            <a:avLst/>
            <a:gdLst/>
            <a:ahLst/>
            <a:cxnLst/>
            <a:rect l="l" t="t" r="r" b="b"/>
            <a:pathLst>
              <a:path w="2441575" h="347980">
                <a:moveTo>
                  <a:pt x="0" y="347713"/>
                </a:moveTo>
                <a:lnTo>
                  <a:pt x="2441448" y="347713"/>
                </a:lnTo>
                <a:lnTo>
                  <a:pt x="2441448" y="0"/>
                </a:lnTo>
                <a:lnTo>
                  <a:pt x="0" y="0"/>
                </a:lnTo>
                <a:lnTo>
                  <a:pt x="0" y="347713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0" y="417576"/>
            <a:ext cx="1077754" cy="1132840"/>
          </a:xfrm>
          <a:custGeom>
            <a:avLst/>
            <a:gdLst/>
            <a:ahLst/>
            <a:cxnLst/>
            <a:rect l="l" t="t" r="r" b="b"/>
            <a:pathLst>
              <a:path w="1437005" h="1132840">
                <a:moveTo>
                  <a:pt x="0" y="1132839"/>
                </a:moveTo>
                <a:lnTo>
                  <a:pt x="1436878" y="1132839"/>
                </a:lnTo>
                <a:lnTo>
                  <a:pt x="1436878" y="0"/>
                </a:lnTo>
                <a:lnTo>
                  <a:pt x="0" y="0"/>
                </a:lnTo>
                <a:lnTo>
                  <a:pt x="0" y="1132839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1077658" y="417576"/>
            <a:ext cx="2578418" cy="1132840"/>
          </a:xfrm>
          <a:custGeom>
            <a:avLst/>
            <a:gdLst/>
            <a:ahLst/>
            <a:cxnLst/>
            <a:rect l="l" t="t" r="r" b="b"/>
            <a:pathLst>
              <a:path w="3437890" h="1132840">
                <a:moveTo>
                  <a:pt x="0" y="1132839"/>
                </a:moveTo>
                <a:lnTo>
                  <a:pt x="3437509" y="1132839"/>
                </a:lnTo>
                <a:lnTo>
                  <a:pt x="3437509" y="0"/>
                </a:lnTo>
                <a:lnTo>
                  <a:pt x="0" y="0"/>
                </a:lnTo>
                <a:lnTo>
                  <a:pt x="0" y="1132839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3655790" y="417576"/>
            <a:ext cx="1829276" cy="1132840"/>
          </a:xfrm>
          <a:custGeom>
            <a:avLst/>
            <a:gdLst/>
            <a:ahLst/>
            <a:cxnLst/>
            <a:rect l="l" t="t" r="r" b="b"/>
            <a:pathLst>
              <a:path w="2439034" h="1132840">
                <a:moveTo>
                  <a:pt x="0" y="1132839"/>
                </a:moveTo>
                <a:lnTo>
                  <a:pt x="2438908" y="1132839"/>
                </a:lnTo>
                <a:lnTo>
                  <a:pt x="2438908" y="0"/>
                </a:lnTo>
                <a:lnTo>
                  <a:pt x="0" y="0"/>
                </a:lnTo>
                <a:lnTo>
                  <a:pt x="0" y="1132839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5484971" y="417576"/>
            <a:ext cx="1828324" cy="1132840"/>
          </a:xfrm>
          <a:custGeom>
            <a:avLst/>
            <a:gdLst/>
            <a:ahLst/>
            <a:cxnLst/>
            <a:rect l="l" t="t" r="r" b="b"/>
            <a:pathLst>
              <a:path w="2437765" h="1132840">
                <a:moveTo>
                  <a:pt x="0" y="1132839"/>
                </a:moveTo>
                <a:lnTo>
                  <a:pt x="2437256" y="1132839"/>
                </a:lnTo>
                <a:lnTo>
                  <a:pt x="2437256" y="0"/>
                </a:lnTo>
                <a:lnTo>
                  <a:pt x="0" y="0"/>
                </a:lnTo>
                <a:lnTo>
                  <a:pt x="0" y="1132839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7312915" y="417576"/>
            <a:ext cx="1831181" cy="1132840"/>
          </a:xfrm>
          <a:custGeom>
            <a:avLst/>
            <a:gdLst/>
            <a:ahLst/>
            <a:cxnLst/>
            <a:rect l="l" t="t" r="r" b="b"/>
            <a:pathLst>
              <a:path w="2441575" h="1132840">
                <a:moveTo>
                  <a:pt x="0" y="1132839"/>
                </a:moveTo>
                <a:lnTo>
                  <a:pt x="2441448" y="1132839"/>
                </a:lnTo>
                <a:lnTo>
                  <a:pt x="2441448" y="0"/>
                </a:lnTo>
                <a:lnTo>
                  <a:pt x="0" y="0"/>
                </a:lnTo>
                <a:lnTo>
                  <a:pt x="0" y="1132839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0" y="1550428"/>
            <a:ext cx="1077754" cy="367030"/>
          </a:xfrm>
          <a:custGeom>
            <a:avLst/>
            <a:gdLst/>
            <a:ahLst/>
            <a:cxnLst/>
            <a:rect l="l" t="t" r="r" b="b"/>
            <a:pathLst>
              <a:path w="1437005" h="367030">
                <a:moveTo>
                  <a:pt x="0" y="366763"/>
                </a:moveTo>
                <a:lnTo>
                  <a:pt x="1436878" y="366763"/>
                </a:lnTo>
                <a:lnTo>
                  <a:pt x="143687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1077658" y="1550428"/>
            <a:ext cx="2578418" cy="367030"/>
          </a:xfrm>
          <a:custGeom>
            <a:avLst/>
            <a:gdLst/>
            <a:ahLst/>
            <a:cxnLst/>
            <a:rect l="l" t="t" r="r" b="b"/>
            <a:pathLst>
              <a:path w="3437890" h="367030">
                <a:moveTo>
                  <a:pt x="0" y="366763"/>
                </a:moveTo>
                <a:lnTo>
                  <a:pt x="3437509" y="366763"/>
                </a:lnTo>
                <a:lnTo>
                  <a:pt x="3437509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3655790" y="1550428"/>
            <a:ext cx="1829276" cy="367030"/>
          </a:xfrm>
          <a:custGeom>
            <a:avLst/>
            <a:gdLst/>
            <a:ahLst/>
            <a:cxnLst/>
            <a:rect l="l" t="t" r="r" b="b"/>
            <a:pathLst>
              <a:path w="2439034" h="367030">
                <a:moveTo>
                  <a:pt x="0" y="366763"/>
                </a:moveTo>
                <a:lnTo>
                  <a:pt x="2438908" y="366763"/>
                </a:lnTo>
                <a:lnTo>
                  <a:pt x="243890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5484971" y="1550428"/>
            <a:ext cx="1828324" cy="367030"/>
          </a:xfrm>
          <a:custGeom>
            <a:avLst/>
            <a:gdLst/>
            <a:ahLst/>
            <a:cxnLst/>
            <a:rect l="l" t="t" r="r" b="b"/>
            <a:pathLst>
              <a:path w="2437765" h="367030">
                <a:moveTo>
                  <a:pt x="0" y="366763"/>
                </a:moveTo>
                <a:lnTo>
                  <a:pt x="2437256" y="366763"/>
                </a:lnTo>
                <a:lnTo>
                  <a:pt x="2437256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/>
          <p:nvPr/>
        </p:nvSpPr>
        <p:spPr>
          <a:xfrm>
            <a:off x="7312915" y="1550428"/>
            <a:ext cx="1831181" cy="367030"/>
          </a:xfrm>
          <a:custGeom>
            <a:avLst/>
            <a:gdLst/>
            <a:ahLst/>
            <a:cxnLst/>
            <a:rect l="l" t="t" r="r" b="b"/>
            <a:pathLst>
              <a:path w="2441575" h="367030">
                <a:moveTo>
                  <a:pt x="0" y="366763"/>
                </a:moveTo>
                <a:lnTo>
                  <a:pt x="2441448" y="366763"/>
                </a:lnTo>
                <a:lnTo>
                  <a:pt x="244144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/>
          <p:nvPr/>
        </p:nvSpPr>
        <p:spPr>
          <a:xfrm>
            <a:off x="0" y="1917179"/>
            <a:ext cx="1077754" cy="759460"/>
          </a:xfrm>
          <a:custGeom>
            <a:avLst/>
            <a:gdLst/>
            <a:ahLst/>
            <a:cxnLst/>
            <a:rect l="l" t="t" r="r" b="b"/>
            <a:pathLst>
              <a:path w="1437005" h="759460">
                <a:moveTo>
                  <a:pt x="0" y="759345"/>
                </a:moveTo>
                <a:lnTo>
                  <a:pt x="1436878" y="759345"/>
                </a:lnTo>
                <a:lnTo>
                  <a:pt x="143687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/>
          <p:nvPr/>
        </p:nvSpPr>
        <p:spPr>
          <a:xfrm>
            <a:off x="1077658" y="1917179"/>
            <a:ext cx="2578418" cy="759460"/>
          </a:xfrm>
          <a:custGeom>
            <a:avLst/>
            <a:gdLst/>
            <a:ahLst/>
            <a:cxnLst/>
            <a:rect l="l" t="t" r="r" b="b"/>
            <a:pathLst>
              <a:path w="3437890" h="759460">
                <a:moveTo>
                  <a:pt x="0" y="759345"/>
                </a:moveTo>
                <a:lnTo>
                  <a:pt x="3437509" y="759345"/>
                </a:lnTo>
                <a:lnTo>
                  <a:pt x="3437509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655790" y="1917179"/>
            <a:ext cx="1829276" cy="759460"/>
          </a:xfrm>
          <a:custGeom>
            <a:avLst/>
            <a:gdLst/>
            <a:ahLst/>
            <a:cxnLst/>
            <a:rect l="l" t="t" r="r" b="b"/>
            <a:pathLst>
              <a:path w="2439034" h="759460">
                <a:moveTo>
                  <a:pt x="0" y="759345"/>
                </a:moveTo>
                <a:lnTo>
                  <a:pt x="2438908" y="759345"/>
                </a:lnTo>
                <a:lnTo>
                  <a:pt x="243890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/>
          <p:nvPr/>
        </p:nvSpPr>
        <p:spPr>
          <a:xfrm>
            <a:off x="5484971" y="1917179"/>
            <a:ext cx="1828324" cy="759460"/>
          </a:xfrm>
          <a:custGeom>
            <a:avLst/>
            <a:gdLst/>
            <a:ahLst/>
            <a:cxnLst/>
            <a:rect l="l" t="t" r="r" b="b"/>
            <a:pathLst>
              <a:path w="2437765" h="759460">
                <a:moveTo>
                  <a:pt x="0" y="759345"/>
                </a:moveTo>
                <a:lnTo>
                  <a:pt x="2437256" y="759345"/>
                </a:lnTo>
                <a:lnTo>
                  <a:pt x="2437256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object 19"/>
          <p:cNvSpPr/>
          <p:nvPr/>
        </p:nvSpPr>
        <p:spPr>
          <a:xfrm>
            <a:off x="7312915" y="1917179"/>
            <a:ext cx="1831181" cy="759460"/>
          </a:xfrm>
          <a:custGeom>
            <a:avLst/>
            <a:gdLst/>
            <a:ahLst/>
            <a:cxnLst/>
            <a:rect l="l" t="t" r="r" b="b"/>
            <a:pathLst>
              <a:path w="2441575" h="759460">
                <a:moveTo>
                  <a:pt x="0" y="759345"/>
                </a:moveTo>
                <a:lnTo>
                  <a:pt x="2441448" y="759345"/>
                </a:lnTo>
                <a:lnTo>
                  <a:pt x="244144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/>
          <p:nvPr/>
        </p:nvSpPr>
        <p:spPr>
          <a:xfrm>
            <a:off x="0" y="2676537"/>
            <a:ext cx="1077754" cy="367030"/>
          </a:xfrm>
          <a:custGeom>
            <a:avLst/>
            <a:gdLst/>
            <a:ahLst/>
            <a:cxnLst/>
            <a:rect l="l" t="t" r="r" b="b"/>
            <a:pathLst>
              <a:path w="1437005" h="367030">
                <a:moveTo>
                  <a:pt x="0" y="366763"/>
                </a:moveTo>
                <a:lnTo>
                  <a:pt x="1436878" y="366763"/>
                </a:lnTo>
                <a:lnTo>
                  <a:pt x="143687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/>
          <p:nvPr/>
        </p:nvSpPr>
        <p:spPr>
          <a:xfrm>
            <a:off x="1077658" y="2676537"/>
            <a:ext cx="2578418" cy="367030"/>
          </a:xfrm>
          <a:custGeom>
            <a:avLst/>
            <a:gdLst/>
            <a:ahLst/>
            <a:cxnLst/>
            <a:rect l="l" t="t" r="r" b="b"/>
            <a:pathLst>
              <a:path w="3437890" h="367030">
                <a:moveTo>
                  <a:pt x="0" y="366763"/>
                </a:moveTo>
                <a:lnTo>
                  <a:pt x="3437509" y="366763"/>
                </a:lnTo>
                <a:lnTo>
                  <a:pt x="3437509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/>
          <p:nvPr/>
        </p:nvSpPr>
        <p:spPr>
          <a:xfrm>
            <a:off x="3655790" y="2676537"/>
            <a:ext cx="1829276" cy="367030"/>
          </a:xfrm>
          <a:custGeom>
            <a:avLst/>
            <a:gdLst/>
            <a:ahLst/>
            <a:cxnLst/>
            <a:rect l="l" t="t" r="r" b="b"/>
            <a:pathLst>
              <a:path w="2439034" h="367030">
                <a:moveTo>
                  <a:pt x="0" y="366763"/>
                </a:moveTo>
                <a:lnTo>
                  <a:pt x="2438908" y="366763"/>
                </a:lnTo>
                <a:lnTo>
                  <a:pt x="243890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23"/>
          <p:cNvSpPr/>
          <p:nvPr/>
        </p:nvSpPr>
        <p:spPr>
          <a:xfrm>
            <a:off x="5484971" y="2676537"/>
            <a:ext cx="1828324" cy="367030"/>
          </a:xfrm>
          <a:custGeom>
            <a:avLst/>
            <a:gdLst/>
            <a:ahLst/>
            <a:cxnLst/>
            <a:rect l="l" t="t" r="r" b="b"/>
            <a:pathLst>
              <a:path w="2437765" h="367030">
                <a:moveTo>
                  <a:pt x="0" y="366763"/>
                </a:moveTo>
                <a:lnTo>
                  <a:pt x="2437256" y="366763"/>
                </a:lnTo>
                <a:lnTo>
                  <a:pt x="2437256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7312915" y="2676537"/>
            <a:ext cx="1831181" cy="367030"/>
          </a:xfrm>
          <a:custGeom>
            <a:avLst/>
            <a:gdLst/>
            <a:ahLst/>
            <a:cxnLst/>
            <a:rect l="l" t="t" r="r" b="b"/>
            <a:pathLst>
              <a:path w="2441575" h="367030">
                <a:moveTo>
                  <a:pt x="0" y="366763"/>
                </a:moveTo>
                <a:lnTo>
                  <a:pt x="2441448" y="366763"/>
                </a:lnTo>
                <a:lnTo>
                  <a:pt x="2441448" y="0"/>
                </a:lnTo>
                <a:lnTo>
                  <a:pt x="0" y="0"/>
                </a:lnTo>
                <a:lnTo>
                  <a:pt x="0" y="366763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0" y="3043313"/>
            <a:ext cx="1077754" cy="451484"/>
          </a:xfrm>
          <a:custGeom>
            <a:avLst/>
            <a:gdLst/>
            <a:ahLst/>
            <a:cxnLst/>
            <a:rect l="l" t="t" r="r" b="b"/>
            <a:pathLst>
              <a:path w="1437005" h="451485">
                <a:moveTo>
                  <a:pt x="0" y="451472"/>
                </a:moveTo>
                <a:lnTo>
                  <a:pt x="1436878" y="451472"/>
                </a:lnTo>
                <a:lnTo>
                  <a:pt x="1436878" y="0"/>
                </a:lnTo>
                <a:lnTo>
                  <a:pt x="0" y="0"/>
                </a:lnTo>
                <a:lnTo>
                  <a:pt x="0" y="451472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571472" y="3043313"/>
            <a:ext cx="6000792" cy="451484"/>
          </a:xfrm>
          <a:custGeom>
            <a:avLst/>
            <a:gdLst/>
            <a:ahLst/>
            <a:cxnLst/>
            <a:rect l="l" t="t" r="r" b="b"/>
            <a:pathLst>
              <a:path w="3437890" h="451485">
                <a:moveTo>
                  <a:pt x="0" y="451472"/>
                </a:moveTo>
                <a:lnTo>
                  <a:pt x="3437509" y="451472"/>
                </a:lnTo>
                <a:lnTo>
                  <a:pt x="3437509" y="0"/>
                </a:lnTo>
                <a:lnTo>
                  <a:pt x="0" y="0"/>
                </a:lnTo>
                <a:lnTo>
                  <a:pt x="0" y="451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3655790" y="3043313"/>
            <a:ext cx="1829276" cy="451484"/>
          </a:xfrm>
          <a:custGeom>
            <a:avLst/>
            <a:gdLst/>
            <a:ahLst/>
            <a:cxnLst/>
            <a:rect l="l" t="t" r="r" b="b"/>
            <a:pathLst>
              <a:path w="2439034" h="451485">
                <a:moveTo>
                  <a:pt x="0" y="451472"/>
                </a:moveTo>
                <a:lnTo>
                  <a:pt x="2438908" y="451472"/>
                </a:lnTo>
                <a:lnTo>
                  <a:pt x="2438908" y="0"/>
                </a:lnTo>
                <a:lnTo>
                  <a:pt x="0" y="0"/>
                </a:lnTo>
                <a:lnTo>
                  <a:pt x="0" y="451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object 28"/>
          <p:cNvSpPr/>
          <p:nvPr/>
        </p:nvSpPr>
        <p:spPr>
          <a:xfrm>
            <a:off x="5484971" y="3043313"/>
            <a:ext cx="1828324" cy="451484"/>
          </a:xfrm>
          <a:custGeom>
            <a:avLst/>
            <a:gdLst/>
            <a:ahLst/>
            <a:cxnLst/>
            <a:rect l="l" t="t" r="r" b="b"/>
            <a:pathLst>
              <a:path w="2437765" h="451485">
                <a:moveTo>
                  <a:pt x="0" y="451472"/>
                </a:moveTo>
                <a:lnTo>
                  <a:pt x="2437256" y="451472"/>
                </a:lnTo>
                <a:lnTo>
                  <a:pt x="2437256" y="0"/>
                </a:lnTo>
                <a:lnTo>
                  <a:pt x="0" y="0"/>
                </a:lnTo>
                <a:lnTo>
                  <a:pt x="0" y="451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7312915" y="3043313"/>
            <a:ext cx="1831181" cy="451484"/>
          </a:xfrm>
          <a:custGeom>
            <a:avLst/>
            <a:gdLst/>
            <a:ahLst/>
            <a:cxnLst/>
            <a:rect l="l" t="t" r="r" b="b"/>
            <a:pathLst>
              <a:path w="2441575" h="451485">
                <a:moveTo>
                  <a:pt x="0" y="451472"/>
                </a:moveTo>
                <a:lnTo>
                  <a:pt x="2441448" y="451472"/>
                </a:lnTo>
                <a:lnTo>
                  <a:pt x="2441448" y="0"/>
                </a:lnTo>
                <a:lnTo>
                  <a:pt x="0" y="0"/>
                </a:lnTo>
                <a:lnTo>
                  <a:pt x="0" y="451472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/>
          <p:nvPr/>
        </p:nvSpPr>
        <p:spPr>
          <a:xfrm>
            <a:off x="0" y="3494773"/>
            <a:ext cx="1077754" cy="759460"/>
          </a:xfrm>
          <a:custGeom>
            <a:avLst/>
            <a:gdLst/>
            <a:ahLst/>
            <a:cxnLst/>
            <a:rect l="l" t="t" r="r" b="b"/>
            <a:pathLst>
              <a:path w="1437005" h="759460">
                <a:moveTo>
                  <a:pt x="0" y="759345"/>
                </a:moveTo>
                <a:lnTo>
                  <a:pt x="1436878" y="759345"/>
                </a:lnTo>
                <a:lnTo>
                  <a:pt x="143687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/>
          <p:nvPr/>
        </p:nvSpPr>
        <p:spPr>
          <a:xfrm>
            <a:off x="1142976" y="3714752"/>
            <a:ext cx="5572164" cy="402270"/>
          </a:xfrm>
          <a:custGeom>
            <a:avLst/>
            <a:gdLst/>
            <a:ahLst/>
            <a:cxnLst/>
            <a:rect l="l" t="t" r="r" b="b"/>
            <a:pathLst>
              <a:path w="3437890" h="759460">
                <a:moveTo>
                  <a:pt x="0" y="759345"/>
                </a:moveTo>
                <a:lnTo>
                  <a:pt x="3437509" y="759345"/>
                </a:lnTo>
                <a:lnTo>
                  <a:pt x="3437509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object 32"/>
          <p:cNvSpPr/>
          <p:nvPr/>
        </p:nvSpPr>
        <p:spPr>
          <a:xfrm>
            <a:off x="3655790" y="3494773"/>
            <a:ext cx="1829276" cy="759460"/>
          </a:xfrm>
          <a:custGeom>
            <a:avLst/>
            <a:gdLst/>
            <a:ahLst/>
            <a:cxnLst/>
            <a:rect l="l" t="t" r="r" b="b"/>
            <a:pathLst>
              <a:path w="2439034" h="759460">
                <a:moveTo>
                  <a:pt x="0" y="759345"/>
                </a:moveTo>
                <a:lnTo>
                  <a:pt x="2438908" y="759345"/>
                </a:lnTo>
                <a:lnTo>
                  <a:pt x="243890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5484971" y="3494773"/>
            <a:ext cx="1828324" cy="759460"/>
          </a:xfrm>
          <a:custGeom>
            <a:avLst/>
            <a:gdLst/>
            <a:ahLst/>
            <a:cxnLst/>
            <a:rect l="l" t="t" r="r" b="b"/>
            <a:pathLst>
              <a:path w="2437765" h="759460">
                <a:moveTo>
                  <a:pt x="0" y="759345"/>
                </a:moveTo>
                <a:lnTo>
                  <a:pt x="2437256" y="759345"/>
                </a:lnTo>
                <a:lnTo>
                  <a:pt x="2437256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object 34"/>
          <p:cNvSpPr/>
          <p:nvPr/>
        </p:nvSpPr>
        <p:spPr>
          <a:xfrm>
            <a:off x="7312915" y="3494773"/>
            <a:ext cx="1831181" cy="759460"/>
          </a:xfrm>
          <a:custGeom>
            <a:avLst/>
            <a:gdLst/>
            <a:ahLst/>
            <a:cxnLst/>
            <a:rect l="l" t="t" r="r" b="b"/>
            <a:pathLst>
              <a:path w="2441575" h="759460">
                <a:moveTo>
                  <a:pt x="0" y="759345"/>
                </a:moveTo>
                <a:lnTo>
                  <a:pt x="2441448" y="759345"/>
                </a:lnTo>
                <a:lnTo>
                  <a:pt x="2441448" y="0"/>
                </a:lnTo>
                <a:lnTo>
                  <a:pt x="0" y="0"/>
                </a:lnTo>
                <a:lnTo>
                  <a:pt x="0" y="759345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0" y="4254082"/>
            <a:ext cx="1077754" cy="1152525"/>
          </a:xfrm>
          <a:custGeom>
            <a:avLst/>
            <a:gdLst/>
            <a:ahLst/>
            <a:cxnLst/>
            <a:rect l="l" t="t" r="r" b="b"/>
            <a:pathLst>
              <a:path w="1437005" h="1152525">
                <a:moveTo>
                  <a:pt x="0" y="1151928"/>
                </a:moveTo>
                <a:lnTo>
                  <a:pt x="1436878" y="1151928"/>
                </a:lnTo>
                <a:lnTo>
                  <a:pt x="143687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1077658" y="4254082"/>
            <a:ext cx="2578418" cy="1152525"/>
          </a:xfrm>
          <a:custGeom>
            <a:avLst/>
            <a:gdLst/>
            <a:ahLst/>
            <a:cxnLst/>
            <a:rect l="l" t="t" r="r" b="b"/>
            <a:pathLst>
              <a:path w="3437890" h="1152525">
                <a:moveTo>
                  <a:pt x="0" y="1151928"/>
                </a:moveTo>
                <a:lnTo>
                  <a:pt x="3437509" y="1151928"/>
                </a:lnTo>
                <a:lnTo>
                  <a:pt x="3437509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3655790" y="4254082"/>
            <a:ext cx="1829276" cy="1152525"/>
          </a:xfrm>
          <a:custGeom>
            <a:avLst/>
            <a:gdLst/>
            <a:ahLst/>
            <a:cxnLst/>
            <a:rect l="l" t="t" r="r" b="b"/>
            <a:pathLst>
              <a:path w="2439034" h="1152525">
                <a:moveTo>
                  <a:pt x="0" y="1151928"/>
                </a:moveTo>
                <a:lnTo>
                  <a:pt x="2438908" y="1151928"/>
                </a:lnTo>
                <a:lnTo>
                  <a:pt x="243890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5484971" y="4254082"/>
            <a:ext cx="1828324" cy="1152525"/>
          </a:xfrm>
          <a:custGeom>
            <a:avLst/>
            <a:gdLst/>
            <a:ahLst/>
            <a:cxnLst/>
            <a:rect l="l" t="t" r="r" b="b"/>
            <a:pathLst>
              <a:path w="2437765" h="1152525">
                <a:moveTo>
                  <a:pt x="0" y="1151928"/>
                </a:moveTo>
                <a:lnTo>
                  <a:pt x="2437256" y="1151928"/>
                </a:lnTo>
                <a:lnTo>
                  <a:pt x="2437256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7312915" y="4254082"/>
            <a:ext cx="1831181" cy="1152525"/>
          </a:xfrm>
          <a:custGeom>
            <a:avLst/>
            <a:gdLst/>
            <a:ahLst/>
            <a:cxnLst/>
            <a:rect l="l" t="t" r="r" b="b"/>
            <a:pathLst>
              <a:path w="2441575" h="1152525">
                <a:moveTo>
                  <a:pt x="0" y="1151928"/>
                </a:moveTo>
                <a:lnTo>
                  <a:pt x="2441448" y="1151928"/>
                </a:lnTo>
                <a:lnTo>
                  <a:pt x="244144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7DBC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0" y="5406035"/>
            <a:ext cx="1077754" cy="1152525"/>
          </a:xfrm>
          <a:custGeom>
            <a:avLst/>
            <a:gdLst/>
            <a:ahLst/>
            <a:cxnLst/>
            <a:rect l="l" t="t" r="r" b="b"/>
            <a:pathLst>
              <a:path w="1437005" h="1152525">
                <a:moveTo>
                  <a:pt x="0" y="1151928"/>
                </a:moveTo>
                <a:lnTo>
                  <a:pt x="1436878" y="1151928"/>
                </a:lnTo>
                <a:lnTo>
                  <a:pt x="143687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EB8F2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/>
          <p:nvPr/>
        </p:nvSpPr>
        <p:spPr>
          <a:xfrm>
            <a:off x="1077658" y="5406035"/>
            <a:ext cx="2578418" cy="1152525"/>
          </a:xfrm>
          <a:custGeom>
            <a:avLst/>
            <a:gdLst/>
            <a:ahLst/>
            <a:cxnLst/>
            <a:rect l="l" t="t" r="r" b="b"/>
            <a:pathLst>
              <a:path w="3437890" h="1152525">
                <a:moveTo>
                  <a:pt x="0" y="1151928"/>
                </a:moveTo>
                <a:lnTo>
                  <a:pt x="3437509" y="1151928"/>
                </a:lnTo>
                <a:lnTo>
                  <a:pt x="3437509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42"/>
          <p:cNvSpPr/>
          <p:nvPr/>
        </p:nvSpPr>
        <p:spPr>
          <a:xfrm>
            <a:off x="3655790" y="5406035"/>
            <a:ext cx="1829276" cy="1152525"/>
          </a:xfrm>
          <a:custGeom>
            <a:avLst/>
            <a:gdLst/>
            <a:ahLst/>
            <a:cxnLst/>
            <a:rect l="l" t="t" r="r" b="b"/>
            <a:pathLst>
              <a:path w="2439034" h="1152525">
                <a:moveTo>
                  <a:pt x="0" y="1151928"/>
                </a:moveTo>
                <a:lnTo>
                  <a:pt x="2438908" y="1151928"/>
                </a:lnTo>
                <a:lnTo>
                  <a:pt x="243890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/>
          <p:nvPr/>
        </p:nvSpPr>
        <p:spPr>
          <a:xfrm>
            <a:off x="5484971" y="5406035"/>
            <a:ext cx="1828324" cy="1152525"/>
          </a:xfrm>
          <a:custGeom>
            <a:avLst/>
            <a:gdLst/>
            <a:ahLst/>
            <a:cxnLst/>
            <a:rect l="l" t="t" r="r" b="b"/>
            <a:pathLst>
              <a:path w="2437765" h="1152525">
                <a:moveTo>
                  <a:pt x="0" y="1151928"/>
                </a:moveTo>
                <a:lnTo>
                  <a:pt x="2437256" y="1151928"/>
                </a:lnTo>
                <a:lnTo>
                  <a:pt x="2437256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object 44"/>
          <p:cNvSpPr/>
          <p:nvPr/>
        </p:nvSpPr>
        <p:spPr>
          <a:xfrm>
            <a:off x="7312915" y="5406035"/>
            <a:ext cx="1831181" cy="1152525"/>
          </a:xfrm>
          <a:custGeom>
            <a:avLst/>
            <a:gdLst/>
            <a:ahLst/>
            <a:cxnLst/>
            <a:rect l="l" t="t" r="r" b="b"/>
            <a:pathLst>
              <a:path w="2441575" h="1152525">
                <a:moveTo>
                  <a:pt x="0" y="1151928"/>
                </a:moveTo>
                <a:lnTo>
                  <a:pt x="2441448" y="1151928"/>
                </a:lnTo>
                <a:lnTo>
                  <a:pt x="2441448" y="0"/>
                </a:lnTo>
                <a:lnTo>
                  <a:pt x="0" y="0"/>
                </a:lnTo>
                <a:lnTo>
                  <a:pt x="0" y="1151928"/>
                </a:lnTo>
                <a:close/>
              </a:path>
            </a:pathLst>
          </a:custGeom>
          <a:solidFill>
            <a:srgbClr val="FAEDE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/>
          <p:nvPr/>
        </p:nvSpPr>
        <p:spPr>
          <a:xfrm>
            <a:off x="642910" y="428604"/>
            <a:ext cx="0" cy="6146800"/>
          </a:xfrm>
          <a:custGeom>
            <a:avLst/>
            <a:gdLst/>
            <a:ahLst/>
            <a:cxnLst/>
            <a:rect l="l" t="t" r="r" b="b"/>
            <a:pathLst>
              <a:path h="6146800">
                <a:moveTo>
                  <a:pt x="0" y="0"/>
                </a:moveTo>
                <a:lnTo>
                  <a:pt x="0" y="614673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object 46"/>
          <p:cNvSpPr/>
          <p:nvPr/>
        </p:nvSpPr>
        <p:spPr>
          <a:xfrm>
            <a:off x="3655790" y="25400"/>
            <a:ext cx="0" cy="354330"/>
          </a:xfrm>
          <a:custGeom>
            <a:avLst/>
            <a:gdLst/>
            <a:ahLst/>
            <a:cxnLst/>
            <a:rect l="l" t="t" r="r" b="b"/>
            <a:pathLst>
              <a:path h="354330">
                <a:moveTo>
                  <a:pt x="0" y="0"/>
                </a:moveTo>
                <a:lnTo>
                  <a:pt x="0" y="354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/>
          <p:nvPr/>
        </p:nvSpPr>
        <p:spPr>
          <a:xfrm>
            <a:off x="3655790" y="417576"/>
            <a:ext cx="0" cy="6146800"/>
          </a:xfrm>
          <a:custGeom>
            <a:avLst/>
            <a:gdLst/>
            <a:ahLst/>
            <a:cxnLst/>
            <a:rect l="l" t="t" r="r" b="b"/>
            <a:pathLst>
              <a:path h="6146800">
                <a:moveTo>
                  <a:pt x="0" y="0"/>
                </a:moveTo>
                <a:lnTo>
                  <a:pt x="0" y="614673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object 48"/>
          <p:cNvSpPr/>
          <p:nvPr/>
        </p:nvSpPr>
        <p:spPr>
          <a:xfrm>
            <a:off x="5484970" y="417576"/>
            <a:ext cx="0" cy="6146800"/>
          </a:xfrm>
          <a:custGeom>
            <a:avLst/>
            <a:gdLst/>
            <a:ahLst/>
            <a:cxnLst/>
            <a:rect l="l" t="t" r="r" b="b"/>
            <a:pathLst>
              <a:path h="6146800">
                <a:moveTo>
                  <a:pt x="0" y="0"/>
                </a:moveTo>
                <a:lnTo>
                  <a:pt x="0" y="614673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/>
          <p:nvPr/>
        </p:nvSpPr>
        <p:spPr>
          <a:xfrm>
            <a:off x="7312914" y="25400"/>
            <a:ext cx="0" cy="354330"/>
          </a:xfrm>
          <a:custGeom>
            <a:avLst/>
            <a:gdLst/>
            <a:ahLst/>
            <a:cxnLst/>
            <a:rect l="l" t="t" r="r" b="b"/>
            <a:pathLst>
              <a:path h="354330">
                <a:moveTo>
                  <a:pt x="0" y="0"/>
                </a:moveTo>
                <a:lnTo>
                  <a:pt x="0" y="354075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object 50"/>
          <p:cNvSpPr/>
          <p:nvPr/>
        </p:nvSpPr>
        <p:spPr>
          <a:xfrm>
            <a:off x="7312914" y="417576"/>
            <a:ext cx="0" cy="6146800"/>
          </a:xfrm>
          <a:custGeom>
            <a:avLst/>
            <a:gdLst/>
            <a:ahLst/>
            <a:cxnLst/>
            <a:rect l="l" t="t" r="r" b="b"/>
            <a:pathLst>
              <a:path h="6146800">
                <a:moveTo>
                  <a:pt x="0" y="0"/>
                </a:moveTo>
                <a:lnTo>
                  <a:pt x="0" y="614673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object 51"/>
          <p:cNvSpPr/>
          <p:nvPr/>
        </p:nvSpPr>
        <p:spPr>
          <a:xfrm>
            <a:off x="0" y="398525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381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object 52"/>
          <p:cNvSpPr/>
          <p:nvPr/>
        </p:nvSpPr>
        <p:spPr>
          <a:xfrm>
            <a:off x="0" y="1550416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object 53"/>
          <p:cNvSpPr/>
          <p:nvPr/>
        </p:nvSpPr>
        <p:spPr>
          <a:xfrm>
            <a:off x="0" y="1917192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54"/>
          <p:cNvSpPr/>
          <p:nvPr/>
        </p:nvSpPr>
        <p:spPr>
          <a:xfrm>
            <a:off x="0" y="2676525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object 55"/>
          <p:cNvSpPr/>
          <p:nvPr/>
        </p:nvSpPr>
        <p:spPr>
          <a:xfrm>
            <a:off x="0" y="3043301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6" name="object 56"/>
          <p:cNvSpPr/>
          <p:nvPr/>
        </p:nvSpPr>
        <p:spPr>
          <a:xfrm>
            <a:off x="0" y="3494785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7" name="object 57"/>
          <p:cNvSpPr/>
          <p:nvPr/>
        </p:nvSpPr>
        <p:spPr>
          <a:xfrm>
            <a:off x="0" y="4254119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8" name="object 58"/>
          <p:cNvSpPr/>
          <p:nvPr/>
        </p:nvSpPr>
        <p:spPr>
          <a:xfrm>
            <a:off x="0" y="5406009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9" name="object 59"/>
          <p:cNvSpPr/>
          <p:nvPr/>
        </p:nvSpPr>
        <p:spPr>
          <a:xfrm>
            <a:off x="0" y="25400"/>
            <a:ext cx="0" cy="6539230"/>
          </a:xfrm>
          <a:custGeom>
            <a:avLst/>
            <a:gdLst/>
            <a:ahLst/>
            <a:cxnLst/>
            <a:rect l="l" t="t" r="r" b="b"/>
            <a:pathLst>
              <a:path h="6539230">
                <a:moveTo>
                  <a:pt x="0" y="0"/>
                </a:moveTo>
                <a:lnTo>
                  <a:pt x="0" y="653891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0" name="object 60"/>
          <p:cNvSpPr/>
          <p:nvPr/>
        </p:nvSpPr>
        <p:spPr>
          <a:xfrm>
            <a:off x="9144000" y="25400"/>
            <a:ext cx="0" cy="6539230"/>
          </a:xfrm>
          <a:custGeom>
            <a:avLst/>
            <a:gdLst/>
            <a:ahLst/>
            <a:cxnLst/>
            <a:rect l="l" t="t" r="r" b="b"/>
            <a:pathLst>
              <a:path h="6539230">
                <a:moveTo>
                  <a:pt x="0" y="0"/>
                </a:moveTo>
                <a:lnTo>
                  <a:pt x="0" y="653891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1" name="object 61"/>
          <p:cNvSpPr/>
          <p:nvPr/>
        </p:nvSpPr>
        <p:spPr>
          <a:xfrm>
            <a:off x="0" y="31750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62"/>
          <p:cNvSpPr/>
          <p:nvPr/>
        </p:nvSpPr>
        <p:spPr>
          <a:xfrm>
            <a:off x="0" y="6557962"/>
            <a:ext cx="9144000" cy="0"/>
          </a:xfrm>
          <a:custGeom>
            <a:avLst/>
            <a:gdLst/>
            <a:ahLst/>
            <a:cxnLst/>
            <a:rect l="l" t="t" r="r" b="b"/>
            <a:pathLst>
              <a:path w="12192000">
                <a:moveTo>
                  <a:pt x="0" y="0"/>
                </a:moveTo>
                <a:lnTo>
                  <a:pt x="12192000" y="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3" name="object 63"/>
          <p:cNvSpPr txBox="1">
            <a:spLocks noGrp="1"/>
          </p:cNvSpPr>
          <p:nvPr>
            <p:ph type="title"/>
          </p:nvPr>
        </p:nvSpPr>
        <p:spPr>
          <a:xfrm>
            <a:off x="42367" y="0"/>
            <a:ext cx="3529501" cy="7552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33700"/>
              </a:lnSpc>
              <a:spcBef>
                <a:spcPts val="100"/>
              </a:spcBef>
              <a:tabLst>
                <a:tab pos="1449705" algn="l"/>
              </a:tabLst>
            </a:pPr>
            <a:r>
              <a:rPr sz="1800" spc="-30" dirty="0">
                <a:solidFill>
                  <a:srgbClr val="FFFFFF"/>
                </a:solidFill>
              </a:rPr>
              <a:t>VITA</a:t>
            </a:r>
            <a:r>
              <a:rPr sz="1800" spc="-220" dirty="0">
                <a:solidFill>
                  <a:srgbClr val="FFFFFF"/>
                </a:solidFill>
              </a:rPr>
              <a:t> </a:t>
            </a:r>
            <a:r>
              <a:rPr sz="1800" spc="15" dirty="0">
                <a:solidFill>
                  <a:srgbClr val="FFFFFF"/>
                </a:solidFill>
              </a:rPr>
              <a:t>SOCIALE</a:t>
            </a:r>
            <a:r>
              <a:rPr sz="1800" spc="-175" dirty="0">
                <a:solidFill>
                  <a:srgbClr val="FFFFFF"/>
                </a:solidFill>
              </a:rPr>
              <a:t> </a:t>
            </a:r>
            <a:r>
              <a:rPr sz="1800" spc="-5" dirty="0">
                <a:solidFill>
                  <a:srgbClr val="FFFFFF"/>
                </a:solidFill>
              </a:rPr>
              <a:t>E</a:t>
            </a:r>
            <a:r>
              <a:rPr sz="1800" spc="-160" dirty="0">
                <a:solidFill>
                  <a:srgbClr val="FFFFFF"/>
                </a:solidFill>
              </a:rPr>
              <a:t> </a:t>
            </a:r>
            <a:r>
              <a:rPr sz="1800" spc="35">
                <a:solidFill>
                  <a:srgbClr val="FFFFFF"/>
                </a:solidFill>
              </a:rPr>
              <a:t>DI</a:t>
            </a:r>
            <a:r>
              <a:rPr sz="1800" spc="-235">
                <a:solidFill>
                  <a:srgbClr val="FFFFFF"/>
                </a:solidFill>
              </a:rPr>
              <a:t> </a:t>
            </a:r>
            <a:r>
              <a:rPr sz="1800" spc="15" smtClean="0">
                <a:solidFill>
                  <a:srgbClr val="FFFFFF"/>
                </a:solidFill>
              </a:rPr>
              <a:t>COMUNITÀ</a:t>
            </a:r>
            <a:r>
              <a:rPr sz="1800" spc="-160" smtClean="0">
                <a:solidFill>
                  <a:srgbClr val="FFFFFF"/>
                </a:solidFill>
              </a:rPr>
              <a:t> </a:t>
            </a:r>
            <a:r>
              <a:rPr sz="1800" spc="-110" smtClean="0">
                <a:solidFill>
                  <a:srgbClr val="FFFFFF"/>
                </a:solidFill>
              </a:rPr>
              <a:t>d910-950</a:t>
            </a:r>
            <a:r>
              <a:rPr lang="it-IT" sz="1800" spc="-110" dirty="0" smtClean="0">
                <a:solidFill>
                  <a:srgbClr val="FFFFFF"/>
                </a:solidFill>
              </a:rPr>
              <a:t/>
            </a:r>
            <a:br>
              <a:rPr lang="it-IT" sz="1800" spc="-110" dirty="0" smtClean="0">
                <a:solidFill>
                  <a:srgbClr val="FFFFFF"/>
                </a:solidFill>
              </a:rPr>
            </a:br>
            <a:r>
              <a:rPr sz="1800" spc="-45" smtClean="0">
                <a:solidFill>
                  <a:srgbClr val="FFFFFF"/>
                </a:solidFill>
              </a:rPr>
              <a:t>COD.ICF</a:t>
            </a:r>
            <a:r>
              <a:rPr sz="1800" spc="-45" dirty="0">
                <a:solidFill>
                  <a:srgbClr val="FFFFFF"/>
                </a:solidFill>
              </a:rPr>
              <a:t>	</a:t>
            </a:r>
            <a:r>
              <a:rPr sz="1800" b="0" spc="-140" dirty="0">
                <a:latin typeface="Arial"/>
                <a:cs typeface="Arial"/>
              </a:rPr>
              <a:t>DESCRIZIONE</a:t>
            </a:r>
            <a:endParaRPr sz="1800">
              <a:latin typeface="Arial"/>
              <a:cs typeface="Arial"/>
            </a:endParaRPr>
          </a:p>
        </p:txBody>
      </p:sp>
      <p:sp>
        <p:nvSpPr>
          <p:cNvPr id="64" name="object 64"/>
          <p:cNvSpPr txBox="1"/>
          <p:nvPr/>
        </p:nvSpPr>
        <p:spPr>
          <a:xfrm>
            <a:off x="3698557" y="356997"/>
            <a:ext cx="1514475" cy="1494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sz="1800" spc="-135" dirty="0">
                <a:latin typeface="Arial"/>
                <a:cs typeface="Arial"/>
              </a:rPr>
              <a:t>QUALIFICATORE </a:t>
            </a:r>
            <a:r>
              <a:rPr sz="1800" spc="-75" dirty="0">
                <a:latin typeface="Arial"/>
                <a:cs typeface="Arial"/>
              </a:rPr>
              <a:t>DI  </a:t>
            </a:r>
            <a:r>
              <a:rPr sz="1800" spc="-160" dirty="0">
                <a:latin typeface="Arial"/>
                <a:cs typeface="Arial"/>
              </a:rPr>
              <a:t>PERFORMANCE </a:t>
            </a:r>
            <a:r>
              <a:rPr sz="1800" spc="-210" dirty="0">
                <a:latin typeface="Arial"/>
                <a:cs typeface="Arial"/>
              </a:rPr>
              <a:t>E </a:t>
            </a:r>
            <a:r>
              <a:rPr sz="1800" spc="-75" dirty="0">
                <a:latin typeface="Arial"/>
                <a:cs typeface="Arial"/>
              </a:rPr>
              <a:t>DI  </a:t>
            </a:r>
            <a:r>
              <a:rPr sz="1800" spc="-160" dirty="0">
                <a:latin typeface="Arial"/>
                <a:cs typeface="Arial"/>
              </a:rPr>
              <a:t>CAPACITÀ</a:t>
            </a:r>
            <a:endParaRPr sz="1800">
              <a:latin typeface="Arial"/>
              <a:cs typeface="Arial"/>
            </a:endParaRPr>
          </a:p>
        </p:txBody>
      </p:sp>
      <p:sp>
        <p:nvSpPr>
          <p:cNvPr id="65" name="object 65"/>
          <p:cNvSpPr txBox="1"/>
          <p:nvPr/>
        </p:nvSpPr>
        <p:spPr>
          <a:xfrm>
            <a:off x="5528120" y="376809"/>
            <a:ext cx="1237773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95" dirty="0">
                <a:latin typeface="Arial"/>
                <a:cs typeface="Arial"/>
              </a:rPr>
              <a:t>PUNTI </a:t>
            </a:r>
            <a:r>
              <a:rPr sz="1800" spc="-80" dirty="0">
                <a:latin typeface="Arial"/>
                <a:cs typeface="Arial"/>
              </a:rPr>
              <a:t>DI</a:t>
            </a:r>
            <a:r>
              <a:rPr sz="1800" spc="-260" dirty="0">
                <a:latin typeface="Arial"/>
                <a:cs typeface="Arial"/>
              </a:rPr>
              <a:t> </a:t>
            </a:r>
            <a:r>
              <a:rPr sz="1800" spc="-125" dirty="0">
                <a:latin typeface="Arial"/>
                <a:cs typeface="Arial"/>
              </a:rPr>
              <a:t>FORZA</a:t>
            </a:r>
            <a:endParaRPr sz="1800">
              <a:latin typeface="Arial"/>
              <a:cs typeface="Arial"/>
            </a:endParaRPr>
          </a:p>
        </p:txBody>
      </p:sp>
      <p:sp>
        <p:nvSpPr>
          <p:cNvPr id="66" name="object 66"/>
          <p:cNvSpPr txBox="1"/>
          <p:nvPr/>
        </p:nvSpPr>
        <p:spPr>
          <a:xfrm>
            <a:off x="7356157" y="376809"/>
            <a:ext cx="1646396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95" dirty="0">
                <a:latin typeface="Arial"/>
                <a:cs typeface="Arial"/>
              </a:rPr>
              <a:t>PUNTI </a:t>
            </a:r>
            <a:r>
              <a:rPr sz="1800" spc="-80" dirty="0">
                <a:latin typeface="Arial"/>
                <a:cs typeface="Arial"/>
              </a:rPr>
              <a:t>DI</a:t>
            </a:r>
            <a:r>
              <a:rPr sz="1800" spc="-260" dirty="0">
                <a:latin typeface="Arial"/>
                <a:cs typeface="Arial"/>
              </a:rPr>
              <a:t> </a:t>
            </a:r>
            <a:r>
              <a:rPr sz="1800" spc="-105" dirty="0">
                <a:latin typeface="Arial"/>
                <a:cs typeface="Arial"/>
              </a:rPr>
              <a:t>DEBOLEZZA</a:t>
            </a:r>
            <a:endParaRPr sz="1800">
              <a:latin typeface="Arial"/>
              <a:cs typeface="Arial"/>
            </a:endParaRPr>
          </a:p>
        </p:txBody>
      </p:sp>
      <p:sp>
        <p:nvSpPr>
          <p:cNvPr id="68" name="object 68"/>
          <p:cNvSpPr txBox="1"/>
          <p:nvPr/>
        </p:nvSpPr>
        <p:spPr>
          <a:xfrm>
            <a:off x="1120235" y="1528953"/>
            <a:ext cx="2523071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10" dirty="0">
                <a:latin typeface="Arial"/>
                <a:cs typeface="Arial"/>
              </a:rPr>
              <a:t>VITA </a:t>
            </a:r>
            <a:r>
              <a:rPr sz="1800" spc="-95" dirty="0">
                <a:latin typeface="Arial"/>
                <a:cs typeface="Arial"/>
              </a:rPr>
              <a:t>NELLA</a:t>
            </a:r>
            <a:r>
              <a:rPr sz="1800" spc="-325" dirty="0">
                <a:latin typeface="Arial"/>
                <a:cs typeface="Arial"/>
              </a:rPr>
              <a:t> </a:t>
            </a:r>
            <a:r>
              <a:rPr sz="1800" spc="-105" dirty="0">
                <a:latin typeface="Arial"/>
                <a:cs typeface="Arial"/>
              </a:rPr>
              <a:t>COMUNITÀ</a:t>
            </a:r>
            <a:endParaRPr sz="1800">
              <a:latin typeface="Arial"/>
              <a:cs typeface="Arial"/>
            </a:endParaRPr>
          </a:p>
        </p:txBody>
      </p:sp>
      <p:sp>
        <p:nvSpPr>
          <p:cNvPr id="70" name="object 70"/>
          <p:cNvSpPr txBox="1"/>
          <p:nvPr/>
        </p:nvSpPr>
        <p:spPr>
          <a:xfrm>
            <a:off x="1120236" y="1875901"/>
            <a:ext cx="2451632" cy="612346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sz="1800" spc="-140" dirty="0">
                <a:latin typeface="Arial"/>
                <a:cs typeface="Arial"/>
              </a:rPr>
              <a:t>RICREAZIONE </a:t>
            </a:r>
            <a:r>
              <a:rPr sz="1800" spc="-210" dirty="0">
                <a:latin typeface="Arial"/>
                <a:cs typeface="Arial"/>
              </a:rPr>
              <a:t>E</a:t>
            </a:r>
            <a:r>
              <a:rPr sz="1800" spc="-330" dirty="0">
                <a:latin typeface="Arial"/>
                <a:cs typeface="Arial"/>
              </a:rPr>
              <a:t> </a:t>
            </a:r>
            <a:r>
              <a:rPr sz="1800" spc="-125" dirty="0">
                <a:latin typeface="Arial"/>
                <a:cs typeface="Arial"/>
              </a:rPr>
              <a:t>TEMPO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800" spc="-130" dirty="0">
                <a:latin typeface="Arial"/>
                <a:cs typeface="Arial"/>
              </a:rPr>
              <a:t>LIBERO</a:t>
            </a:r>
            <a:endParaRPr sz="1800">
              <a:latin typeface="Arial"/>
              <a:cs typeface="Arial"/>
            </a:endParaRPr>
          </a:p>
        </p:txBody>
      </p:sp>
      <p:sp>
        <p:nvSpPr>
          <p:cNvPr id="72" name="object 72"/>
          <p:cNvSpPr txBox="1"/>
          <p:nvPr/>
        </p:nvSpPr>
        <p:spPr>
          <a:xfrm>
            <a:off x="1120235" y="2655189"/>
            <a:ext cx="295169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30" dirty="0">
                <a:latin typeface="Arial"/>
                <a:cs typeface="Arial"/>
              </a:rPr>
              <a:t>RELIGIONE </a:t>
            </a:r>
            <a:r>
              <a:rPr sz="1800" spc="-210" dirty="0">
                <a:latin typeface="Arial"/>
                <a:cs typeface="Arial"/>
              </a:rPr>
              <a:t>E</a:t>
            </a:r>
            <a:r>
              <a:rPr sz="1800" spc="-300" dirty="0">
                <a:latin typeface="Arial"/>
                <a:cs typeface="Arial"/>
              </a:rPr>
              <a:t> </a:t>
            </a:r>
            <a:r>
              <a:rPr sz="1800" spc="-114" dirty="0">
                <a:latin typeface="Arial"/>
                <a:cs typeface="Arial"/>
              </a:rPr>
              <a:t>SPIRITUALITÀ</a:t>
            </a:r>
            <a:endParaRPr sz="1800">
              <a:latin typeface="Arial"/>
              <a:cs typeface="Arial"/>
            </a:endParaRPr>
          </a:p>
        </p:txBody>
      </p:sp>
      <p:sp>
        <p:nvSpPr>
          <p:cNvPr id="73" name="object 73"/>
          <p:cNvSpPr txBox="1"/>
          <p:nvPr/>
        </p:nvSpPr>
        <p:spPr>
          <a:xfrm>
            <a:off x="42367" y="3022219"/>
            <a:ext cx="38861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>
              <a:latin typeface="Trebuchet MS"/>
              <a:cs typeface="Trebuchet MS"/>
            </a:endParaRPr>
          </a:p>
        </p:txBody>
      </p:sp>
      <p:sp>
        <p:nvSpPr>
          <p:cNvPr id="74" name="object 74"/>
          <p:cNvSpPr txBox="1"/>
          <p:nvPr/>
        </p:nvSpPr>
        <p:spPr>
          <a:xfrm>
            <a:off x="1120236" y="3022219"/>
            <a:ext cx="1951566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05" smtClean="0">
                <a:latin typeface="Arial"/>
                <a:cs typeface="Arial"/>
              </a:rPr>
              <a:t>DIRITTI</a:t>
            </a:r>
            <a:r>
              <a:rPr lang="it-IT" sz="1800" spc="-105" dirty="0" smtClean="0">
                <a:latin typeface="Arial"/>
                <a:cs typeface="Arial"/>
              </a:rPr>
              <a:t>    </a:t>
            </a:r>
            <a:r>
              <a:rPr sz="1800" spc="-60" smtClean="0">
                <a:latin typeface="Arial"/>
                <a:cs typeface="Arial"/>
              </a:rPr>
              <a:t>UMANI</a:t>
            </a:r>
            <a:endParaRPr sz="1800">
              <a:latin typeface="Arial"/>
              <a:cs typeface="Arial"/>
            </a:endParaRPr>
          </a:p>
        </p:txBody>
      </p:sp>
      <p:sp>
        <p:nvSpPr>
          <p:cNvPr id="76" name="object 76"/>
          <p:cNvSpPr txBox="1"/>
          <p:nvPr/>
        </p:nvSpPr>
        <p:spPr>
          <a:xfrm>
            <a:off x="1120236" y="3643314"/>
            <a:ext cx="3023136" cy="612346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8415">
              <a:lnSpc>
                <a:spcPct val="100000"/>
              </a:lnSpc>
              <a:spcBef>
                <a:spcPts val="254"/>
              </a:spcBef>
              <a:tabLst>
                <a:tab pos="1597660" algn="l"/>
              </a:tabLst>
            </a:pPr>
            <a:r>
              <a:rPr sz="1800" spc="-85" smtClean="0">
                <a:latin typeface="Arial"/>
                <a:cs typeface="Arial"/>
              </a:rPr>
              <a:t>VI</a:t>
            </a:r>
            <a:r>
              <a:rPr sz="1800" spc="-204" smtClean="0">
                <a:latin typeface="Arial"/>
                <a:cs typeface="Arial"/>
              </a:rPr>
              <a:t>T</a:t>
            </a:r>
            <a:r>
              <a:rPr sz="1800" spc="-60" smtClean="0">
                <a:latin typeface="Arial"/>
                <a:cs typeface="Arial"/>
              </a:rPr>
              <a:t>A</a:t>
            </a:r>
            <a:r>
              <a:rPr lang="it-IT" sz="1800" spc="-60" dirty="0" smtClean="0">
                <a:latin typeface="Arial"/>
                <a:cs typeface="Arial"/>
              </a:rPr>
              <a:t> </a:t>
            </a:r>
            <a:r>
              <a:rPr sz="1800" spc="-175" smtClean="0">
                <a:latin typeface="Arial"/>
                <a:cs typeface="Arial"/>
              </a:rPr>
              <a:t>P</a:t>
            </a:r>
            <a:r>
              <a:rPr sz="1800" spc="-90" smtClean="0">
                <a:latin typeface="Arial"/>
                <a:cs typeface="Arial"/>
              </a:rPr>
              <a:t>O</a:t>
            </a:r>
            <a:r>
              <a:rPr sz="1800" spc="-80" smtClean="0">
                <a:latin typeface="Arial"/>
                <a:cs typeface="Arial"/>
              </a:rPr>
              <a:t>L</a:t>
            </a:r>
            <a:r>
              <a:rPr sz="1800" spc="-105" smtClean="0">
                <a:latin typeface="Arial"/>
                <a:cs typeface="Arial"/>
              </a:rPr>
              <a:t>ITICA</a:t>
            </a:r>
            <a:r>
              <a:rPr sz="1800" dirty="0">
                <a:latin typeface="Arial"/>
                <a:cs typeface="Arial"/>
              </a:rPr>
              <a:t>	</a:t>
            </a:r>
            <a:r>
              <a:rPr sz="1800" spc="-210" dirty="0">
                <a:latin typeface="Arial"/>
                <a:cs typeface="Arial"/>
              </a:rPr>
              <a:t>E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60"/>
              </a:spcBef>
            </a:pPr>
            <a:r>
              <a:rPr sz="1800" spc="-95" dirty="0">
                <a:latin typeface="Arial"/>
                <a:cs typeface="Arial"/>
              </a:rPr>
              <a:t>CITTADINANZA</a:t>
            </a:r>
            <a:endParaRPr sz="1800">
              <a:latin typeface="Arial"/>
              <a:cs typeface="Arial"/>
            </a:endParaRPr>
          </a:p>
        </p:txBody>
      </p:sp>
      <p:sp>
        <p:nvSpPr>
          <p:cNvPr id="78" name="object 78"/>
          <p:cNvSpPr txBox="1"/>
          <p:nvPr/>
        </p:nvSpPr>
        <p:spPr>
          <a:xfrm>
            <a:off x="1142976" y="4429131"/>
            <a:ext cx="2382799" cy="60555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7200"/>
              </a:lnSpc>
              <a:spcBef>
                <a:spcPts val="100"/>
              </a:spcBef>
            </a:pPr>
            <a:r>
              <a:rPr sz="1800" spc="-110" dirty="0">
                <a:latin typeface="Arial"/>
                <a:cs typeface="Arial"/>
              </a:rPr>
              <a:t>VITA </a:t>
            </a:r>
            <a:r>
              <a:rPr sz="1800" spc="-125" dirty="0">
                <a:latin typeface="Arial"/>
                <a:cs typeface="Arial"/>
              </a:rPr>
              <a:t>SOCIALE,CIVILE </a:t>
            </a:r>
            <a:r>
              <a:rPr sz="1800" spc="-210" dirty="0">
                <a:latin typeface="Arial"/>
                <a:cs typeface="Arial"/>
              </a:rPr>
              <a:t>E </a:t>
            </a:r>
            <a:r>
              <a:rPr sz="1800" spc="-80">
                <a:latin typeface="Arial"/>
                <a:cs typeface="Arial"/>
              </a:rPr>
              <a:t>DI  </a:t>
            </a:r>
            <a:r>
              <a:rPr sz="1800" spc="-120" smtClean="0">
                <a:latin typeface="Arial"/>
                <a:cs typeface="Arial"/>
              </a:rPr>
              <a:t>COMUNITÀ,</a:t>
            </a:r>
            <a:endParaRPr sz="1800">
              <a:latin typeface="Arial"/>
              <a:cs typeface="Arial"/>
            </a:endParaRPr>
          </a:p>
        </p:txBody>
      </p:sp>
      <p:sp>
        <p:nvSpPr>
          <p:cNvPr id="80" name="object 80"/>
          <p:cNvSpPr txBox="1"/>
          <p:nvPr/>
        </p:nvSpPr>
        <p:spPr>
          <a:xfrm>
            <a:off x="1120235" y="5365523"/>
            <a:ext cx="2309813" cy="902169"/>
          </a:xfrm>
          <a:prstGeom prst="rect">
            <a:avLst/>
          </a:prstGeom>
        </p:spPr>
        <p:txBody>
          <a:bodyPr vert="horz" wrap="square" lIns="0" tIns="3238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4"/>
              </a:spcBef>
            </a:pPr>
            <a:endParaRPr lang="it-IT" sz="1800" spc="-100" dirty="0" smtClean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54"/>
              </a:spcBef>
            </a:pPr>
            <a:r>
              <a:rPr lang="it-IT" spc="-100" dirty="0" smtClean="0">
                <a:latin typeface="Arial"/>
                <a:cs typeface="Arial"/>
              </a:rPr>
              <a:t>ALTRO </a:t>
            </a:r>
            <a:r>
              <a:rPr sz="1800" spc="-100" smtClean="0">
                <a:latin typeface="Arial"/>
                <a:cs typeface="Arial"/>
              </a:rPr>
              <a:t>, </a:t>
            </a:r>
            <a:r>
              <a:rPr sz="1800" spc="-65" dirty="0">
                <a:latin typeface="Arial"/>
                <a:cs typeface="Arial"/>
              </a:rPr>
              <a:t>NON</a:t>
            </a:r>
            <a:r>
              <a:rPr sz="1800" spc="-265" dirty="0">
                <a:latin typeface="Arial"/>
                <a:cs typeface="Arial"/>
              </a:rPr>
              <a:t> </a:t>
            </a:r>
            <a:r>
              <a:rPr sz="1800" spc="-165" dirty="0">
                <a:latin typeface="Arial"/>
                <a:cs typeface="Arial"/>
              </a:rPr>
              <a:t>SPECIFICATO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" y="0"/>
          <a:ext cx="9143998" cy="7536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3"/>
                <a:gridCol w="3857652"/>
                <a:gridCol w="2000264"/>
                <a:gridCol w="1500198"/>
                <a:gridCol w="1285851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COD</a:t>
                      </a:r>
                    </a:p>
                    <a:p>
                      <a:r>
                        <a:rPr lang="it-IT" sz="1200" dirty="0" smtClean="0"/>
                        <a:t>ICF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DESCRIZIONE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CAPACITA’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PERFORMANCE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PUNTI FORZA/</a:t>
                      </a:r>
                      <a:r>
                        <a:rPr lang="it-IT" sz="1200" baseline="0" dirty="0" smtClean="0"/>
                        <a:t> DEBOLEZZA</a:t>
                      </a:r>
                      <a:endParaRPr lang="it-IT" sz="1200" dirty="0"/>
                    </a:p>
                  </a:txBody>
                  <a:tcPr/>
                </a:tc>
              </a:tr>
              <a:tr h="800088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pc="-140" dirty="0" smtClean="0">
                          <a:latin typeface="Arial"/>
                          <a:cs typeface="Arial"/>
                        </a:rPr>
                        <a:t>COPIARE. </a:t>
                      </a:r>
                      <a:r>
                        <a:rPr lang="it-IT" sz="1200" spc="-125" dirty="0" smtClean="0">
                          <a:latin typeface="Arial"/>
                          <a:cs typeface="Arial"/>
                        </a:rPr>
                        <a:t>IMITARE </a:t>
                      </a:r>
                      <a:r>
                        <a:rPr lang="it-IT" sz="1200" spc="-6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30" dirty="0" smtClean="0">
                          <a:latin typeface="Arial"/>
                          <a:cs typeface="Arial"/>
                        </a:rPr>
                        <a:t>COMPONENTE </a:t>
                      </a:r>
                      <a:r>
                        <a:rPr lang="it-IT" sz="1200" spc="-135" dirty="0" smtClean="0">
                          <a:latin typeface="Arial"/>
                          <a:cs typeface="Arial"/>
                        </a:rPr>
                        <a:t>BASILARE </a:t>
                      </a:r>
                      <a:r>
                        <a:rPr lang="it-IT" sz="1200" spc="-135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60" dirty="0" smtClean="0">
                          <a:latin typeface="Arial"/>
                          <a:cs typeface="Arial"/>
                        </a:rPr>
                        <a:t>DELL’APPRENDERE</a:t>
                      </a:r>
                      <a:endParaRPr lang="it-IT" sz="12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lang="it-IT" sz="1200" spc="-150" dirty="0" smtClean="0">
                          <a:latin typeface="Arial"/>
                          <a:cs typeface="Arial"/>
                        </a:rPr>
                        <a:t>IMPARE </a:t>
                      </a:r>
                      <a:r>
                        <a:rPr lang="it-IT" sz="1200" spc="-160" dirty="0" smtClean="0">
                          <a:latin typeface="Arial"/>
                          <a:cs typeface="Arial"/>
                        </a:rPr>
                        <a:t>ATTRAVERSO </a:t>
                      </a:r>
                      <a:r>
                        <a:rPr lang="it-IT" sz="1200" spc="-135" dirty="0" smtClean="0">
                          <a:latin typeface="Arial"/>
                          <a:cs typeface="Arial"/>
                        </a:rPr>
                        <a:t>LE</a:t>
                      </a:r>
                      <a:r>
                        <a:rPr lang="it-IT" sz="1200" spc="-41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65" dirty="0" smtClean="0">
                          <a:latin typeface="Arial"/>
                          <a:cs typeface="Arial"/>
                        </a:rPr>
                        <a:t>AZIONI</a:t>
                      </a:r>
                      <a:r>
                        <a:rPr lang="it-IT" sz="1200" spc="-65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30" dirty="0" smtClean="0">
                          <a:latin typeface="Arial"/>
                          <a:cs typeface="Arial"/>
                        </a:rPr>
                        <a:t>CON </a:t>
                      </a:r>
                      <a:r>
                        <a:rPr lang="it-IT" sz="1200" spc="-110" dirty="0" smtClean="0">
                          <a:latin typeface="Arial"/>
                          <a:cs typeface="Arial"/>
                        </a:rPr>
                        <a:t>GLI</a:t>
                      </a:r>
                      <a:r>
                        <a:rPr lang="it-IT" sz="1200" spc="-31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40" dirty="0" smtClean="0">
                          <a:latin typeface="Arial"/>
                          <a:cs typeface="Arial"/>
                        </a:rPr>
                        <a:t>OGGETTI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pc="-145" dirty="0" smtClean="0">
                          <a:latin typeface="Arial"/>
                          <a:cs typeface="Arial"/>
                        </a:rPr>
                        <a:t>ACQUISIRE</a:t>
                      </a:r>
                      <a:r>
                        <a:rPr lang="it-IT" sz="1200" spc="-155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90" dirty="0" smtClean="0">
                          <a:latin typeface="Arial"/>
                          <a:cs typeface="Arial"/>
                        </a:rPr>
                        <a:t>INFORMAZIONI</a:t>
                      </a:r>
                      <a:endParaRPr lang="it-IT" sz="1200" dirty="0" smtClean="0">
                        <a:latin typeface="Arial"/>
                        <a:cs typeface="Arial"/>
                      </a:endParaRPr>
                    </a:p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spc="-145" dirty="0" smtClean="0">
                          <a:latin typeface="Arial"/>
                          <a:cs typeface="Arial"/>
                        </a:rPr>
                        <a:t>ACQUISIRE </a:t>
                      </a:r>
                      <a:r>
                        <a:rPr lang="it-IT" sz="1200" spc="-65" dirty="0" smtClean="0">
                          <a:latin typeface="Arial"/>
                          <a:cs typeface="Arial"/>
                        </a:rPr>
                        <a:t>IL</a:t>
                      </a:r>
                      <a:r>
                        <a:rPr lang="it-IT" sz="1200" spc="-204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10" dirty="0" smtClean="0">
                          <a:latin typeface="Arial"/>
                          <a:cs typeface="Arial"/>
                        </a:rPr>
                        <a:t>LINGUAGGIO</a:t>
                      </a:r>
                      <a:endParaRPr lang="it-IT" sz="1200" dirty="0" smtClean="0">
                        <a:latin typeface="Arial"/>
                        <a:cs typeface="Arial"/>
                      </a:endParaRPr>
                    </a:p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lang="it-IT" sz="1200" spc="-145" dirty="0" smtClean="0">
                          <a:latin typeface="Arial"/>
                          <a:cs typeface="Arial"/>
                        </a:rPr>
                        <a:t>ACQUISIRE </a:t>
                      </a:r>
                      <a:r>
                        <a:rPr lang="it-IT" sz="1200" spc="-65" dirty="0" smtClean="0">
                          <a:latin typeface="Arial"/>
                          <a:cs typeface="Arial"/>
                        </a:rPr>
                        <a:t>IL</a:t>
                      </a:r>
                      <a:r>
                        <a:rPr lang="it-IT" sz="1200" spc="-204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10" dirty="0" smtClean="0">
                          <a:latin typeface="Arial"/>
                          <a:cs typeface="Arial"/>
                        </a:rPr>
                        <a:t>LINGUAGGIO</a:t>
                      </a:r>
                      <a:r>
                        <a:rPr lang="it-IT" sz="1200" spc="-11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lang="it-IT" sz="1200" spc="-105" dirty="0" smtClean="0">
                          <a:latin typeface="Arial"/>
                          <a:cs typeface="Arial"/>
                        </a:rPr>
                        <a:t>AGGIUNTIVO</a:t>
                      </a:r>
                      <a:endParaRPr lang="it-IT" sz="1200" dirty="0" smtClean="0">
                        <a:latin typeface="Arial"/>
                        <a:cs typeface="Arial"/>
                      </a:endParaRPr>
                    </a:p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spc="-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RIPETERE</a:t>
                      </a:r>
                      <a:endParaRPr lang="it-IT" sz="1200" dirty="0" smtClean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ACQUISIRE CONCETTI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IMPAREA A LEGGERE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IMPARARE A SCRIVERE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IMPARARE A CALCOLARE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ACQUISIRE ABILITA’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FOCALIZZARE L’ ATTENZIONE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DIRIGERE l’ATTENZIONE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PENSARE 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LEGGARE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SCRIVERE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/>
          <a:p>
            <a:r>
              <a:rPr lang="it-IT" sz="2800" b="1" dirty="0" smtClean="0"/>
              <a:t>Piano educativo individualizzato</a:t>
            </a:r>
            <a:endParaRPr lang="it-IT" sz="2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95536" y="836712"/>
            <a:ext cx="8568952" cy="554461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it-IT" b="1" dirty="0" smtClean="0"/>
              <a:t>e)  definisce   gli   strumenti   per   l'effettivo   svolgimento</a:t>
            </a:r>
          </a:p>
          <a:p>
            <a:pPr>
              <a:buNone/>
            </a:pPr>
            <a:r>
              <a:rPr lang="it-IT" b="1" dirty="0" smtClean="0"/>
              <a:t>dell'alternanza  scuola-lavoro,  assicurando  la  partecipazione  dei</a:t>
            </a:r>
          </a:p>
          <a:p>
            <a:pPr>
              <a:buNone/>
            </a:pPr>
            <a:r>
              <a:rPr lang="it-IT" b="1" dirty="0" smtClean="0"/>
              <a:t>soggetti coinvolti nel progetto di inclusione;</a:t>
            </a:r>
          </a:p>
          <a:p>
            <a:pPr>
              <a:buNone/>
            </a:pPr>
            <a:r>
              <a:rPr lang="it-IT" b="1" dirty="0" smtClean="0"/>
              <a:t> </a:t>
            </a:r>
          </a:p>
          <a:p>
            <a:pPr>
              <a:buNone/>
            </a:pPr>
            <a:r>
              <a:rPr lang="it-IT" b="1" dirty="0" smtClean="0"/>
              <a:t>f) indica le modalità  di  coordinamento  degli  interventi  ivi previsti e la loro interazione con il Progetto individuale;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g) e' redatto all'inizio di ogni anno scolastico di  riferimento,  a partire dalla scuola dell'infanzia, ed e' aggiornato in presenza di nuove e sopravvenute condizioni di funzionamento della  persona.  Nel</a:t>
            </a:r>
          </a:p>
          <a:p>
            <a:pPr>
              <a:buNone/>
            </a:pPr>
            <a:r>
              <a:rPr lang="it-IT" b="1" dirty="0" smtClean="0"/>
              <a:t> passaggio tra i gradi di istruzione, compresi i casi di trasferimento</a:t>
            </a:r>
          </a:p>
          <a:p>
            <a:pPr>
              <a:buNone/>
            </a:pPr>
            <a:r>
              <a:rPr lang="it-IT" b="1" dirty="0" smtClean="0"/>
              <a:t>fra scuole, e' assicurata l'interlocuzione tra i docenti della scuola</a:t>
            </a:r>
          </a:p>
          <a:p>
            <a:pPr>
              <a:buNone/>
            </a:pPr>
            <a:r>
              <a:rPr lang="it-IT" b="1" dirty="0" smtClean="0"/>
              <a:t>di provenienza e quelli della scuola di destinazione; </a:t>
            </a:r>
          </a:p>
          <a:p>
            <a:pPr>
              <a:buNone/>
            </a:pPr>
            <a:endParaRPr lang="it-IT" b="1" dirty="0" smtClean="0"/>
          </a:p>
          <a:p>
            <a:pPr>
              <a:buNone/>
            </a:pPr>
            <a:r>
              <a:rPr lang="it-IT" b="1" dirty="0" smtClean="0"/>
              <a:t>h)  e'  soggetto  a  verifiche  periodiche  nel  corso  dell'anno scolastico al fine di accertare il raggiungimento degli  obiettivi  e apportare eventuali modifiche ed integrazioni. </a:t>
            </a:r>
            <a:endParaRPr lang="it-IT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1" y="0"/>
          <a:ext cx="9143998" cy="6862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0033"/>
                <a:gridCol w="3857652"/>
                <a:gridCol w="2000264"/>
                <a:gridCol w="1500198"/>
                <a:gridCol w="1285851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COD</a:t>
                      </a:r>
                    </a:p>
                    <a:p>
                      <a:r>
                        <a:rPr lang="it-IT" sz="1200" dirty="0" smtClean="0"/>
                        <a:t>ICF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DESCRIZIONE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CAPACITA’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PERFORMANCE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PUNTI FORZA/</a:t>
                      </a:r>
                      <a:r>
                        <a:rPr lang="it-IT" sz="1200" baseline="0" dirty="0" smtClean="0"/>
                        <a:t> DEBOLEZZA</a:t>
                      </a:r>
                      <a:endParaRPr lang="it-IT" sz="1200" dirty="0"/>
                    </a:p>
                  </a:txBody>
                  <a:tcPr/>
                </a:tc>
              </a:tr>
              <a:tr h="47147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latin typeface="Arial"/>
                          <a:cs typeface="Arial"/>
                        </a:rPr>
                        <a:t>CALCOLARE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>
                        <a:lnSpc>
                          <a:spcPct val="100000"/>
                        </a:lnSpc>
                        <a:spcBef>
                          <a:spcPts val="254"/>
                        </a:spcBef>
                      </a:pPr>
                      <a:r>
                        <a:rPr lang="it-IT" sz="1200" dirty="0" smtClean="0"/>
                        <a:t>RISOLUZIONE </a:t>
                      </a:r>
                      <a:r>
                        <a:rPr lang="it-IT" sz="1200" dirty="0" err="1" smtClean="0"/>
                        <a:t>DI</a:t>
                      </a:r>
                      <a:r>
                        <a:rPr lang="it-IT" sz="1200" dirty="0" smtClean="0"/>
                        <a:t> PROBLEMI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PRENDERE DECISIONI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INTRAPRENDERE UN COMPITO SINGOLO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INTRAPRENDERE COMPITI ARTICOLATI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ESEGUIRE LA ROUTINE QUOTIDIANA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GESTIRE LA TENSIONE E ALTRE RICHIESTE PSICOLOGICHE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CONTROLLARE IL PROPRIO COMPORTAMENTO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/>
                        <a:t>COMUNICRE CON MESSAGGI VERBALI</a:t>
                      </a:r>
                      <a:endParaRPr lang="it-IT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COMUNICARE CON MESSAGGI NON VERBALI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PARLARE 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SCRIVERE MESSAGGI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CONVERSAZIONE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DISCUSSIONE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UTILIZZO </a:t>
                      </a:r>
                      <a:r>
                        <a:rPr lang="it-IT" sz="1200" dirty="0" err="1" smtClean="0"/>
                        <a:t>DI</a:t>
                      </a:r>
                      <a:r>
                        <a:rPr lang="it-IT" sz="1200" dirty="0" smtClean="0"/>
                        <a:t> TENOLOGIE PER COMUNICARE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846766" y="1"/>
            <a:ext cx="0" cy="820419"/>
          </a:xfrm>
          <a:custGeom>
            <a:avLst/>
            <a:gdLst/>
            <a:ahLst/>
            <a:cxnLst/>
            <a:rect l="l" t="t" r="r" b="b"/>
            <a:pathLst>
              <a:path h="820419">
                <a:moveTo>
                  <a:pt x="0" y="0"/>
                </a:moveTo>
                <a:lnTo>
                  <a:pt x="0" y="81991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846766" y="858011"/>
            <a:ext cx="0" cy="5850890"/>
          </a:xfrm>
          <a:custGeom>
            <a:avLst/>
            <a:gdLst/>
            <a:ahLst/>
            <a:cxnLst/>
            <a:rect l="l" t="t" r="r" b="b"/>
            <a:pathLst>
              <a:path h="5850890">
                <a:moveTo>
                  <a:pt x="0" y="0"/>
                </a:moveTo>
                <a:lnTo>
                  <a:pt x="0" y="585076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14995" y="1"/>
            <a:ext cx="0" cy="820419"/>
          </a:xfrm>
          <a:custGeom>
            <a:avLst/>
            <a:gdLst/>
            <a:ahLst/>
            <a:cxnLst/>
            <a:rect l="l" t="t" r="r" b="b"/>
            <a:pathLst>
              <a:path h="820419">
                <a:moveTo>
                  <a:pt x="0" y="0"/>
                </a:moveTo>
                <a:lnTo>
                  <a:pt x="0" y="81991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4914995" y="858011"/>
            <a:ext cx="0" cy="5850890"/>
          </a:xfrm>
          <a:custGeom>
            <a:avLst/>
            <a:gdLst/>
            <a:ahLst/>
            <a:cxnLst/>
            <a:rect l="l" t="t" r="r" b="b"/>
            <a:pathLst>
              <a:path h="5850890">
                <a:moveTo>
                  <a:pt x="0" y="0"/>
                </a:moveTo>
                <a:lnTo>
                  <a:pt x="0" y="585076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6149626" y="1"/>
            <a:ext cx="0" cy="820419"/>
          </a:xfrm>
          <a:custGeom>
            <a:avLst/>
            <a:gdLst/>
            <a:ahLst/>
            <a:cxnLst/>
            <a:rect l="l" t="t" r="r" b="b"/>
            <a:pathLst>
              <a:path h="820419">
                <a:moveTo>
                  <a:pt x="0" y="0"/>
                </a:moveTo>
                <a:lnTo>
                  <a:pt x="0" y="819912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6149626" y="858011"/>
            <a:ext cx="0" cy="5850890"/>
          </a:xfrm>
          <a:custGeom>
            <a:avLst/>
            <a:gdLst/>
            <a:ahLst/>
            <a:cxnLst/>
            <a:rect l="l" t="t" r="r" b="b"/>
            <a:pathLst>
              <a:path h="5850890">
                <a:moveTo>
                  <a:pt x="0" y="0"/>
                </a:moveTo>
                <a:lnTo>
                  <a:pt x="0" y="5850763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0" y="1"/>
          <a:ext cx="9139237" cy="69253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10590"/>
                <a:gridCol w="2934176"/>
                <a:gridCol w="1068228"/>
                <a:gridCol w="1234440"/>
                <a:gridCol w="2991803"/>
              </a:tblGrid>
              <a:tr h="835660">
                <a:tc>
                  <a:txBody>
                    <a:bodyPr/>
                    <a:lstStyle/>
                    <a:p>
                      <a:pPr marL="68580">
                        <a:lnSpc>
                          <a:spcPts val="2065"/>
                        </a:lnSpc>
                      </a:pPr>
                      <a:r>
                        <a:rPr sz="1800" b="1" spc="-1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d710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65"/>
                        </a:lnSpc>
                      </a:pPr>
                      <a:r>
                        <a:rPr sz="1800" b="1" spc="3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INTERAZIONI</a:t>
                      </a:r>
                      <a:r>
                        <a:rPr sz="1800" b="1" spc="-13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2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INTERPERSONALI</a:t>
                      </a:r>
                      <a:endParaRPr sz="1800" b="1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b="1" spc="2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SEMPLICI</a:t>
                      </a:r>
                      <a:endParaRPr sz="1800" b="1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833755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INTERAZIONI</a:t>
                      </a:r>
                      <a:r>
                        <a:rPr sz="1800" spc="-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INTERPERSONALI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COMPLESSE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838835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ENTRARE 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RELAZIONE</a:t>
                      </a:r>
                      <a:r>
                        <a:rPr sz="1800" spc="-3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CON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50" dirty="0">
                          <a:latin typeface="Arial"/>
                          <a:cs typeface="Arial"/>
                        </a:rPr>
                        <a:t>ESTRANEI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838835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d740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RELAZIONI</a:t>
                      </a:r>
                      <a:r>
                        <a:rPr sz="1800" spc="-1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FORMALI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833755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d750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RELAZIONI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SOCIALI</a:t>
                      </a:r>
                      <a:r>
                        <a:rPr sz="1800" spc="-3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INFORMALI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838835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d760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95" dirty="0">
                          <a:latin typeface="Arial"/>
                          <a:cs typeface="Arial"/>
                        </a:rPr>
                        <a:t>RELAZIONI</a:t>
                      </a:r>
                      <a:r>
                        <a:rPr sz="1800" spc="-1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FAMILIARI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838835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d830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ISTRUZIONE</a:t>
                      </a:r>
                      <a:r>
                        <a:rPr sz="1800" spc="-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SUPERIORE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838835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d920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r>
                        <a:rPr sz="1800" spc="-140" dirty="0">
                          <a:latin typeface="Arial"/>
                          <a:cs typeface="Arial"/>
                        </a:rPr>
                        <a:t>RICREAZIONE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5">
                          <a:latin typeface="Arial"/>
                          <a:cs typeface="Arial"/>
                        </a:rPr>
                        <a:t>TEMPO</a:t>
                      </a:r>
                      <a:r>
                        <a:rPr sz="1800" spc="-254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smtClean="0">
                          <a:latin typeface="Arial"/>
                          <a:cs typeface="Arial"/>
                        </a:rPr>
                        <a:t>LIBERO</a:t>
                      </a:r>
                      <a:endParaRPr lang="it-IT" sz="1800" spc="-130" dirty="0" smtClean="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ts val="2100"/>
                        </a:lnSpc>
                      </a:pPr>
                      <a:endParaRPr lang="it-IT" sz="1800" spc="-130" dirty="0" smtClean="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ts val="2100"/>
                        </a:lnSpc>
                      </a:pP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rmAutofit fontScale="90000"/>
          </a:bodyPr>
          <a:lstStyle/>
          <a:p>
            <a:pPr marL="12065" marR="5080">
              <a:lnSpc>
                <a:spcPts val="2580"/>
              </a:lnSpc>
              <a:spcBef>
                <a:spcPts val="434"/>
              </a:spcBef>
            </a:pPr>
            <a:r>
              <a:rPr lang="it-IT" sz="1800" spc="155" dirty="0" smtClean="0"/>
              <a:t/>
            </a:r>
            <a:br>
              <a:rPr lang="it-IT" sz="1800" spc="155" dirty="0" smtClean="0"/>
            </a:br>
            <a:r>
              <a:rPr lang="it-IT" sz="1800" spc="155" dirty="0" smtClean="0"/>
              <a:t/>
            </a:r>
            <a:br>
              <a:rPr lang="it-IT" sz="1800" spc="155" dirty="0" smtClean="0"/>
            </a:br>
            <a:r>
              <a:rPr lang="it-IT" sz="1800" spc="155" dirty="0" smtClean="0"/>
              <a:t>PARTE</a:t>
            </a:r>
            <a:r>
              <a:rPr lang="it-IT" sz="1800" spc="-85" dirty="0" smtClean="0"/>
              <a:t> </a:t>
            </a:r>
            <a:r>
              <a:rPr lang="it-IT" sz="1800" spc="-100" dirty="0" smtClean="0"/>
              <a:t>3</a:t>
            </a:r>
            <a:r>
              <a:rPr lang="it-IT" sz="1800" spc="-7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85" dirty="0" smtClean="0"/>
              <a:t> </a:t>
            </a:r>
            <a:r>
              <a:rPr lang="it-IT" sz="1800" spc="170" dirty="0" smtClean="0"/>
              <a:t>FATTORI</a:t>
            </a:r>
            <a:r>
              <a:rPr lang="it-IT" sz="1800" spc="-360" dirty="0" smtClean="0"/>
              <a:t> </a:t>
            </a:r>
            <a:r>
              <a:rPr lang="it-IT" sz="1800" spc="260" dirty="0" smtClean="0"/>
              <a:t>AMBIENTALI</a:t>
            </a:r>
            <a:br>
              <a:rPr lang="it-IT" sz="1800" spc="260" dirty="0" smtClean="0"/>
            </a:br>
            <a:r>
              <a:rPr lang="it-IT" sz="1800" spc="-70" dirty="0" smtClean="0">
                <a:latin typeface="Trebuchet MS"/>
                <a:cs typeface="Trebuchet MS"/>
              </a:rPr>
              <a:t>I</a:t>
            </a:r>
            <a:r>
              <a:rPr lang="it-IT" sz="1800" spc="-65" dirty="0" smtClean="0">
                <a:latin typeface="Trebuchet MS"/>
                <a:cs typeface="Trebuchet MS"/>
              </a:rPr>
              <a:t> </a:t>
            </a:r>
            <a:r>
              <a:rPr lang="it-IT" sz="1800" u="heavy" spc="-5" dirty="0" smtClean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FATTORI</a:t>
            </a:r>
            <a:r>
              <a:rPr lang="it-IT" sz="1800" u="heavy" spc="-305" dirty="0" smtClean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lang="it-IT" sz="1800" u="heavy" spc="40" dirty="0" smtClean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AMBIENTALI</a:t>
            </a:r>
            <a:r>
              <a:rPr lang="it-IT" sz="1800" spc="-65" dirty="0" smtClean="0">
                <a:latin typeface="Trebuchet MS"/>
                <a:cs typeface="Trebuchet MS"/>
              </a:rPr>
              <a:t> </a:t>
            </a:r>
            <a:r>
              <a:rPr lang="it-IT" sz="1800" spc="150" dirty="0" smtClean="0">
                <a:latin typeface="Trebuchet MS"/>
                <a:cs typeface="Trebuchet MS"/>
              </a:rPr>
              <a:t>COSTITUISCONO</a:t>
            </a:r>
            <a:r>
              <a:rPr lang="it-IT" sz="1800" spc="-95" dirty="0" smtClean="0">
                <a:latin typeface="Trebuchet MS"/>
                <a:cs typeface="Trebuchet MS"/>
              </a:rPr>
              <a:t> </a:t>
            </a:r>
            <a:r>
              <a:rPr lang="it-IT" sz="1800" spc="-15" dirty="0" smtClean="0">
                <a:latin typeface="Trebuchet MS"/>
                <a:cs typeface="Trebuchet MS"/>
              </a:rPr>
              <a:t>L’AMBIENTE</a:t>
            </a:r>
            <a:r>
              <a:rPr lang="it-IT" sz="1800" spc="-60" dirty="0" smtClean="0">
                <a:latin typeface="Trebuchet MS"/>
                <a:cs typeface="Trebuchet MS"/>
              </a:rPr>
              <a:t> </a:t>
            </a:r>
            <a:r>
              <a:rPr lang="it-IT" sz="1800" spc="-30" dirty="0" smtClean="0">
                <a:latin typeface="Trebuchet MS"/>
                <a:cs typeface="Trebuchet MS"/>
              </a:rPr>
              <a:t>FISICO,</a:t>
            </a:r>
            <a:r>
              <a:rPr lang="it-IT" sz="1800" spc="-330" dirty="0" smtClean="0">
                <a:latin typeface="Trebuchet MS"/>
                <a:cs typeface="Trebuchet MS"/>
              </a:rPr>
              <a:t> </a:t>
            </a:r>
            <a:r>
              <a:rPr lang="it-IT" sz="1800" spc="80" dirty="0" smtClean="0">
                <a:latin typeface="Trebuchet MS"/>
                <a:cs typeface="Trebuchet MS"/>
              </a:rPr>
              <a:t>SOCIALE</a:t>
            </a:r>
            <a:r>
              <a:rPr lang="it-IT" sz="1800" spc="-65" dirty="0" smtClean="0">
                <a:latin typeface="Trebuchet MS"/>
                <a:cs typeface="Trebuchet MS"/>
              </a:rPr>
              <a:t> </a:t>
            </a:r>
            <a:r>
              <a:rPr lang="it-IT" sz="1800" spc="-90" dirty="0" smtClean="0">
                <a:latin typeface="Trebuchet MS"/>
                <a:cs typeface="Trebuchet MS"/>
              </a:rPr>
              <a:t>E</a:t>
            </a:r>
            <a:r>
              <a:rPr lang="it-IT" sz="1800" spc="-65" dirty="0" smtClean="0">
                <a:latin typeface="Trebuchet MS"/>
                <a:cs typeface="Trebuchet MS"/>
              </a:rPr>
              <a:t> </a:t>
            </a:r>
            <a:r>
              <a:rPr lang="it-IT" sz="1800" spc="10" dirty="0" smtClean="0">
                <a:latin typeface="Trebuchet MS"/>
                <a:cs typeface="Trebuchet MS"/>
              </a:rPr>
              <a:t>GLI  </a:t>
            </a:r>
            <a:r>
              <a:rPr lang="it-IT" sz="1800" spc="30" dirty="0" smtClean="0">
                <a:latin typeface="Trebuchet MS"/>
                <a:cs typeface="Trebuchet MS"/>
              </a:rPr>
              <a:t>ATTEGGIAMENTI, </a:t>
            </a:r>
            <a:r>
              <a:rPr lang="it-IT" sz="1800" spc="130" dirty="0" smtClean="0">
                <a:latin typeface="Trebuchet MS"/>
                <a:cs typeface="Trebuchet MS"/>
              </a:rPr>
              <a:t>IN </a:t>
            </a:r>
            <a:r>
              <a:rPr lang="it-IT" sz="1800" spc="110" dirty="0" smtClean="0">
                <a:latin typeface="Trebuchet MS"/>
                <a:cs typeface="Trebuchet MS"/>
              </a:rPr>
              <a:t>CUI </a:t>
            </a:r>
            <a:r>
              <a:rPr lang="it-IT" sz="1800" spc="-65" dirty="0" smtClean="0">
                <a:latin typeface="Trebuchet MS"/>
                <a:cs typeface="Trebuchet MS"/>
              </a:rPr>
              <a:t>LE </a:t>
            </a:r>
            <a:r>
              <a:rPr lang="it-IT" sz="1800" spc="60" dirty="0" smtClean="0">
                <a:latin typeface="Trebuchet MS"/>
                <a:cs typeface="Trebuchet MS"/>
              </a:rPr>
              <a:t>PERSONE </a:t>
            </a:r>
            <a:r>
              <a:rPr lang="it-IT" sz="1800" spc="160" dirty="0" smtClean="0">
                <a:latin typeface="Trebuchet MS"/>
                <a:cs typeface="Trebuchet MS"/>
              </a:rPr>
              <a:t>VIVONO </a:t>
            </a:r>
            <a:r>
              <a:rPr lang="it-IT" sz="1800" spc="-90" dirty="0" smtClean="0">
                <a:latin typeface="Trebuchet MS"/>
                <a:cs typeface="Trebuchet MS"/>
              </a:rPr>
              <a:t>E </a:t>
            </a:r>
            <a:r>
              <a:rPr lang="it-IT" sz="1800" spc="305" dirty="0" smtClean="0">
                <a:latin typeface="Trebuchet MS"/>
                <a:cs typeface="Trebuchet MS"/>
              </a:rPr>
              <a:t>CONDUCONO </a:t>
            </a:r>
            <a:r>
              <a:rPr lang="it-IT" sz="1800" spc="70" dirty="0" smtClean="0">
                <a:latin typeface="Trebuchet MS"/>
                <a:cs typeface="Trebuchet MS"/>
              </a:rPr>
              <a:t>LA </a:t>
            </a:r>
            <a:r>
              <a:rPr lang="it-IT" sz="1800" spc="145" dirty="0" smtClean="0">
                <a:latin typeface="Trebuchet MS"/>
                <a:cs typeface="Trebuchet MS"/>
              </a:rPr>
              <a:t>LORO  </a:t>
            </a:r>
            <a:r>
              <a:rPr lang="it-IT" sz="1800" spc="50" dirty="0" smtClean="0">
                <a:latin typeface="Trebuchet MS"/>
                <a:cs typeface="Trebuchet MS"/>
              </a:rPr>
              <a:t>ESISTENZA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it-IT" sz="1800" spc="55" dirty="0" smtClean="0"/>
          </a:p>
          <a:p>
            <a:endParaRPr lang="it-IT" sz="1800" dirty="0" smtClean="0">
              <a:latin typeface="Trebuchet MS"/>
              <a:cs typeface="Trebuchet MS"/>
            </a:endParaRPr>
          </a:p>
          <a:p>
            <a:r>
              <a:rPr lang="it-IT" sz="1800" b="1" spc="-110" dirty="0" smtClean="0">
                <a:solidFill>
                  <a:srgbClr val="FFFFFF"/>
                </a:solidFill>
                <a:latin typeface="Arial"/>
                <a:cs typeface="Arial"/>
              </a:rPr>
              <a:t>E</a:t>
            </a:r>
            <a:endParaRPr lang="it-IT" sz="1800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42845" y="1714486"/>
          <a:ext cx="8786874" cy="49292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28958"/>
                <a:gridCol w="2928958"/>
                <a:gridCol w="2928958"/>
              </a:tblGrid>
              <a:tr h="704175">
                <a:tc>
                  <a:txBody>
                    <a:bodyPr/>
                    <a:lstStyle/>
                    <a:p>
                      <a:pPr marL="15240">
                        <a:lnSpc>
                          <a:spcPts val="2035"/>
                        </a:lnSpc>
                      </a:pPr>
                      <a:r>
                        <a:rPr sz="1700" b="1" spc="-114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QUALIFICATORE</a:t>
                      </a:r>
                      <a:r>
                        <a:rPr sz="1700" b="1" spc="-15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700" b="1" spc="-110" dirty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NELL’AMBIENTE:</a:t>
                      </a:r>
                      <a:endParaRPr sz="170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solidFill>
                          <a:schemeClr val="tx1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704175">
                <a:tc>
                  <a:txBody>
                    <a:bodyPr/>
                    <a:lstStyle/>
                    <a:p>
                      <a:pPr marL="15240">
                        <a:lnSpc>
                          <a:spcPts val="2035"/>
                        </a:lnSpc>
                      </a:pPr>
                      <a:r>
                        <a:rPr sz="1700" b="1" spc="2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BARRIERE</a:t>
                      </a:r>
                      <a:r>
                        <a:rPr sz="1700" b="1" spc="-26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700" b="1" spc="5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700" b="1" spc="-16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700" b="1" spc="-45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FACILITATORI</a:t>
                      </a:r>
                      <a:endParaRPr sz="170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ts val="2035"/>
                        </a:lnSpc>
                      </a:pPr>
                      <a:r>
                        <a:rPr sz="1700" spc="-75" dirty="0">
                          <a:latin typeface="Arial"/>
                          <a:cs typeface="Arial"/>
                        </a:rPr>
                        <a:t>0 </a:t>
                      </a:r>
                      <a:r>
                        <a:rPr sz="1700" spc="-120" dirty="0">
                          <a:latin typeface="Arial"/>
                          <a:cs typeface="Arial"/>
                        </a:rPr>
                        <a:t>NESSUNA</a:t>
                      </a:r>
                      <a:r>
                        <a:rPr sz="1700" spc="-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BARRIERA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ts val="2035"/>
                        </a:lnSpc>
                      </a:pPr>
                      <a:r>
                        <a:rPr sz="1700" spc="-95" dirty="0">
                          <a:latin typeface="Arial"/>
                          <a:cs typeface="Arial"/>
                        </a:rPr>
                        <a:t>+0 </a:t>
                      </a:r>
                      <a:r>
                        <a:rPr sz="1700" spc="-130" dirty="0">
                          <a:latin typeface="Arial"/>
                          <a:cs typeface="Arial"/>
                        </a:rPr>
                        <a:t>NESSUN</a:t>
                      </a:r>
                      <a:r>
                        <a:rPr sz="1700" spc="-1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FACILITATORE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4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700" spc="-105" dirty="0">
                          <a:latin typeface="Arial"/>
                          <a:cs typeface="Arial"/>
                        </a:rPr>
                        <a:t>.1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BARRIERA</a:t>
                      </a:r>
                      <a:r>
                        <a:rPr sz="17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25" dirty="0">
                          <a:latin typeface="Arial"/>
                          <a:cs typeface="Arial"/>
                        </a:rPr>
                        <a:t>LIEVE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131445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  <a:spcBef>
                          <a:spcPts val="1035"/>
                        </a:spcBef>
                      </a:pPr>
                      <a:r>
                        <a:rPr sz="1700" spc="-150" dirty="0">
                          <a:latin typeface="Arial"/>
                          <a:cs typeface="Arial"/>
                        </a:rPr>
                        <a:t>+1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FACILITATORE</a:t>
                      </a:r>
                      <a:r>
                        <a:rPr sz="17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25" dirty="0">
                          <a:latin typeface="Arial"/>
                          <a:cs typeface="Arial"/>
                        </a:rPr>
                        <a:t>LIEVE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131445" marB="0"/>
                </a:tc>
              </a:tr>
              <a:tr h="704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</a:pPr>
                      <a:r>
                        <a:rPr sz="1700" spc="-50" dirty="0">
                          <a:latin typeface="Arial"/>
                          <a:cs typeface="Arial"/>
                        </a:rPr>
                        <a:t>.2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BARRIERA</a:t>
                      </a:r>
                      <a:r>
                        <a:rPr sz="1700" spc="-2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85" dirty="0">
                          <a:latin typeface="Arial"/>
                          <a:cs typeface="Arial"/>
                        </a:rPr>
                        <a:t>MEDIA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sz="1700" spc="-100" dirty="0">
                          <a:latin typeface="Arial"/>
                          <a:cs typeface="Arial"/>
                        </a:rPr>
                        <a:t>+2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FACILITATORE</a:t>
                      </a:r>
                      <a:r>
                        <a:rPr sz="17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85" dirty="0">
                          <a:latin typeface="Arial"/>
                          <a:cs typeface="Arial"/>
                        </a:rPr>
                        <a:t>MEDIO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4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</a:pPr>
                      <a:r>
                        <a:rPr sz="1700" spc="-100" dirty="0">
                          <a:latin typeface="Arial"/>
                          <a:cs typeface="Arial"/>
                        </a:rPr>
                        <a:t>.3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BARRIERA</a:t>
                      </a:r>
                      <a:r>
                        <a:rPr sz="1700" spc="-2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70" dirty="0">
                          <a:latin typeface="Arial"/>
                          <a:cs typeface="Arial"/>
                        </a:rPr>
                        <a:t>GRAVE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sz="1700" spc="-150" dirty="0">
                          <a:latin typeface="Arial"/>
                          <a:cs typeface="Arial"/>
                        </a:rPr>
                        <a:t>+3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FACILITATORE</a:t>
                      </a:r>
                      <a:r>
                        <a:rPr sz="1700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10" dirty="0">
                          <a:latin typeface="Arial"/>
                          <a:cs typeface="Arial"/>
                        </a:rPr>
                        <a:t>SOSTANZIALE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4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</a:pPr>
                      <a:r>
                        <a:rPr sz="1700" spc="-45" dirty="0">
                          <a:latin typeface="Arial"/>
                          <a:cs typeface="Arial"/>
                        </a:rPr>
                        <a:t>.4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BARRIERA</a:t>
                      </a:r>
                      <a:r>
                        <a:rPr sz="1700" spc="-3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25" dirty="0">
                          <a:latin typeface="Arial"/>
                          <a:cs typeface="Arial"/>
                        </a:rPr>
                        <a:t>COMPLETA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sz="1700" spc="-95" dirty="0">
                          <a:latin typeface="Arial"/>
                          <a:cs typeface="Arial"/>
                        </a:rPr>
                        <a:t>+4 </a:t>
                      </a:r>
                      <a:r>
                        <a:rPr sz="1700" spc="-145" dirty="0">
                          <a:latin typeface="Arial"/>
                          <a:cs typeface="Arial"/>
                        </a:rPr>
                        <a:t>FACILITATORE</a:t>
                      </a:r>
                      <a:r>
                        <a:rPr sz="1700" spc="-2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20" dirty="0">
                          <a:latin typeface="Arial"/>
                          <a:cs typeface="Arial"/>
                        </a:rPr>
                        <a:t>COMPLETO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704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5240">
                        <a:lnSpc>
                          <a:spcPct val="100000"/>
                        </a:lnSpc>
                      </a:pPr>
                      <a:r>
                        <a:rPr sz="1700" spc="-50" dirty="0">
                          <a:latin typeface="Arial"/>
                          <a:cs typeface="Arial"/>
                        </a:rPr>
                        <a:t>.8 </a:t>
                      </a:r>
                      <a:r>
                        <a:rPr sz="1700" spc="-135" dirty="0">
                          <a:latin typeface="Arial"/>
                          <a:cs typeface="Arial"/>
                        </a:rPr>
                        <a:t>BARRIERA, </a:t>
                      </a:r>
                      <a:r>
                        <a:rPr sz="1700" spc="-55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1700" spc="-3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65" dirty="0">
                          <a:latin typeface="Arial"/>
                          <a:cs typeface="Arial"/>
                        </a:rPr>
                        <a:t>SPEC.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16510">
                        <a:lnSpc>
                          <a:spcPct val="100000"/>
                        </a:lnSpc>
                      </a:pPr>
                      <a:r>
                        <a:rPr sz="1700" spc="-95" dirty="0">
                          <a:latin typeface="Arial"/>
                          <a:cs typeface="Arial"/>
                        </a:rPr>
                        <a:t>+8 </a:t>
                      </a:r>
                      <a:r>
                        <a:rPr sz="1700" spc="-135" dirty="0">
                          <a:latin typeface="Arial"/>
                          <a:cs typeface="Arial"/>
                        </a:rPr>
                        <a:t>FACILITATORE, </a:t>
                      </a:r>
                      <a:r>
                        <a:rPr sz="1700" spc="-55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1700" spc="-2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700" spc="-165" dirty="0">
                          <a:latin typeface="Arial"/>
                          <a:cs typeface="Arial"/>
                        </a:rPr>
                        <a:t>SPEC.</a:t>
                      </a:r>
                      <a:endParaRPr sz="1700">
                        <a:latin typeface="Arial"/>
                        <a:cs typeface="Arial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" y="1"/>
          <a:ext cx="9139713" cy="64903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2040"/>
                <a:gridCol w="4924901"/>
                <a:gridCol w="3132772"/>
              </a:tblGrid>
              <a:tr h="866140">
                <a:tc>
                  <a:txBody>
                    <a:bodyPr/>
                    <a:lstStyle/>
                    <a:p>
                      <a:pPr marL="67310">
                        <a:lnSpc>
                          <a:spcPts val="2065"/>
                        </a:lnSpc>
                      </a:pPr>
                      <a:r>
                        <a:rPr sz="1800" b="1" spc="-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800" b="1" spc="-18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2065"/>
                        </a:lnSpc>
                      </a:pPr>
                      <a:r>
                        <a:rPr sz="1800" b="1" spc="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DESCRIZIONE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120">
                        <a:lnSpc>
                          <a:spcPts val="2065"/>
                        </a:lnSpc>
                      </a:pPr>
                      <a:r>
                        <a:rPr sz="1800" b="1" spc="-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QUALIFICATORE </a:t>
                      </a:r>
                      <a:r>
                        <a:rPr sz="1800" b="1" spc="1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BARRIERE</a:t>
                      </a:r>
                      <a:r>
                        <a:rPr sz="1800" b="1" spc="-4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  <a:p>
                      <a:pPr marL="71120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b="1" spc="-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FACILITATORI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582295">
                <a:tc>
                  <a:txBody>
                    <a:bodyPr/>
                    <a:lstStyle/>
                    <a:p>
                      <a:pPr marL="67310">
                        <a:lnSpc>
                          <a:spcPts val="2090"/>
                        </a:lnSpc>
                      </a:pP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e110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</a:t>
                      </a:r>
                      <a:r>
                        <a:rPr sz="18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800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SOSTANZE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PER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CONSUMO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PERSONALE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92175">
                <a:tc>
                  <a:txBody>
                    <a:bodyPr/>
                    <a:lstStyle/>
                    <a:p>
                      <a:pPr marL="67310">
                        <a:lnSpc>
                          <a:spcPts val="2090"/>
                        </a:lnSpc>
                      </a:pPr>
                      <a:r>
                        <a:rPr sz="1800" b="1" spc="-1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e115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TECNOLOGIA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L’USO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PERSONALE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NELLA</a:t>
                      </a:r>
                      <a:r>
                        <a:rPr sz="1800" spc="-4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VITA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80" dirty="0">
                          <a:latin typeface="Arial"/>
                          <a:cs typeface="Arial"/>
                        </a:rPr>
                        <a:t>QUOTIDIANA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92175">
                <a:tc>
                  <a:txBody>
                    <a:bodyPr/>
                    <a:lstStyle/>
                    <a:p>
                      <a:pPr marL="67310">
                        <a:lnSpc>
                          <a:spcPts val="2090"/>
                        </a:lnSpc>
                      </a:pPr>
                      <a:r>
                        <a:rPr sz="18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TECNOLOGIA </a:t>
                      </a:r>
                      <a:r>
                        <a:rPr sz="1800" spc="-215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MOBILITÀ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IL</a:t>
                      </a:r>
                      <a:r>
                        <a:rPr sz="1800" spc="2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TRASPORTO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160"/>
                        </a:spcBef>
                      </a:pPr>
                      <a:r>
                        <a:rPr sz="1800" spc="-130" dirty="0">
                          <a:latin typeface="Arial"/>
                          <a:cs typeface="Arial"/>
                        </a:rPr>
                        <a:t>PERSONALI 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AMBIENTI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INTERNI</a:t>
                      </a:r>
                      <a:r>
                        <a:rPr sz="1800" spc="-3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ESTERNI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582295">
                <a:tc>
                  <a:txBody>
                    <a:bodyPr/>
                    <a:lstStyle/>
                    <a:p>
                      <a:pPr marL="67310">
                        <a:lnSpc>
                          <a:spcPts val="2095"/>
                        </a:lnSpc>
                      </a:pPr>
                      <a:r>
                        <a:rPr sz="1800" b="1" spc="-1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e125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TECNOLOGIA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800" spc="-3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COMUNICAZIONE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5770">
                <a:tc>
                  <a:txBody>
                    <a:bodyPr/>
                    <a:lstStyle/>
                    <a:p>
                      <a:pPr marL="67310">
                        <a:lnSpc>
                          <a:spcPts val="2095"/>
                        </a:lnSpc>
                      </a:pP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TECNOLOGIA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PER</a:t>
                      </a:r>
                      <a:r>
                        <a:rPr sz="1800" spc="-2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L’ISTRUZIONE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892175">
                <a:tc>
                  <a:txBody>
                    <a:bodyPr/>
                    <a:lstStyle/>
                    <a:p>
                      <a:pPr marL="67310">
                        <a:lnSpc>
                          <a:spcPts val="2095"/>
                        </a:lnSpc>
                      </a:pPr>
                      <a:r>
                        <a:rPr sz="1800" b="1" spc="-1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e140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TECNOLOGIA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PER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LA</a:t>
                      </a:r>
                      <a:r>
                        <a:rPr sz="1800" spc="-4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CULTURA,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LA </a:t>
                      </a:r>
                      <a:r>
                        <a:rPr sz="1800" spc="-140" dirty="0">
                          <a:latin typeface="Arial"/>
                          <a:cs typeface="Arial"/>
                        </a:rPr>
                        <a:t>RICREAZIONE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70485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LO</a:t>
                      </a:r>
                      <a:r>
                        <a:rPr sz="1800" spc="-1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SPORT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5770">
                <a:tc>
                  <a:txBody>
                    <a:bodyPr/>
                    <a:lstStyle/>
                    <a:p>
                      <a:pPr marL="67310">
                        <a:lnSpc>
                          <a:spcPts val="2095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e165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0485">
                        <a:lnSpc>
                          <a:spcPts val="2095"/>
                        </a:lnSpc>
                      </a:pPr>
                      <a:r>
                        <a:rPr sz="1800" spc="-180" dirty="0">
                          <a:latin typeface="Arial"/>
                          <a:cs typeface="Arial"/>
                        </a:rPr>
                        <a:t>RISORSE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BENI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45770">
                <a:tc>
                  <a:txBody>
                    <a:bodyPr/>
                    <a:lstStyle/>
                    <a:p>
                      <a:pPr marL="67310">
                        <a:lnSpc>
                          <a:spcPts val="2095"/>
                        </a:lnSpc>
                      </a:pPr>
                      <a:r>
                        <a:rPr sz="1800" b="1" spc="-10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e198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TECNOLOGIA,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ALTRO</a:t>
                      </a:r>
                      <a:r>
                        <a:rPr sz="1800" spc="-40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SPECIFICATO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445770">
                <a:tc>
                  <a:txBody>
                    <a:bodyPr/>
                    <a:lstStyle/>
                    <a:p>
                      <a:pPr marL="67310">
                        <a:lnSpc>
                          <a:spcPts val="2100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e199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70485">
                        <a:lnSpc>
                          <a:spcPts val="210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PRODOTTI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TECNOLOGIA, </a:t>
                      </a:r>
                      <a:r>
                        <a:rPr sz="1800" spc="-65" dirty="0">
                          <a:latin typeface="Arial"/>
                          <a:cs typeface="Arial"/>
                        </a:rPr>
                        <a:t>NON</a:t>
                      </a:r>
                      <a:r>
                        <a:rPr sz="1800" spc="-3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SPECIFICATO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0706" y="0"/>
            <a:ext cx="0" cy="451484"/>
          </a:xfrm>
          <a:custGeom>
            <a:avLst/>
            <a:gdLst/>
            <a:ahLst/>
            <a:cxnLst/>
            <a:rect l="l" t="t" r="r" b="b"/>
            <a:pathLst>
              <a:path h="451484">
                <a:moveTo>
                  <a:pt x="0" y="0"/>
                </a:moveTo>
                <a:lnTo>
                  <a:pt x="0" y="451230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70706" y="489331"/>
            <a:ext cx="0" cy="6100445"/>
          </a:xfrm>
          <a:custGeom>
            <a:avLst/>
            <a:gdLst/>
            <a:ahLst/>
            <a:cxnLst/>
            <a:rect l="l" t="t" r="r" b="b"/>
            <a:pathLst>
              <a:path h="6100445">
                <a:moveTo>
                  <a:pt x="0" y="0"/>
                </a:moveTo>
                <a:lnTo>
                  <a:pt x="0" y="6100381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0" y="1"/>
          <a:ext cx="9139713" cy="6969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5846"/>
                <a:gridCol w="6112669"/>
                <a:gridCol w="1971198"/>
              </a:tblGrid>
              <a:tr h="466725">
                <a:tc>
                  <a:txBody>
                    <a:bodyPr/>
                    <a:lstStyle/>
                    <a:p>
                      <a:pPr marL="68580">
                        <a:lnSpc>
                          <a:spcPts val="2065"/>
                        </a:lnSpc>
                      </a:pPr>
                      <a:r>
                        <a:rPr sz="1800" b="1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800" b="1" spc="-19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3235"/>
                        </a:lnSpc>
                      </a:pPr>
                      <a:r>
                        <a:rPr sz="2800" b="1" spc="5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DESCRIZIONE</a:t>
                      </a:r>
                      <a:endParaRPr sz="280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e310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100" dirty="0">
                          <a:latin typeface="Arial"/>
                          <a:cs typeface="Arial"/>
                        </a:rPr>
                        <a:t>FAMIGLIA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RISTRETTA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e315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100" dirty="0">
                          <a:latin typeface="Arial"/>
                          <a:cs typeface="Arial"/>
                        </a:rPr>
                        <a:t>FAMIGLIA</a:t>
                      </a:r>
                      <a:r>
                        <a:rPr sz="1800" spc="-2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ALLARGATA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5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90" dirty="0">
                          <a:latin typeface="Arial"/>
                          <a:cs typeface="Arial"/>
                        </a:rPr>
                        <a:t>AMICI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0"/>
                        </a:lnSpc>
                      </a:pPr>
                      <a:r>
                        <a:rPr sz="1800" b="1" spc="-17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e325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0"/>
                        </a:lnSpc>
                      </a:pPr>
                      <a:r>
                        <a:rPr sz="1800" spc="-130" dirty="0">
                          <a:latin typeface="Arial"/>
                          <a:cs typeface="Arial"/>
                        </a:rPr>
                        <a:t>CONOSCENTI,</a:t>
                      </a:r>
                      <a:r>
                        <a:rPr sz="1800" spc="-2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COLLEGHI,</a:t>
                      </a:r>
                      <a:r>
                        <a:rPr sz="1800" spc="-2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VICINI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CASA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MEMBRI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COMUNITÀ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70" dirty="0">
                          <a:latin typeface="Arial"/>
                          <a:cs typeface="Arial"/>
                        </a:rPr>
                        <a:t>PERSONE 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POSIZIONI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4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AUTORITÀ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e335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70" dirty="0">
                          <a:latin typeface="Arial"/>
                          <a:cs typeface="Arial"/>
                        </a:rPr>
                        <a:t>PERSONE 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IN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POSIZIONI</a:t>
                      </a:r>
                      <a:r>
                        <a:rPr sz="1800" spc="-3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SUBORDINATE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e340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70" dirty="0">
                          <a:latin typeface="Arial"/>
                          <a:cs typeface="Arial"/>
                        </a:rPr>
                        <a:t>PERSONE</a:t>
                      </a:r>
                      <a:r>
                        <a:rPr sz="1800" spc="-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90" dirty="0">
                          <a:latin typeface="Arial"/>
                          <a:cs typeface="Arial"/>
                        </a:rPr>
                        <a:t>CHE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FORNISCONO</a:t>
                      </a:r>
                      <a:r>
                        <a:rPr sz="1800" spc="-2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AIUTO</a:t>
                      </a:r>
                      <a:r>
                        <a:rPr sz="18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O</a:t>
                      </a:r>
                      <a:r>
                        <a:rPr sz="18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ASSISTENZA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e345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50" dirty="0">
                          <a:latin typeface="Arial"/>
                          <a:cs typeface="Arial"/>
                        </a:rPr>
                        <a:t>ESTRANEI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e350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55" dirty="0">
                          <a:latin typeface="Arial"/>
                          <a:cs typeface="Arial"/>
                        </a:rPr>
                        <a:t>ANIMALI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DOMESTICI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e355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60" dirty="0">
                          <a:latin typeface="Arial"/>
                          <a:cs typeface="Arial"/>
                        </a:rPr>
                        <a:t>OPERATORI</a:t>
                      </a:r>
                      <a:r>
                        <a:rPr sz="1800" spc="-204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SANITARI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095"/>
                        </a:lnSpc>
                      </a:pPr>
                      <a:r>
                        <a:rPr sz="1800" b="1" spc="-1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e360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095"/>
                        </a:lnSpc>
                      </a:pPr>
                      <a:r>
                        <a:rPr sz="1800" spc="-155" dirty="0">
                          <a:latin typeface="Arial"/>
                          <a:cs typeface="Arial"/>
                        </a:rPr>
                        <a:t>ALTRI</a:t>
                      </a:r>
                      <a:r>
                        <a:rPr sz="18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OPERATORI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e398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SOSTEGNO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SOCIALE,</a:t>
                      </a:r>
                      <a:r>
                        <a:rPr sz="1800" spc="-40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ALTRO 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SPECIFICATO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68580">
                        <a:lnSpc>
                          <a:spcPts val="2100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e399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71755">
                        <a:lnSpc>
                          <a:spcPts val="2100"/>
                        </a:lnSpc>
                      </a:pPr>
                      <a:r>
                        <a:rPr sz="1800" spc="-114" dirty="0">
                          <a:latin typeface="Arial"/>
                          <a:cs typeface="Arial"/>
                        </a:rPr>
                        <a:t>RELAZIONE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 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SOSTEGNO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SOCIALE, </a:t>
                      </a:r>
                      <a:r>
                        <a:rPr sz="1800" spc="-65">
                          <a:latin typeface="Arial"/>
                          <a:cs typeface="Arial"/>
                        </a:rPr>
                        <a:t>NON</a:t>
                      </a:r>
                      <a:r>
                        <a:rPr sz="1800" spc="-36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5" smtClean="0">
                          <a:latin typeface="Arial"/>
                          <a:cs typeface="Arial"/>
                        </a:rPr>
                        <a:t>SPECIFICATO</a:t>
                      </a:r>
                      <a:endParaRPr lang="it-IT" sz="1800" spc="-165" dirty="0" smtClean="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ts val="2100"/>
                        </a:lnSpc>
                      </a:pPr>
                      <a:endParaRPr lang="it-IT" sz="1800" spc="-165" dirty="0" smtClean="0">
                        <a:latin typeface="Arial"/>
                        <a:cs typeface="Arial"/>
                      </a:endParaRPr>
                    </a:p>
                    <a:p>
                      <a:pPr marL="71755">
                        <a:lnSpc>
                          <a:spcPts val="2100"/>
                        </a:lnSpc>
                      </a:pP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172516" y="1"/>
            <a:ext cx="0" cy="437515"/>
          </a:xfrm>
          <a:custGeom>
            <a:avLst/>
            <a:gdLst/>
            <a:ahLst/>
            <a:cxnLst/>
            <a:rect l="l" t="t" r="r" b="b"/>
            <a:pathLst>
              <a:path h="437515">
                <a:moveTo>
                  <a:pt x="0" y="0"/>
                </a:moveTo>
                <a:lnTo>
                  <a:pt x="0" y="437514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7172516" y="475615"/>
            <a:ext cx="0" cy="6244590"/>
          </a:xfrm>
          <a:custGeom>
            <a:avLst/>
            <a:gdLst/>
            <a:ahLst/>
            <a:cxnLst/>
            <a:rect l="l" t="t" r="r" b="b"/>
            <a:pathLst>
              <a:path h="6244590">
                <a:moveTo>
                  <a:pt x="0" y="0"/>
                </a:moveTo>
                <a:lnTo>
                  <a:pt x="0" y="6244386"/>
                </a:lnTo>
              </a:path>
            </a:pathLst>
          </a:custGeom>
          <a:ln w="12700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" y="0"/>
          <a:ext cx="9138762" cy="7181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0133"/>
                <a:gridCol w="6109811"/>
                <a:gridCol w="1968818"/>
              </a:tblGrid>
              <a:tr h="452755">
                <a:tc>
                  <a:txBody>
                    <a:bodyPr/>
                    <a:lstStyle/>
                    <a:p>
                      <a:pPr marL="88900">
                        <a:lnSpc>
                          <a:spcPts val="2065"/>
                        </a:lnSpc>
                      </a:pPr>
                      <a:r>
                        <a:rPr sz="1800" b="1" spc="-6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Cod.</a:t>
                      </a:r>
                      <a:r>
                        <a:rPr sz="1800" b="1" spc="-19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800" b="1" spc="-6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ICF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13970" algn="ctr">
                        <a:lnSpc>
                          <a:spcPts val="3235"/>
                        </a:lnSpc>
                      </a:pPr>
                      <a:r>
                        <a:rPr sz="2800" b="1" spc="50" dirty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DESCRIZIONE</a:t>
                      </a:r>
                      <a:endParaRPr sz="280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635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60960">
                        <a:lnSpc>
                          <a:spcPts val="2090"/>
                        </a:lnSpc>
                      </a:pPr>
                      <a:r>
                        <a:rPr sz="1800" b="1" spc="-13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e410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18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COMPONENTI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FAMIGLIA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RISTRETTA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60960">
                        <a:lnSpc>
                          <a:spcPts val="2090"/>
                        </a:lnSpc>
                      </a:pPr>
                      <a:r>
                        <a:rPr sz="18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e415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DEI</a:t>
                      </a:r>
                      <a:r>
                        <a:rPr sz="1800" spc="-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COMPONENTI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FAMIGLIA</a:t>
                      </a:r>
                      <a:r>
                        <a:rPr sz="1800" spc="-2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ALLARGATA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57530">
                <a:tc>
                  <a:txBody>
                    <a:bodyPr/>
                    <a:lstStyle/>
                    <a:p>
                      <a:pPr marL="60960">
                        <a:lnSpc>
                          <a:spcPts val="2090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e420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DEGLI</a:t>
                      </a:r>
                      <a:r>
                        <a:rPr sz="1800" spc="-3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AMICI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604520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5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e425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CONOSCENTI,</a:t>
                      </a:r>
                      <a:r>
                        <a:rPr sz="1800" spc="-2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VICINI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5" dirty="0">
                          <a:latin typeface="Arial"/>
                          <a:cs typeface="Arial"/>
                        </a:rPr>
                        <a:t>CASA,</a:t>
                      </a:r>
                      <a:r>
                        <a:rPr sz="1800" spc="-1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4" dirty="0">
                          <a:latin typeface="Arial"/>
                          <a:cs typeface="Arial"/>
                        </a:rPr>
                        <a:t>MEMBRI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05" dirty="0">
                          <a:latin typeface="Arial"/>
                          <a:cs typeface="Arial"/>
                        </a:rPr>
                        <a:t>COMUNITÀ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60960">
                        <a:lnSpc>
                          <a:spcPts val="2090"/>
                        </a:lnSpc>
                      </a:pPr>
                      <a:r>
                        <a:rPr sz="1800" b="1" spc="-13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e430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1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PERSONE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55" dirty="0">
                          <a:latin typeface="Arial"/>
                          <a:cs typeface="Arial"/>
                        </a:rPr>
                        <a:t>IN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10" dirty="0">
                          <a:latin typeface="Arial"/>
                          <a:cs typeface="Arial"/>
                        </a:rPr>
                        <a:t>POSIZIONE</a:t>
                      </a:r>
                      <a:r>
                        <a:rPr sz="1800" spc="-1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AUTORITÀ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86740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14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e440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1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70" dirty="0">
                          <a:latin typeface="Arial"/>
                          <a:cs typeface="Arial"/>
                        </a:rPr>
                        <a:t>PERSONE</a:t>
                      </a:r>
                      <a:r>
                        <a:rPr sz="1800" spc="-229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90" dirty="0">
                          <a:latin typeface="Arial"/>
                          <a:cs typeface="Arial"/>
                        </a:rPr>
                        <a:t>CHE</a:t>
                      </a:r>
                      <a:r>
                        <a:rPr sz="1800" spc="-1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FORNISCONO</a:t>
                      </a:r>
                      <a:r>
                        <a:rPr sz="1800" spc="-2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5" dirty="0">
                          <a:latin typeface="Arial"/>
                          <a:cs typeface="Arial"/>
                        </a:rPr>
                        <a:t>AIUTO</a:t>
                      </a:r>
                      <a:r>
                        <a:rPr sz="1800" spc="-2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90" dirty="0">
                          <a:latin typeface="Arial"/>
                          <a:cs typeface="Arial"/>
                        </a:rPr>
                        <a:t>O</a:t>
                      </a:r>
                      <a:endParaRPr sz="1800">
                        <a:latin typeface="Arial"/>
                        <a:cs typeface="Arial"/>
                      </a:endParaRPr>
                    </a:p>
                    <a:p>
                      <a:pPr marL="64769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ASSISTENZA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57530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2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e445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2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0" dirty="0">
                          <a:latin typeface="Arial"/>
                          <a:cs typeface="Arial"/>
                        </a:rPr>
                        <a:t>ESTRANEI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4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e450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 DI</a:t>
                      </a:r>
                      <a:r>
                        <a:rPr sz="1800" spc="-3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OPERATORI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SANITARI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4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e455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 </a:t>
                      </a:r>
                      <a:r>
                        <a:rPr sz="1800" spc="-75" dirty="0">
                          <a:latin typeface="Arial"/>
                          <a:cs typeface="Arial"/>
                        </a:rPr>
                        <a:t>INDIVIDUALI </a:t>
                      </a:r>
                      <a:r>
                        <a:rPr sz="1800" spc="-80" dirty="0">
                          <a:latin typeface="Arial"/>
                          <a:cs typeface="Arial"/>
                        </a:rPr>
                        <a:t>DI</a:t>
                      </a:r>
                      <a:r>
                        <a:rPr sz="1800" spc="-4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ALTRI </a:t>
                      </a:r>
                      <a:r>
                        <a:rPr sz="1800" spc="-160" dirty="0">
                          <a:latin typeface="Arial"/>
                          <a:cs typeface="Arial"/>
                        </a:rPr>
                        <a:t>OPERATORI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  <a:tr h="557530">
                <a:tc>
                  <a:txBody>
                    <a:bodyPr/>
                    <a:lstStyle/>
                    <a:p>
                      <a:pPr marL="60960">
                        <a:lnSpc>
                          <a:spcPts val="2095"/>
                        </a:lnSpc>
                      </a:pPr>
                      <a:r>
                        <a:rPr sz="1800" b="1" spc="-105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e460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095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ATTEGGIAMENTI </a:t>
                      </a:r>
                      <a:r>
                        <a:rPr sz="1800" spc="-100" dirty="0">
                          <a:latin typeface="Arial"/>
                          <a:cs typeface="Arial"/>
                        </a:rPr>
                        <a:t>DELLA</a:t>
                      </a:r>
                      <a:r>
                        <a:rPr sz="1800" spc="-2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55" dirty="0">
                          <a:latin typeface="Arial"/>
                          <a:cs typeface="Arial"/>
                        </a:rPr>
                        <a:t>SOCIETÀ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AEDE8"/>
                    </a:solidFill>
                  </a:tcPr>
                </a:tc>
              </a:tr>
              <a:tr h="560705">
                <a:tc>
                  <a:txBody>
                    <a:bodyPr/>
                    <a:lstStyle/>
                    <a:p>
                      <a:pPr marL="60960">
                        <a:lnSpc>
                          <a:spcPts val="2100"/>
                        </a:lnSpc>
                      </a:pPr>
                      <a:r>
                        <a:rPr sz="1800" b="1" spc="-120" dirty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e465</a:t>
                      </a:r>
                      <a:endParaRPr sz="180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B8F21"/>
                    </a:solidFill>
                  </a:tcPr>
                </a:tc>
                <a:tc>
                  <a:txBody>
                    <a:bodyPr/>
                    <a:lstStyle/>
                    <a:p>
                      <a:pPr marL="64769">
                        <a:lnSpc>
                          <a:spcPts val="2100"/>
                        </a:lnSpc>
                      </a:pPr>
                      <a:r>
                        <a:rPr sz="1800" spc="-125" dirty="0">
                          <a:latin typeface="Arial"/>
                          <a:cs typeface="Arial"/>
                        </a:rPr>
                        <a:t>NORME </a:t>
                      </a:r>
                      <a:r>
                        <a:rPr sz="1800" spc="-105" dirty="0">
                          <a:latin typeface="Arial"/>
                          <a:cs typeface="Arial"/>
                        </a:rPr>
                        <a:t>SOCIALI, </a:t>
                      </a:r>
                      <a:r>
                        <a:rPr sz="1800" spc="-120" dirty="0">
                          <a:latin typeface="Arial"/>
                          <a:cs typeface="Arial"/>
                        </a:rPr>
                        <a:t>COSTUMI </a:t>
                      </a:r>
                      <a:r>
                        <a:rPr sz="1800" spc="-210" dirty="0">
                          <a:latin typeface="Arial"/>
                          <a:cs typeface="Arial"/>
                        </a:rPr>
                        <a:t>E</a:t>
                      </a:r>
                      <a:r>
                        <a:rPr sz="1800" spc="-3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800" spc="-130" dirty="0">
                          <a:latin typeface="Arial"/>
                          <a:cs typeface="Arial"/>
                        </a:rPr>
                        <a:t>IDEOLOGIE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635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F7DBC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3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15" dirty="0" smtClean="0"/>
              <a:t>IPOTESI</a:t>
            </a:r>
            <a:r>
              <a:rPr lang="it-IT" sz="1800" spc="-70" dirty="0" smtClean="0"/>
              <a:t> </a:t>
            </a:r>
            <a:r>
              <a:rPr lang="it-IT" sz="1800" spc="220" dirty="0" smtClean="0"/>
              <a:t>OPERATIVE</a:t>
            </a:r>
            <a:r>
              <a:rPr lang="it-IT" sz="1800" spc="-4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70" dirty="0" smtClean="0"/>
              <a:t> </a:t>
            </a:r>
            <a:r>
              <a:rPr lang="it-IT" sz="1800" spc="280" dirty="0" smtClean="0"/>
              <a:t>STRUMENTI</a:t>
            </a:r>
            <a:r>
              <a:rPr lang="it-IT" sz="1800" spc="-65" dirty="0" smtClean="0"/>
              <a:t> </a:t>
            </a:r>
            <a:r>
              <a:rPr lang="it-IT" sz="1800" spc="-100" dirty="0" smtClean="0"/>
              <a:t>-  </a:t>
            </a:r>
            <a:r>
              <a:rPr lang="it-IT" sz="1800" spc="280" dirty="0" smtClean="0"/>
              <a:t>VALUTAZIONE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1142984"/>
            <a:ext cx="8715436" cy="5286412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t-IT" sz="2400" b="1" dirty="0" smtClean="0"/>
              <a:t>METODOLOGIE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r>
              <a:rPr lang="it-IT" sz="1900" b="1" spc="215" dirty="0">
                <a:cs typeface="Trebuchet MS"/>
              </a:rPr>
              <a:t>C</a:t>
            </a:r>
            <a:r>
              <a:rPr lang="it-IT" sz="1900" b="1" spc="215" dirty="0" smtClean="0">
                <a:cs typeface="Trebuchet MS"/>
              </a:rPr>
              <a:t>oncretizzazione</a:t>
            </a:r>
            <a:r>
              <a:rPr lang="it-IT" sz="1900" spc="215" dirty="0" smtClean="0">
                <a:cs typeface="Trebuchet MS"/>
              </a:rPr>
              <a:t>:</a:t>
            </a:r>
            <a:r>
              <a:rPr lang="it-IT" sz="1900" spc="-280" dirty="0" smtClean="0">
                <a:cs typeface="Trebuchet MS"/>
              </a:rPr>
              <a:t> </a:t>
            </a:r>
            <a:r>
              <a:rPr lang="it-IT" sz="1900" spc="185" dirty="0" smtClean="0">
                <a:cs typeface="Trebuchet MS"/>
              </a:rPr>
              <a:t>continuo</a:t>
            </a:r>
            <a:r>
              <a:rPr lang="it-IT" sz="1900" spc="-3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riferimento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a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situazioni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20" dirty="0" smtClean="0">
                <a:cs typeface="Trebuchet MS"/>
              </a:rPr>
              <a:t>concrete  </a:t>
            </a:r>
            <a:r>
              <a:rPr lang="it-IT" sz="1900" spc="60" dirty="0" smtClean="0">
                <a:cs typeface="Trebuchet MS"/>
              </a:rPr>
              <a:t>vicine </a:t>
            </a:r>
            <a:r>
              <a:rPr lang="it-IT" sz="1900" spc="-10" dirty="0" smtClean="0">
                <a:cs typeface="Trebuchet MS"/>
              </a:rPr>
              <a:t>all’esperienza</a:t>
            </a:r>
            <a:r>
              <a:rPr lang="it-IT" sz="1900" spc="-42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dell’alunno</a:t>
            </a:r>
          </a:p>
          <a:p>
            <a:pPr marL="21590" marR="319405" indent="-9525">
              <a:lnSpc>
                <a:spcPts val="2520"/>
              </a:lnSpc>
              <a:spcBef>
                <a:spcPts val="8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  <a:buNone/>
            </a:pPr>
            <a:r>
              <a:rPr lang="it-IT" sz="1900" b="1" spc="200" dirty="0">
                <a:cs typeface="Trebuchet MS"/>
              </a:rPr>
              <a:t>I</a:t>
            </a:r>
            <a:r>
              <a:rPr lang="it-IT" sz="1900" b="1" spc="200" dirty="0" smtClean="0">
                <a:cs typeface="Trebuchet MS"/>
              </a:rPr>
              <a:t>ndividualizzazione</a:t>
            </a:r>
            <a:r>
              <a:rPr lang="it-IT" sz="1900" spc="200" dirty="0" smtClean="0">
                <a:cs typeface="Trebuchet MS"/>
              </a:rPr>
              <a:t>:</a:t>
            </a:r>
            <a:r>
              <a:rPr lang="it-IT" sz="1900" spc="-295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richiesta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prestazioni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commisurate</a:t>
            </a:r>
            <a:r>
              <a:rPr lang="it-IT" sz="1900" spc="-245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alle  </a:t>
            </a:r>
            <a:r>
              <a:rPr lang="it-IT" sz="1900" spc="30" dirty="0" smtClean="0">
                <a:cs typeface="Trebuchet MS"/>
              </a:rPr>
              <a:t>abilità </a:t>
            </a:r>
            <a:r>
              <a:rPr lang="it-IT" sz="1900" spc="100" dirty="0" smtClean="0">
                <a:cs typeface="Trebuchet MS"/>
              </a:rPr>
              <a:t>che </a:t>
            </a:r>
            <a:r>
              <a:rPr lang="it-IT" sz="1900" spc="75" dirty="0" smtClean="0">
                <a:cs typeface="Trebuchet MS"/>
              </a:rPr>
              <a:t>l’alunno</a:t>
            </a:r>
            <a:r>
              <a:rPr lang="it-IT" sz="1900" spc="-409" dirty="0" smtClean="0">
                <a:cs typeface="Trebuchet MS"/>
              </a:rPr>
              <a:t> </a:t>
            </a:r>
            <a:r>
              <a:rPr lang="it-IT" sz="1900" dirty="0" smtClean="0">
                <a:cs typeface="Trebuchet MS"/>
              </a:rPr>
              <a:t>effettivamente </a:t>
            </a:r>
            <a:r>
              <a:rPr lang="it-IT" sz="1900" spc="20" dirty="0" smtClean="0">
                <a:cs typeface="Trebuchet MS"/>
              </a:rPr>
              <a:t>possiede</a:t>
            </a:r>
          </a:p>
          <a:p>
            <a:pPr marL="21590" marR="635635" indent="-9525">
              <a:lnSpc>
                <a:spcPct val="105000"/>
              </a:lnSpc>
              <a:spcBef>
                <a:spcPts val="160"/>
              </a:spcBef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475"/>
              </a:spcBef>
              <a:buNone/>
            </a:pPr>
            <a:r>
              <a:rPr lang="it-IT" sz="1900" b="1" spc="165" dirty="0">
                <a:cs typeface="Trebuchet MS"/>
              </a:rPr>
              <a:t>S</a:t>
            </a:r>
            <a:r>
              <a:rPr lang="it-IT" sz="1900" b="1" spc="165" dirty="0" smtClean="0">
                <a:cs typeface="Trebuchet MS"/>
              </a:rPr>
              <a:t>emplificazione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richiamo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requisiti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necessari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a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risolvere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-45" dirty="0" smtClean="0">
                <a:cs typeface="Trebuchet MS"/>
              </a:rPr>
              <a:t>il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compito</a:t>
            </a:r>
          </a:p>
          <a:p>
            <a:pPr marL="12700">
              <a:spcBef>
                <a:spcPts val="47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840"/>
              </a:spcBef>
              <a:buNone/>
            </a:pPr>
            <a:r>
              <a:rPr lang="it-IT" sz="1900" b="1" spc="195" dirty="0">
                <a:cs typeface="Trebuchet MS"/>
              </a:rPr>
              <a:t>S</a:t>
            </a:r>
            <a:r>
              <a:rPr lang="it-IT" sz="1900" b="1" spc="195" dirty="0" smtClean="0">
                <a:cs typeface="Trebuchet MS"/>
              </a:rPr>
              <a:t>chematizzazione</a:t>
            </a:r>
            <a:r>
              <a:rPr lang="it-IT" sz="1900" spc="195" dirty="0" smtClean="0">
                <a:cs typeface="Trebuchet MS"/>
              </a:rPr>
              <a:t>: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raggiungimento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obiettivi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65" dirty="0" smtClean="0">
                <a:cs typeface="Trebuchet MS"/>
              </a:rPr>
              <a:t>con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scarto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31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tutte </a:t>
            </a:r>
            <a:r>
              <a:rPr lang="it-IT" sz="1900" spc="-55" dirty="0" smtClean="0">
                <a:cs typeface="Trebuchet MS"/>
              </a:rPr>
              <a:t>le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informazioni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285" dirty="0" smtClean="0">
                <a:cs typeface="Trebuchet MS"/>
              </a:rPr>
              <a:t>non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essenziali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allo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scopo</a:t>
            </a:r>
          </a:p>
          <a:p>
            <a:pPr marL="21590">
              <a:spcBef>
                <a:spcPts val="12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r>
              <a:rPr lang="it-IT" sz="1900" b="1" spc="160" dirty="0">
                <a:cs typeface="Trebuchet MS"/>
              </a:rPr>
              <a:t>R</a:t>
            </a:r>
            <a:r>
              <a:rPr lang="it-IT" sz="1900" b="1" spc="160" dirty="0" smtClean="0">
                <a:cs typeface="Trebuchet MS"/>
              </a:rPr>
              <a:t>eiterazione</a:t>
            </a:r>
            <a:r>
              <a:rPr lang="it-IT" sz="1900" spc="160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ripetizione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85" dirty="0" smtClean="0">
                <a:cs typeface="Trebuchet MS"/>
              </a:rPr>
              <a:t>periodica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abilità</a:t>
            </a:r>
            <a:r>
              <a:rPr lang="it-IT" sz="1900" spc="-250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acquisite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al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fine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del  </a:t>
            </a:r>
            <a:r>
              <a:rPr lang="it-IT" sz="1900" spc="90" dirty="0" smtClean="0">
                <a:cs typeface="Trebuchet MS"/>
              </a:rPr>
              <a:t>graduale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strutturarsi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degli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automatismi</a:t>
            </a:r>
          </a:p>
          <a:p>
            <a:pPr marL="21590" marR="5080" indent="-9525">
              <a:lnSpc>
                <a:spcPct val="105100"/>
              </a:lnSpc>
              <a:spcBef>
                <a:spcPts val="61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950"/>
              </a:spcBef>
              <a:buNone/>
            </a:pPr>
            <a:r>
              <a:rPr lang="it-IT" sz="1900" b="1" spc="125" dirty="0" err="1">
                <a:cs typeface="Trebuchet MS"/>
              </a:rPr>
              <a:t>M</a:t>
            </a:r>
            <a:r>
              <a:rPr lang="it-IT" sz="1900" b="1" spc="125" dirty="0" err="1" smtClean="0">
                <a:cs typeface="Trebuchet MS"/>
              </a:rPr>
              <a:t>odeling</a:t>
            </a:r>
            <a:r>
              <a:rPr lang="it-IT" sz="1900" spc="125" dirty="0" smtClean="0">
                <a:cs typeface="Trebuchet MS"/>
              </a:rPr>
              <a:t>:apprendimento </a:t>
            </a:r>
            <a:r>
              <a:rPr lang="it-IT" sz="1900" spc="-40" dirty="0" smtClean="0">
                <a:cs typeface="Trebuchet MS"/>
              </a:rPr>
              <a:t>per</a:t>
            </a:r>
            <a:r>
              <a:rPr lang="it-IT" sz="1900" spc="-200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imitazione</a:t>
            </a:r>
          </a:p>
          <a:p>
            <a:pPr marL="19685">
              <a:spcBef>
                <a:spcPts val="95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r>
              <a:rPr lang="it-IT" sz="1900" b="1" spc="120" dirty="0" err="1">
                <a:cs typeface="Trebuchet MS"/>
              </a:rPr>
              <a:t>S</a:t>
            </a:r>
            <a:r>
              <a:rPr lang="it-IT" sz="1900" b="1" spc="120" dirty="0" err="1" smtClean="0">
                <a:cs typeface="Trebuchet MS"/>
              </a:rPr>
              <a:t>haping</a:t>
            </a:r>
            <a:r>
              <a:rPr lang="it-IT" sz="1900" spc="120" dirty="0" smtClean="0">
                <a:cs typeface="Trebuchet MS"/>
              </a:rPr>
              <a:t>:apprendimento </a:t>
            </a:r>
            <a:r>
              <a:rPr lang="it-IT" sz="1900" spc="-40" dirty="0" smtClean="0">
                <a:cs typeface="Trebuchet MS"/>
              </a:rPr>
              <a:t>per</a:t>
            </a:r>
            <a:r>
              <a:rPr lang="it-IT" sz="1900" spc="-425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approssimazione</a:t>
            </a:r>
          </a:p>
          <a:p>
            <a:pPr marL="19685">
              <a:lnSpc>
                <a:spcPct val="100000"/>
              </a:lnSpc>
              <a:spcBef>
                <a:spcPts val="819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r>
              <a:rPr lang="it-IT" sz="1900" b="1" spc="210" dirty="0">
                <a:cs typeface="Trebuchet MS"/>
              </a:rPr>
              <a:t>L</a:t>
            </a:r>
            <a:r>
              <a:rPr lang="it-IT" sz="1900" b="1" spc="210" dirty="0" smtClean="0">
                <a:cs typeface="Trebuchet MS"/>
              </a:rPr>
              <a:t>ezioni</a:t>
            </a:r>
            <a:r>
              <a:rPr lang="it-IT" sz="1900" b="1" spc="-90" dirty="0" smtClean="0">
                <a:cs typeface="Trebuchet MS"/>
              </a:rPr>
              <a:t> </a:t>
            </a:r>
            <a:r>
              <a:rPr lang="it-IT" sz="1900" b="1" spc="170" dirty="0" smtClean="0">
                <a:cs typeface="Trebuchet MS"/>
              </a:rPr>
              <a:t>individualizzate</a:t>
            </a:r>
            <a:r>
              <a:rPr lang="it-IT" sz="1900" spc="170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5" dirty="0" smtClean="0">
                <a:cs typeface="Trebuchet MS"/>
              </a:rPr>
              <a:t>lezione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105" dirty="0" smtClean="0">
                <a:cs typeface="Trebuchet MS"/>
              </a:rPr>
              <a:t>singola</a:t>
            </a:r>
            <a:r>
              <a:rPr lang="it-IT" sz="1900" spc="-8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frontale</a:t>
            </a:r>
          </a:p>
          <a:p>
            <a:pPr marL="19685">
              <a:lnSpc>
                <a:spcPct val="100000"/>
              </a:lnSpc>
              <a:spcBef>
                <a:spcPts val="820"/>
              </a:spcBef>
              <a:buNone/>
            </a:pPr>
            <a:endParaRPr lang="it-IT" sz="1900" spc="35" dirty="0" smtClean="0">
              <a:cs typeface="Trebuchet MS"/>
            </a:endParaRPr>
          </a:p>
          <a:p>
            <a:pPr marL="19685">
              <a:spcBef>
                <a:spcPts val="820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9685">
              <a:lnSpc>
                <a:spcPct val="100000"/>
              </a:lnSpc>
              <a:spcBef>
                <a:spcPts val="845"/>
              </a:spcBef>
              <a:buNone/>
            </a:pPr>
            <a:r>
              <a:rPr lang="it-IT" sz="1900" b="1" spc="220" dirty="0" err="1">
                <a:cs typeface="Trebuchet MS"/>
              </a:rPr>
              <a:t>P</a:t>
            </a:r>
            <a:r>
              <a:rPr lang="it-IT" sz="1900" b="1" spc="220" dirty="0" err="1" smtClean="0">
                <a:cs typeface="Trebuchet MS"/>
              </a:rPr>
              <a:t>rompting</a:t>
            </a:r>
            <a:r>
              <a:rPr lang="it-IT" sz="1900" b="1" spc="-95" dirty="0" smtClean="0">
                <a:cs typeface="Trebuchet MS"/>
              </a:rPr>
              <a:t> </a:t>
            </a:r>
            <a:r>
              <a:rPr lang="it-IT" sz="1900" b="1" spc="140" dirty="0" smtClean="0">
                <a:cs typeface="Trebuchet MS"/>
              </a:rPr>
              <a:t>fading</a:t>
            </a:r>
            <a:r>
              <a:rPr lang="it-IT" sz="1900" spc="140" dirty="0" smtClean="0">
                <a:cs typeface="Trebuchet MS"/>
              </a:rPr>
              <a:t>:</a:t>
            </a:r>
            <a:r>
              <a:rPr lang="it-IT" sz="1900" spc="-275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esecuzione</a:t>
            </a:r>
            <a:r>
              <a:rPr lang="it-IT" sz="1900" spc="-8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compito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270" dirty="0" smtClean="0">
                <a:cs typeface="Trebuchet MS"/>
              </a:rPr>
              <a:t>con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aiuti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55" dirty="0" smtClean="0">
                <a:cs typeface="Trebuchet MS"/>
              </a:rPr>
              <a:t>si</a:t>
            </a:r>
            <a:r>
              <a:rPr lang="it-IT" sz="1900" spc="-260" dirty="0" smtClean="0">
                <a:cs typeface="Trebuchet MS"/>
              </a:rPr>
              <a:t> </a:t>
            </a:r>
            <a:r>
              <a:rPr lang="it-IT" sz="1900" spc="120" dirty="0" smtClean="0">
                <a:cs typeface="Trebuchet MS"/>
              </a:rPr>
              <a:t>attenuano </a:t>
            </a:r>
            <a:r>
              <a:rPr lang="it-IT" sz="1900" spc="60" dirty="0" smtClean="0">
                <a:cs typeface="Trebuchet MS"/>
              </a:rPr>
              <a:t>nel</a:t>
            </a:r>
            <a:r>
              <a:rPr lang="it-IT" sz="1900" spc="-315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tempo</a:t>
            </a:r>
            <a:endParaRPr lang="it-IT" sz="1900" dirty="0" smtClean="0">
              <a:cs typeface="Trebuchet MS"/>
            </a:endParaRPr>
          </a:p>
          <a:p>
            <a:pPr>
              <a:buNone/>
            </a:pPr>
            <a:endParaRPr lang="it-IT" sz="1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14356"/>
          </a:xfrm>
        </p:spPr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0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3 - 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15" dirty="0" smtClean="0"/>
              <a:t>IPOTESI</a:t>
            </a:r>
            <a:r>
              <a:rPr lang="it-IT" sz="1800" spc="-70" dirty="0" smtClean="0"/>
              <a:t> </a:t>
            </a:r>
            <a:r>
              <a:rPr lang="it-IT" sz="1800" spc="220" dirty="0" smtClean="0"/>
              <a:t>OPERATIVE</a:t>
            </a:r>
            <a:r>
              <a:rPr lang="it-IT" sz="1800" spc="-45" dirty="0" smtClean="0"/>
              <a:t> </a:t>
            </a:r>
            <a:r>
              <a:rPr lang="it-IT" sz="1800" spc="365" dirty="0" smtClean="0"/>
              <a:t>–</a:t>
            </a:r>
            <a:r>
              <a:rPr lang="it-IT" sz="1800" spc="-70" dirty="0" smtClean="0"/>
              <a:t> </a:t>
            </a:r>
            <a:r>
              <a:rPr lang="it-IT" sz="1800" spc="280" dirty="0" smtClean="0"/>
              <a:t>STRUMENTI</a:t>
            </a:r>
            <a:r>
              <a:rPr lang="it-IT" sz="1800" spc="-65" dirty="0" smtClean="0"/>
              <a:t> </a:t>
            </a:r>
            <a:r>
              <a:rPr lang="it-IT" sz="1800" spc="-100" dirty="0" smtClean="0"/>
              <a:t>-  </a:t>
            </a:r>
            <a:r>
              <a:rPr lang="it-IT" sz="1800" spc="280" dirty="0" smtClean="0"/>
              <a:t>VALUTAZIONE</a:t>
            </a:r>
            <a:endParaRPr lang="it-IT" sz="1800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715040"/>
          </a:xfrm>
        </p:spPr>
        <p:txBody>
          <a:bodyPr>
            <a:normAutofit fontScale="70000" lnSpcReduction="20000"/>
          </a:bodyPr>
          <a:lstStyle/>
          <a:p>
            <a:pPr algn="ctr"/>
            <a:r>
              <a:rPr lang="it-IT" sz="2400" b="1" dirty="0" smtClean="0"/>
              <a:t>METODOLOGIE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r>
              <a:rPr lang="it-IT" sz="1900" b="1" spc="190" dirty="0" err="1">
                <a:cs typeface="Trebuchet MS"/>
              </a:rPr>
              <a:t>P</a:t>
            </a:r>
            <a:r>
              <a:rPr lang="it-IT" sz="1900" b="1" spc="190" dirty="0" err="1" smtClean="0">
                <a:cs typeface="Trebuchet MS"/>
              </a:rPr>
              <a:t>roblem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30" dirty="0" err="1" smtClean="0">
                <a:cs typeface="Trebuchet MS"/>
              </a:rPr>
              <a:t>solving</a:t>
            </a:r>
            <a:r>
              <a:rPr lang="it-IT" sz="1900" spc="130" dirty="0" smtClean="0">
                <a:cs typeface="Trebuchet MS"/>
              </a:rPr>
              <a:t>: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formulazioni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20" dirty="0" smtClean="0">
                <a:cs typeface="Trebuchet MS"/>
              </a:rPr>
              <a:t>ipotesi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risolutive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sulla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base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  </a:t>
            </a:r>
            <a:r>
              <a:rPr lang="it-IT" sz="1900" spc="10" dirty="0" smtClean="0">
                <a:cs typeface="Trebuchet MS"/>
              </a:rPr>
              <a:t>prerequisiti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10" dirty="0" smtClean="0">
                <a:cs typeface="Trebuchet MS"/>
              </a:rPr>
              <a:t>nuove</a:t>
            </a:r>
            <a:r>
              <a:rPr lang="it-IT" sz="1900" spc="-12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informazioni</a:t>
            </a:r>
          </a:p>
          <a:p>
            <a:pPr marL="21590" marR="352425" indent="-9525">
              <a:lnSpc>
                <a:spcPts val="2520"/>
              </a:lnSpc>
              <a:spcBef>
                <a:spcPts val="85"/>
              </a:spcBef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545"/>
              </a:spcBef>
              <a:buNone/>
            </a:pPr>
            <a:r>
              <a:rPr lang="it-IT" sz="1900" b="1" spc="190" dirty="0">
                <a:cs typeface="Trebuchet MS"/>
              </a:rPr>
              <a:t>C</a:t>
            </a:r>
            <a:r>
              <a:rPr lang="it-IT" sz="1900" b="1" spc="190" dirty="0" smtClean="0">
                <a:cs typeface="Trebuchet MS"/>
              </a:rPr>
              <a:t>ooperative</a:t>
            </a:r>
            <a:r>
              <a:rPr lang="it-IT" sz="1900" b="1" spc="-95" dirty="0" smtClean="0">
                <a:cs typeface="Trebuchet MS"/>
              </a:rPr>
              <a:t> </a:t>
            </a:r>
            <a:r>
              <a:rPr lang="it-IT" sz="1900" b="1" spc="165" dirty="0" err="1" smtClean="0">
                <a:cs typeface="Trebuchet MS"/>
              </a:rPr>
              <a:t>learning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cooperativo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-40" dirty="0" smtClean="0">
                <a:cs typeface="Trebuchet MS"/>
              </a:rPr>
              <a:t>per  </a:t>
            </a:r>
            <a:r>
              <a:rPr lang="it-IT" sz="1900" spc="40" dirty="0" smtClean="0">
                <a:cs typeface="Trebuchet MS"/>
              </a:rPr>
              <a:t>apprendere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insieme</a:t>
            </a:r>
          </a:p>
          <a:p>
            <a:pPr marL="21590">
              <a:lnSpc>
                <a:spcPct val="100000"/>
              </a:lnSpc>
              <a:spcBef>
                <a:spcPts val="120"/>
              </a:spcBef>
            </a:pPr>
            <a:endParaRPr lang="it-IT" sz="190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165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utoring</a:t>
            </a:r>
            <a:r>
              <a:rPr lang="it-IT" sz="1900" spc="165" dirty="0" smtClean="0">
                <a:cs typeface="Trebuchet MS"/>
              </a:rPr>
              <a:t>:</a:t>
            </a:r>
            <a:r>
              <a:rPr lang="it-IT" sz="1900" spc="-290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lavoro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14" dirty="0" smtClean="0">
                <a:cs typeface="Trebuchet MS"/>
              </a:rPr>
              <a:t>in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5" dirty="0" smtClean="0">
                <a:cs typeface="Trebuchet MS"/>
              </a:rPr>
              <a:t>classe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265" dirty="0" smtClean="0">
                <a:cs typeface="Trebuchet MS"/>
              </a:rPr>
              <a:t>con</a:t>
            </a:r>
            <a:r>
              <a:rPr lang="it-IT" sz="1900" spc="-250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altri</a:t>
            </a:r>
            <a:r>
              <a:rPr lang="it-IT" sz="1900" spc="-245" dirty="0" smtClean="0">
                <a:cs typeface="Trebuchet MS"/>
              </a:rPr>
              <a:t> </a:t>
            </a:r>
            <a:r>
              <a:rPr lang="it-IT" sz="1900" spc="-10" dirty="0" smtClean="0">
                <a:cs typeface="Trebuchet MS"/>
              </a:rPr>
              <a:t>allievi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fanno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30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tutor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spc="80" dirty="0" smtClean="0">
              <a:cs typeface="Trebuchet MS"/>
            </a:endParaRP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r>
              <a:rPr lang="it-IT" sz="1900" b="1" spc="80" dirty="0">
                <a:cs typeface="Trebuchet MS"/>
              </a:rPr>
              <a:t>T</a:t>
            </a:r>
            <a:r>
              <a:rPr lang="it-IT" sz="1900" b="1" spc="165" dirty="0" smtClean="0">
                <a:cs typeface="Trebuchet MS"/>
              </a:rPr>
              <a:t>ask</a:t>
            </a:r>
            <a:r>
              <a:rPr lang="it-IT" sz="1900" b="1" spc="-26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75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90" dirty="0" smtClean="0">
                <a:cs typeface="Trebuchet MS"/>
              </a:rPr>
              <a:t>del</a:t>
            </a:r>
            <a:r>
              <a:rPr lang="it-IT" sz="1900" b="1" spc="-55" dirty="0" smtClean="0">
                <a:cs typeface="Trebuchet MS"/>
              </a:rPr>
              <a:t> </a:t>
            </a:r>
            <a:r>
              <a:rPr lang="it-IT" sz="1900" b="1" spc="165" dirty="0" smtClean="0">
                <a:cs typeface="Trebuchet MS"/>
              </a:rPr>
              <a:t>compito):</a:t>
            </a:r>
            <a:r>
              <a:rPr lang="it-IT" sz="1900" b="1" spc="-280" dirty="0" smtClean="0">
                <a:cs typeface="Trebuchet MS"/>
              </a:rPr>
              <a:t> </a:t>
            </a:r>
            <a:r>
              <a:rPr lang="it-IT" sz="1900" spc="-20" dirty="0" err="1" smtClean="0">
                <a:cs typeface="Trebuchet MS"/>
              </a:rPr>
              <a:t>finalità¦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obiettivi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10" dirty="0" err="1" smtClean="0">
                <a:cs typeface="Trebuchet MS"/>
              </a:rPr>
              <a:t>¦compiti</a:t>
            </a:r>
            <a:r>
              <a:rPr lang="it-IT" sz="1900" spc="-10" dirty="0" smtClean="0">
                <a:cs typeface="Trebuchet MS"/>
              </a:rPr>
              <a:t>  </a:t>
            </a:r>
            <a:r>
              <a:rPr lang="it-IT" sz="1900" spc="90" dirty="0" smtClean="0">
                <a:cs typeface="Trebuchet MS"/>
              </a:rPr>
              <a:t>descrizione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dettagliata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60" dirty="0" smtClean="0">
                <a:cs typeface="Trebuchet MS"/>
              </a:rPr>
              <a:t>ogni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-50" dirty="0" smtClean="0">
                <a:cs typeface="Trebuchet MS"/>
              </a:rPr>
              <a:t>fase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necessaria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al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raggiungimento  </a:t>
            </a:r>
            <a:r>
              <a:rPr lang="it-IT" sz="1900" spc="10" dirty="0" smtClean="0">
                <a:cs typeface="Trebuchet MS"/>
              </a:rPr>
              <a:t>dell’obiettivo</a:t>
            </a:r>
          </a:p>
          <a:p>
            <a:pPr marL="12700" marR="187960">
              <a:lnSpc>
                <a:spcPct val="107200"/>
              </a:lnSpc>
              <a:spcBef>
                <a:spcPts val="114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r>
              <a:rPr lang="it-IT" sz="1900" b="1" spc="150" dirty="0" err="1">
                <a:cs typeface="Trebuchet MS"/>
              </a:rPr>
              <a:t>S</a:t>
            </a:r>
            <a:r>
              <a:rPr lang="it-IT" sz="1900" b="1" spc="150" dirty="0" err="1" smtClean="0">
                <a:cs typeface="Trebuchet MS"/>
              </a:rPr>
              <a:t>kill</a:t>
            </a:r>
            <a:r>
              <a:rPr lang="it-IT" sz="1900" b="1" spc="-290" dirty="0" smtClean="0">
                <a:cs typeface="Trebuchet MS"/>
              </a:rPr>
              <a:t> </a:t>
            </a:r>
            <a:r>
              <a:rPr lang="it-IT" sz="1900" b="1" spc="175" dirty="0" err="1" smtClean="0">
                <a:cs typeface="Trebuchet MS"/>
              </a:rPr>
              <a:t>analysis</a:t>
            </a:r>
            <a:r>
              <a:rPr lang="it-IT" sz="1900" b="1" spc="-60" dirty="0" smtClean="0">
                <a:cs typeface="Trebuchet MS"/>
              </a:rPr>
              <a:t> </a:t>
            </a:r>
            <a:r>
              <a:rPr lang="it-IT" sz="1900" b="1" spc="185" dirty="0" smtClean="0">
                <a:cs typeface="Trebuchet MS"/>
              </a:rPr>
              <a:t>(analisi</a:t>
            </a:r>
            <a:r>
              <a:rPr lang="it-IT" sz="1900" b="1" spc="-70" dirty="0" smtClean="0">
                <a:cs typeface="Trebuchet MS"/>
              </a:rPr>
              <a:t> </a:t>
            </a:r>
            <a:r>
              <a:rPr lang="it-IT" sz="1900" b="1" spc="170" dirty="0" smtClean="0">
                <a:cs typeface="Trebuchet MS"/>
              </a:rPr>
              <a:t>delle</a:t>
            </a:r>
            <a:r>
              <a:rPr lang="it-IT" sz="1900" b="1" spc="-275" dirty="0" smtClean="0">
                <a:cs typeface="Trebuchet MS"/>
              </a:rPr>
              <a:t>       </a:t>
            </a:r>
            <a:r>
              <a:rPr lang="it-IT" sz="1900" b="1" spc="75" dirty="0" err="1" smtClean="0">
                <a:cs typeface="Trebuchet MS"/>
              </a:rPr>
              <a:t>abilita’</a:t>
            </a:r>
            <a:r>
              <a:rPr lang="it-IT" sz="1900" b="1" spc="75" dirty="0" smtClean="0">
                <a:cs typeface="Trebuchet MS"/>
              </a:rPr>
              <a:t>):</a:t>
            </a:r>
            <a:r>
              <a:rPr lang="it-IT" sz="1900" b="1" spc="-275" dirty="0" smtClean="0">
                <a:cs typeface="Trebuchet MS"/>
              </a:rPr>
              <a:t> </a:t>
            </a:r>
            <a:r>
              <a:rPr lang="it-IT" sz="1900" spc="55" dirty="0" smtClean="0">
                <a:cs typeface="Trebuchet MS"/>
              </a:rPr>
              <a:t>analisi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285" dirty="0" smtClean="0">
                <a:cs typeface="Trebuchet MS"/>
              </a:rPr>
              <a:t> </a:t>
            </a:r>
            <a:r>
              <a:rPr lang="it-IT" sz="1900" spc="30" dirty="0" smtClean="0">
                <a:cs typeface="Trebuchet MS"/>
              </a:rPr>
              <a:t>abilità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-70" dirty="0" smtClean="0">
                <a:cs typeface="Trebuchet MS"/>
              </a:rPr>
              <a:t>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 </a:t>
            </a:r>
            <a:r>
              <a:rPr lang="it-IT" sz="1900" spc="85" dirty="0" smtClean="0">
                <a:cs typeface="Trebuchet MS"/>
              </a:rPr>
              <a:t>competenze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40" dirty="0" smtClean="0">
                <a:cs typeface="Trebuchet MS"/>
              </a:rPr>
              <a:t>possedute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smtClean="0">
                <a:cs typeface="Trebuchet MS"/>
              </a:rPr>
              <a:t>dall’alunno</a:t>
            </a:r>
            <a:r>
              <a:rPr lang="it-IT" sz="1900" spc="-270" dirty="0" smtClean="0">
                <a:cs typeface="Trebuchet MS"/>
              </a:rPr>
              <a:t> </a:t>
            </a:r>
            <a:r>
              <a:rPr lang="it-IT" sz="1900" spc="95" dirty="0" smtClean="0">
                <a:cs typeface="Trebuchet MS"/>
              </a:rPr>
              <a:t>allo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scopo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10" dirty="0" smtClean="0">
                <a:cs typeface="Trebuchet MS"/>
              </a:rPr>
              <a:t>di</a:t>
            </a:r>
            <a:r>
              <a:rPr lang="it-IT" sz="1900" spc="-350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valutare  </a:t>
            </a:r>
            <a:r>
              <a:rPr lang="it-IT" sz="1900" spc="40" dirty="0" smtClean="0">
                <a:cs typeface="Trebuchet MS"/>
              </a:rPr>
              <a:t>eventuali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5" dirty="0" err="1" smtClean="0">
                <a:cs typeface="Trebuchet MS"/>
              </a:rPr>
              <a:t>skill-gaps</a:t>
            </a:r>
            <a:endParaRPr lang="it-IT" sz="1900" spc="5" dirty="0" smtClean="0">
              <a:cs typeface="Trebuchet MS"/>
            </a:endParaRPr>
          </a:p>
          <a:p>
            <a:pPr marL="12700">
              <a:lnSpc>
                <a:spcPts val="2315"/>
              </a:lnSpc>
              <a:buNone/>
            </a:pPr>
            <a:endParaRPr lang="it-IT" sz="1900" spc="5" dirty="0" smtClean="0">
              <a:cs typeface="Trebuchet MS"/>
            </a:endParaRP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r>
              <a:rPr lang="it-IT" sz="1900" b="1" spc="200" dirty="0" smtClean="0">
                <a:cs typeface="Trebuchet MS"/>
              </a:rPr>
              <a:t>Mappe </a:t>
            </a:r>
            <a:r>
              <a:rPr lang="it-IT" sz="1900" b="1" spc="190" dirty="0" smtClean="0">
                <a:cs typeface="Trebuchet MS"/>
              </a:rPr>
              <a:t>concettuali</a:t>
            </a:r>
            <a:r>
              <a:rPr lang="it-IT" sz="1900" spc="190" dirty="0" smtClean="0">
                <a:cs typeface="Trebuchet MS"/>
              </a:rPr>
              <a:t>: </a:t>
            </a:r>
            <a:r>
              <a:rPr lang="it-IT" sz="1900" spc="50" dirty="0" smtClean="0">
                <a:cs typeface="Trebuchet MS"/>
              </a:rPr>
              <a:t>al </a:t>
            </a:r>
            <a:r>
              <a:rPr lang="it-IT" sz="1900" spc="5" dirty="0" smtClean="0">
                <a:cs typeface="Trebuchet MS"/>
              </a:rPr>
              <a:t>fine </a:t>
            </a:r>
            <a:r>
              <a:rPr lang="it-IT" sz="1900" spc="105" dirty="0" smtClean="0">
                <a:cs typeface="Trebuchet MS"/>
              </a:rPr>
              <a:t>di </a:t>
            </a:r>
            <a:r>
              <a:rPr lang="it-IT" sz="1900" spc="65" dirty="0" smtClean="0">
                <a:cs typeface="Trebuchet MS"/>
              </a:rPr>
              <a:t>schematizzare </a:t>
            </a:r>
            <a:r>
              <a:rPr lang="it-IT" sz="1900" spc="-60" dirty="0" smtClean="0">
                <a:cs typeface="Trebuchet MS"/>
              </a:rPr>
              <a:t>le </a:t>
            </a:r>
            <a:r>
              <a:rPr lang="it-IT" sz="1900" spc="125" dirty="0" smtClean="0">
                <a:cs typeface="Trebuchet MS"/>
              </a:rPr>
              <a:t>connessioni </a:t>
            </a:r>
            <a:r>
              <a:rPr lang="it-IT" sz="1900" spc="45" dirty="0" smtClean="0">
                <a:cs typeface="Trebuchet MS"/>
              </a:rPr>
              <a:t>dei  </a:t>
            </a:r>
            <a:r>
              <a:rPr lang="it-IT" sz="1900" spc="120" dirty="0" smtClean="0">
                <a:cs typeface="Trebuchet MS"/>
              </a:rPr>
              <a:t>concetti </a:t>
            </a:r>
            <a:r>
              <a:rPr lang="it-IT" sz="1900" spc="100" dirty="0" smtClean="0">
                <a:cs typeface="Trebuchet MS"/>
              </a:rPr>
              <a:t>che </a:t>
            </a:r>
            <a:r>
              <a:rPr lang="it-IT" sz="1900" spc="155" dirty="0" smtClean="0">
                <a:cs typeface="Trebuchet MS"/>
              </a:rPr>
              <a:t>formano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50" dirty="0" smtClean="0">
                <a:cs typeface="Trebuchet MS"/>
              </a:rPr>
              <a:t>preposizioni </a:t>
            </a:r>
            <a:r>
              <a:rPr lang="it-IT" sz="1900" spc="-70" dirty="0" smtClean="0">
                <a:cs typeface="Trebuchet MS"/>
              </a:rPr>
              <a:t>e </a:t>
            </a:r>
            <a:r>
              <a:rPr lang="it-IT" sz="1900" spc="10" dirty="0" smtClean="0">
                <a:cs typeface="Trebuchet MS"/>
              </a:rPr>
              <a:t>mettere </a:t>
            </a:r>
            <a:r>
              <a:rPr lang="it-IT" sz="1900" spc="155" dirty="0" smtClean="0">
                <a:cs typeface="Trebuchet MS"/>
              </a:rPr>
              <a:t>a </a:t>
            </a:r>
            <a:r>
              <a:rPr lang="it-IT" sz="1900" spc="160" dirty="0" smtClean="0">
                <a:cs typeface="Trebuchet MS"/>
              </a:rPr>
              <a:t>fuoco </a:t>
            </a:r>
            <a:r>
              <a:rPr lang="it-IT" sz="1900" spc="-50" dirty="0" smtClean="0">
                <a:cs typeface="Trebuchet MS"/>
              </a:rPr>
              <a:t>le </a:t>
            </a:r>
            <a:r>
              <a:rPr lang="it-IT" sz="1900" spc="15" dirty="0" smtClean="0">
                <a:cs typeface="Trebuchet MS"/>
              </a:rPr>
              <a:t>idee  </a:t>
            </a:r>
            <a:r>
              <a:rPr lang="it-IT" sz="1900" spc="45" dirty="0" smtClean="0">
                <a:cs typeface="Trebuchet MS"/>
              </a:rPr>
              <a:t>chiave</a:t>
            </a:r>
          </a:p>
          <a:p>
            <a:pPr marL="21590" marR="5080" indent="-9525" algn="just">
              <a:lnSpc>
                <a:spcPts val="2520"/>
              </a:lnSpc>
              <a:spcBef>
                <a:spcPts val="45"/>
              </a:spcBef>
              <a:buNone/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ts val="2310"/>
              </a:lnSpc>
              <a:buNone/>
            </a:pPr>
            <a:r>
              <a:rPr lang="it-IT" sz="1900" b="1" spc="200" dirty="0" err="1">
                <a:cs typeface="Trebuchet MS"/>
              </a:rPr>
              <a:t>M</a:t>
            </a:r>
            <a:r>
              <a:rPr lang="it-IT" sz="1900" b="1" spc="200" dirty="0" err="1" smtClean="0">
                <a:cs typeface="Trebuchet MS"/>
              </a:rPr>
              <a:t>etacognizione</a:t>
            </a:r>
            <a:r>
              <a:rPr lang="it-IT" sz="1900" b="1" spc="200" dirty="0" smtClean="0">
                <a:cs typeface="Trebuchet MS"/>
              </a:rPr>
              <a:t>:</a:t>
            </a:r>
            <a:r>
              <a:rPr lang="it-IT" sz="1900" b="1" spc="-8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riflessione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sul</a:t>
            </a:r>
            <a:r>
              <a:rPr lang="it-IT" sz="1900" spc="-60" dirty="0" smtClean="0">
                <a:cs typeface="Trebuchet MS"/>
              </a:rPr>
              <a:t> </a:t>
            </a:r>
            <a:r>
              <a:rPr lang="it-IT" sz="1900" spc="45" dirty="0" smtClean="0">
                <a:cs typeface="Trebuchet MS"/>
              </a:rPr>
              <a:t>proprio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130" dirty="0" smtClean="0">
                <a:cs typeface="Trebuchet MS"/>
              </a:rPr>
              <a:t>funzionamento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mentale</a:t>
            </a:r>
            <a:endParaRPr lang="it-IT" sz="1900" dirty="0" smtClean="0">
              <a:cs typeface="Trebuchet MS"/>
            </a:endParaRPr>
          </a:p>
          <a:p>
            <a:pPr marL="21590" marR="1086485">
              <a:lnSpc>
                <a:spcPct val="105000"/>
              </a:lnSpc>
            </a:pPr>
            <a:r>
              <a:rPr lang="it-IT" sz="1900" spc="155" dirty="0" smtClean="0">
                <a:cs typeface="Trebuchet MS"/>
              </a:rPr>
              <a:t>(conoscenza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00" dirty="0" smtClean="0">
                <a:cs typeface="Trebuchet MS"/>
              </a:rPr>
              <a:t>che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70" dirty="0" smtClean="0">
                <a:cs typeface="Trebuchet MS"/>
              </a:rPr>
              <a:t>esistono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15" dirty="0" smtClean="0">
                <a:cs typeface="Trebuchet MS"/>
              </a:rPr>
              <a:t>delle</a:t>
            </a:r>
            <a:r>
              <a:rPr lang="it-IT" sz="1900" spc="-80" dirty="0" smtClean="0">
                <a:cs typeface="Trebuchet MS"/>
              </a:rPr>
              <a:t> </a:t>
            </a:r>
            <a:r>
              <a:rPr lang="it-IT" sz="1900" spc="-35" dirty="0" smtClean="0">
                <a:cs typeface="Trebuchet MS"/>
              </a:rPr>
              <a:t>strategie,</a:t>
            </a:r>
            <a:r>
              <a:rPr lang="it-IT" sz="1900" spc="-26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capire</a:t>
            </a:r>
            <a:r>
              <a:rPr lang="it-IT" sz="1900" spc="-35" dirty="0" smtClean="0">
                <a:cs typeface="Trebuchet MS"/>
              </a:rPr>
              <a:t> </a:t>
            </a:r>
            <a:r>
              <a:rPr lang="it-IT" sz="1900" spc="-45" dirty="0" smtClean="0">
                <a:cs typeface="Trebuchet MS"/>
              </a:rPr>
              <a:t>il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35" dirty="0" smtClean="0">
                <a:cs typeface="Trebuchet MS"/>
              </a:rPr>
              <a:t>compito,  </a:t>
            </a:r>
            <a:r>
              <a:rPr lang="it-IT" sz="1900" spc="10" dirty="0" smtClean="0">
                <a:cs typeface="Trebuchet MS"/>
              </a:rPr>
              <a:t>valutare</a:t>
            </a:r>
            <a:r>
              <a:rPr lang="it-IT" sz="1900" spc="-5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10" dirty="0" smtClean="0">
                <a:cs typeface="Trebuchet MS"/>
              </a:rPr>
              <a:t>difficoltà,</a:t>
            </a:r>
            <a:r>
              <a:rPr lang="it-IT" sz="1900" spc="-260" dirty="0" smtClean="0">
                <a:cs typeface="Trebuchet MS"/>
              </a:rPr>
              <a:t> </a:t>
            </a:r>
            <a:r>
              <a:rPr lang="it-IT" sz="1900" spc="65" dirty="0" smtClean="0">
                <a:cs typeface="Trebuchet MS"/>
              </a:rPr>
              <a:t>decidere</a:t>
            </a:r>
            <a:r>
              <a:rPr lang="it-IT" sz="1900" spc="-75" dirty="0" smtClean="0">
                <a:cs typeface="Trebuchet MS"/>
              </a:rPr>
              <a:t> </a:t>
            </a:r>
            <a:r>
              <a:rPr lang="it-IT" sz="1900" spc="60" dirty="0" smtClean="0">
                <a:cs typeface="Trebuchet MS"/>
              </a:rPr>
              <a:t>la</a:t>
            </a:r>
            <a:r>
              <a:rPr lang="it-IT" sz="1900" spc="-45" dirty="0" smtClean="0">
                <a:cs typeface="Trebuchet MS"/>
              </a:rPr>
              <a:t> </a:t>
            </a:r>
            <a:r>
              <a:rPr lang="it-IT" sz="1900" spc="20" dirty="0" smtClean="0">
                <a:cs typeface="Trebuchet MS"/>
              </a:rPr>
              <a:t>strategia</a:t>
            </a:r>
            <a:r>
              <a:rPr lang="it-IT" sz="1900" spc="-65" dirty="0" smtClean="0">
                <a:cs typeface="Trebuchet MS"/>
              </a:rPr>
              <a:t> </a:t>
            </a:r>
            <a:r>
              <a:rPr lang="it-IT" sz="1900" spc="155" dirty="0" smtClean="0">
                <a:cs typeface="Trebuchet MS"/>
              </a:rPr>
              <a:t>da</a:t>
            </a:r>
            <a:r>
              <a:rPr lang="it-IT" sz="1900" spc="-50" dirty="0" smtClean="0">
                <a:cs typeface="Trebuchet MS"/>
              </a:rPr>
              <a:t> </a:t>
            </a:r>
            <a:r>
              <a:rPr lang="it-IT" sz="1900" spc="80" dirty="0" err="1" smtClean="0">
                <a:cs typeface="Trebuchet MS"/>
              </a:rPr>
              <a:t>utilizzare…</a:t>
            </a:r>
            <a:r>
              <a:rPr lang="it-IT" sz="1900" spc="80" dirty="0" smtClean="0">
                <a:cs typeface="Trebuchet MS"/>
              </a:rPr>
              <a:t>)</a:t>
            </a:r>
          </a:p>
          <a:p>
            <a:pPr marL="21590" marR="1086485">
              <a:lnSpc>
                <a:spcPct val="105000"/>
              </a:lnSpc>
            </a:pPr>
            <a:endParaRPr lang="it-IT" sz="1900" dirty="0" smtClean="0"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925"/>
              </a:spcBef>
              <a:buNone/>
            </a:pPr>
            <a:r>
              <a:rPr lang="it-IT" sz="1900" b="1" spc="185" dirty="0">
                <a:cs typeface="Trebuchet MS"/>
              </a:rPr>
              <a:t>S</a:t>
            </a:r>
            <a:r>
              <a:rPr lang="it-IT" sz="1900" b="1" spc="185" dirty="0" smtClean="0">
                <a:cs typeface="Trebuchet MS"/>
              </a:rPr>
              <a:t>imulazione</a:t>
            </a:r>
            <a:r>
              <a:rPr lang="it-IT" sz="1900" spc="185" dirty="0" smtClean="0">
                <a:cs typeface="Trebuchet MS"/>
              </a:rPr>
              <a:t>:</a:t>
            </a:r>
            <a:r>
              <a:rPr lang="it-IT" sz="1900" spc="-295" dirty="0" smtClean="0">
                <a:cs typeface="Trebuchet MS"/>
              </a:rPr>
              <a:t> </a:t>
            </a:r>
            <a:r>
              <a:rPr lang="it-IT" sz="1900" spc="50" dirty="0" smtClean="0">
                <a:cs typeface="Trebuchet MS"/>
              </a:rPr>
              <a:t>preparazione</a:t>
            </a:r>
            <a:r>
              <a:rPr lang="it-IT" sz="1900" spc="-254" dirty="0" smtClean="0">
                <a:cs typeface="Trebuchet MS"/>
              </a:rPr>
              <a:t> </a:t>
            </a:r>
            <a:r>
              <a:rPr lang="it-IT" sz="1900" spc="5" dirty="0" smtClean="0">
                <a:cs typeface="Trebuchet MS"/>
              </a:rPr>
              <a:t>alle</a:t>
            </a:r>
            <a:r>
              <a:rPr lang="it-IT" sz="1900" spc="-70" dirty="0" smtClean="0">
                <a:cs typeface="Trebuchet MS"/>
              </a:rPr>
              <a:t> </a:t>
            </a:r>
            <a:r>
              <a:rPr lang="it-IT" sz="1900" dirty="0" smtClean="0">
                <a:cs typeface="Trebuchet MS"/>
              </a:rPr>
              <a:t>prove</a:t>
            </a:r>
            <a:r>
              <a:rPr lang="it-IT" sz="1900" spc="-40" dirty="0" smtClean="0">
                <a:cs typeface="Trebuchet MS"/>
              </a:rPr>
              <a:t> </a:t>
            </a:r>
            <a:r>
              <a:rPr lang="it-IT" sz="1900" spc="75" dirty="0" smtClean="0">
                <a:cs typeface="Trebuchet MS"/>
              </a:rPr>
              <a:t>orali</a:t>
            </a:r>
            <a:endParaRPr lang="it-IT" sz="1900" dirty="0" smtClean="0">
              <a:cs typeface="Trebuchet MS"/>
            </a:endParaRPr>
          </a:p>
          <a:p>
            <a:endParaRPr lang="it-IT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68580">
              <a:lnSpc>
                <a:spcPts val="2090"/>
              </a:lnSpc>
            </a:pPr>
            <a:r>
              <a:rPr lang="it-IT" sz="1800" b="1" spc="-130" dirty="0" smtClean="0">
                <a:solidFill>
                  <a:srgbClr val="FFFFFF"/>
                </a:solidFill>
                <a:latin typeface="Trebuchet MS"/>
                <a:cs typeface="Trebuchet MS"/>
              </a:rPr>
              <a:t>e310-360</a:t>
            </a:r>
            <a:r>
              <a:rPr lang="it-IT" sz="1800" b="1" spc="-17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10" dirty="0" smtClean="0">
                <a:solidFill>
                  <a:srgbClr val="FFFFFF"/>
                </a:solidFill>
                <a:latin typeface="Trebuchet MS"/>
                <a:cs typeface="Trebuchet MS"/>
              </a:rPr>
              <a:t>(RELAZIONI</a:t>
            </a:r>
            <a:r>
              <a:rPr lang="it-IT" sz="1800" b="1" spc="-15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E</a:t>
            </a:r>
            <a:r>
              <a:rPr lang="it-IT" sz="1800" b="1" spc="-21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45" dirty="0" smtClean="0">
                <a:solidFill>
                  <a:srgbClr val="FFFFFF"/>
                </a:solidFill>
                <a:latin typeface="Trebuchet MS"/>
                <a:cs typeface="Trebuchet MS"/>
              </a:rPr>
              <a:t>SOSTEGNO</a:t>
            </a:r>
            <a:r>
              <a:rPr lang="it-IT" sz="1800" b="1" spc="-22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5" dirty="0" smtClean="0">
                <a:solidFill>
                  <a:srgbClr val="FFFFFF"/>
                </a:solidFill>
                <a:latin typeface="Trebuchet MS"/>
                <a:cs typeface="Trebuchet MS"/>
              </a:rPr>
              <a:t>SOCIALI)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dirty="0" smtClean="0">
                <a:latin typeface="Times New Roman"/>
                <a:cs typeface="Times New Roman"/>
              </a:rPr>
              <a:t/>
            </a:r>
            <a:br>
              <a:rPr lang="it-IT" sz="18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2800" b="1" spc="155" dirty="0" smtClean="0">
                <a:latin typeface="Trebuchet MS"/>
                <a:cs typeface="Trebuchet MS"/>
              </a:rPr>
              <a:t>PARTE</a:t>
            </a:r>
            <a:r>
              <a:rPr lang="it-IT" sz="2800" b="1" spc="-65" dirty="0" smtClean="0">
                <a:latin typeface="Trebuchet MS"/>
                <a:cs typeface="Trebuchet MS"/>
              </a:rPr>
              <a:t> </a:t>
            </a:r>
            <a:r>
              <a:rPr lang="it-IT" sz="2800" b="1" spc="-100" dirty="0" smtClean="0">
                <a:latin typeface="Trebuchet MS"/>
                <a:cs typeface="Trebuchet MS"/>
              </a:rPr>
              <a:t>4</a:t>
            </a:r>
            <a:r>
              <a:rPr lang="it-IT" sz="2800" b="1" spc="-50" dirty="0" smtClean="0">
                <a:latin typeface="Trebuchet MS"/>
                <a:cs typeface="Trebuchet MS"/>
              </a:rPr>
              <a:t> </a:t>
            </a:r>
            <a:r>
              <a:rPr lang="it-IT" sz="2800" b="1" spc="365" dirty="0" smtClean="0">
                <a:latin typeface="Trebuchet MS"/>
                <a:cs typeface="Trebuchet MS"/>
              </a:rPr>
              <a:t>–</a:t>
            </a:r>
            <a:r>
              <a:rPr lang="it-IT" sz="2800" b="1" spc="-350" dirty="0" smtClean="0">
                <a:latin typeface="Trebuchet MS"/>
                <a:cs typeface="Trebuchet MS"/>
              </a:rPr>
              <a:t> </a:t>
            </a:r>
            <a:r>
              <a:rPr lang="it-IT" sz="2800" b="1" spc="175" dirty="0" smtClean="0">
                <a:latin typeface="Trebuchet MS"/>
                <a:cs typeface="Trebuchet MS"/>
              </a:rPr>
              <a:t>ALTRE</a:t>
            </a:r>
            <a:r>
              <a:rPr lang="it-IT" sz="2800" b="1" spc="-65" dirty="0" smtClean="0">
                <a:latin typeface="Trebuchet MS"/>
                <a:cs typeface="Trebuchet MS"/>
              </a:rPr>
              <a:t> </a:t>
            </a:r>
            <a:r>
              <a:rPr lang="it-IT" sz="2800" b="1" spc="315" dirty="0" smtClean="0">
                <a:latin typeface="Trebuchet MS"/>
                <a:cs typeface="Trebuchet MS"/>
              </a:rPr>
              <a:t>INFORMAZIONI</a:t>
            </a:r>
            <a:r>
              <a:rPr lang="it-IT" sz="2800" b="1" spc="-70" dirty="0" smtClean="0">
                <a:latin typeface="Trebuchet MS"/>
                <a:cs typeface="Trebuchet MS"/>
              </a:rPr>
              <a:t> </a:t>
            </a:r>
            <a:r>
              <a:rPr lang="it-IT" sz="2800" b="1" spc="275" dirty="0" smtClean="0">
                <a:latin typeface="Trebuchet MS"/>
                <a:cs typeface="Trebuchet MS"/>
              </a:rPr>
              <a:t>SUL</a:t>
            </a:r>
            <a:r>
              <a:rPr lang="it-IT" sz="2800" b="1" spc="-70" dirty="0" smtClean="0">
                <a:latin typeface="Trebuchet MS"/>
                <a:cs typeface="Trebuchet MS"/>
              </a:rPr>
              <a:t> </a:t>
            </a:r>
            <a:r>
              <a:rPr lang="it-IT" sz="2800" b="1" spc="340" dirty="0" smtClean="0">
                <a:latin typeface="Trebuchet MS"/>
                <a:cs typeface="Trebuchet MS"/>
              </a:rPr>
              <a:t>CONTESTO</a:t>
            </a:r>
            <a:r>
              <a:rPr lang="it-IT" sz="2800" dirty="0" smtClean="0">
                <a:latin typeface="Trebuchet MS"/>
                <a:cs typeface="Trebuchet MS"/>
              </a:rPr>
              <a:t/>
            </a:r>
            <a:br>
              <a:rPr lang="it-IT" sz="2800" dirty="0" smtClean="0">
                <a:latin typeface="Trebuchet MS"/>
                <a:cs typeface="Trebuchet MS"/>
              </a:rPr>
            </a:br>
            <a:r>
              <a:rPr lang="it-IT" sz="2000" spc="-5" dirty="0" smtClean="0">
                <a:latin typeface="Trebuchet MS"/>
                <a:cs typeface="Trebuchet MS"/>
              </a:rPr>
              <a:t>FATTORI </a:t>
            </a:r>
            <a:r>
              <a:rPr lang="it-IT" sz="2000" spc="80" dirty="0" smtClean="0">
                <a:latin typeface="Trebuchet MS"/>
                <a:cs typeface="Trebuchet MS"/>
              </a:rPr>
              <a:t>CONTESTUALI</a:t>
            </a:r>
            <a:r>
              <a:rPr lang="it-IT" sz="2000" spc="-415" dirty="0" smtClean="0">
                <a:latin typeface="Trebuchet MS"/>
                <a:cs typeface="Trebuchet MS"/>
              </a:rPr>
              <a:t> </a:t>
            </a:r>
            <a:r>
              <a:rPr lang="it-IT" sz="2000" spc="50" dirty="0" smtClean="0">
                <a:latin typeface="Trebuchet MS"/>
                <a:cs typeface="Trebuchet MS"/>
              </a:rPr>
              <a:t>PERSONALI </a:t>
            </a:r>
            <a:r>
              <a:rPr lang="it-IT" sz="2000" spc="-120" dirty="0" smtClean="0">
                <a:latin typeface="Trebuchet MS"/>
                <a:cs typeface="Trebuchet MS"/>
              </a:rPr>
              <a:t>(aspetti </a:t>
            </a:r>
            <a:r>
              <a:rPr lang="it-IT" sz="2000" spc="-110" dirty="0" smtClean="0">
                <a:latin typeface="Trebuchet MS"/>
                <a:cs typeface="Trebuchet MS"/>
              </a:rPr>
              <a:t>psicologici, </a:t>
            </a:r>
            <a:r>
              <a:rPr lang="it-IT" sz="2000" spc="-175" dirty="0" smtClean="0">
                <a:latin typeface="Trebuchet MS"/>
                <a:cs typeface="Trebuchet MS"/>
              </a:rPr>
              <a:t>affettivi, </a:t>
            </a:r>
            <a:r>
              <a:rPr lang="it-IT" sz="2000" spc="-95" dirty="0" smtClean="0">
                <a:latin typeface="Trebuchet MS"/>
                <a:cs typeface="Trebuchet MS"/>
              </a:rPr>
              <a:t>comportamentali</a:t>
            </a:r>
            <a:r>
              <a:rPr lang="it-IT" sz="1800" spc="-95" dirty="0" smtClean="0">
                <a:latin typeface="Arial"/>
                <a:cs typeface="Arial"/>
              </a:rPr>
              <a:t>)</a:t>
            </a:r>
            <a:r>
              <a:rPr lang="it-IT" sz="1800" dirty="0" smtClean="0">
                <a:latin typeface="Arial"/>
                <a:cs typeface="Arial"/>
              </a:rPr>
              <a:t/>
            </a:r>
            <a:br>
              <a:rPr lang="it-IT" sz="1800" dirty="0" smtClean="0">
                <a:latin typeface="Arial"/>
                <a:cs typeface="Arial"/>
              </a:rPr>
            </a:br>
            <a:r>
              <a:rPr lang="it-IT" sz="1800" b="1" spc="15" dirty="0" smtClean="0">
                <a:solidFill>
                  <a:srgbClr val="FFFFFF"/>
                </a:solidFill>
                <a:latin typeface="Trebuchet MS"/>
                <a:cs typeface="Trebuchet MS"/>
              </a:rPr>
              <a:t>BARRIERE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800" b="1" dirty="0" smtClean="0">
                <a:solidFill>
                  <a:srgbClr val="FFFFFF"/>
                </a:solidFill>
                <a:latin typeface="Trebuchet MS"/>
                <a:cs typeface="Trebuchet MS"/>
              </a:rPr>
              <a:t>STILI </a:t>
            </a:r>
            <a:r>
              <a:rPr lang="it-IT" sz="1800" b="1" spc="-20" dirty="0" smtClean="0">
                <a:solidFill>
                  <a:srgbClr val="FFFFFF"/>
                </a:solidFill>
                <a:latin typeface="Trebuchet MS"/>
                <a:cs typeface="Trebuchet MS"/>
              </a:rPr>
              <a:t>ATTRIBUTIVI  </a:t>
            </a:r>
            <a:r>
              <a:rPr lang="it-IT" sz="1800" b="1" spc="-25" dirty="0" smtClean="0">
                <a:solidFill>
                  <a:srgbClr val="FFFFFF"/>
                </a:solidFill>
                <a:latin typeface="Trebuchet MS"/>
                <a:cs typeface="Trebuchet MS"/>
              </a:rPr>
              <a:t>AUTOEFFICACIA  </a:t>
            </a:r>
            <a:r>
              <a:rPr lang="it-IT" sz="1800" b="1" spc="25" dirty="0" smtClean="0">
                <a:solidFill>
                  <a:srgbClr val="FFFFFF"/>
                </a:solidFill>
                <a:latin typeface="Trebuchet MS"/>
                <a:cs typeface="Trebuchet MS"/>
              </a:rPr>
              <a:t>AUTOSTIMA</a:t>
            </a:r>
            <a:r>
              <a:rPr lang="it-IT" sz="1800" b="1" spc="-345" dirty="0" smtClean="0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lang="it-IT" sz="1800" b="1" spc="-80" dirty="0" smtClean="0">
                <a:solidFill>
                  <a:srgbClr val="FFFFFF"/>
                </a:solidFill>
                <a:latin typeface="Trebuchet MS"/>
                <a:cs typeface="Trebuchet MS"/>
              </a:rPr>
              <a:t>(b </a:t>
            </a:r>
            <a:r>
              <a:rPr lang="it-IT" sz="1800" b="1" spc="-110" dirty="0" smtClean="0">
                <a:solidFill>
                  <a:srgbClr val="FFFFFF"/>
                </a:solidFill>
                <a:latin typeface="Trebuchet MS"/>
                <a:cs typeface="Trebuchet MS"/>
              </a:rPr>
              <a:t>1644)  </a:t>
            </a:r>
            <a:r>
              <a:rPr lang="it-IT" sz="1800" b="1" spc="-10" dirty="0" smtClean="0">
                <a:solidFill>
                  <a:srgbClr val="FFFFFF"/>
                </a:solidFill>
                <a:latin typeface="Trebuchet MS"/>
                <a:cs typeface="Trebuchet MS"/>
              </a:rPr>
              <a:t>EMOTIVITÀ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r>
              <a:rPr lang="it-IT" sz="1600" dirty="0" smtClean="0">
                <a:latin typeface="Times New Roman"/>
                <a:cs typeface="Times New Roman"/>
              </a:rPr>
              <a:t/>
            </a:r>
            <a:br>
              <a:rPr lang="it-IT" sz="1600" dirty="0" smtClean="0">
                <a:latin typeface="Times New Roman"/>
                <a:cs typeface="Times New Roman"/>
              </a:rPr>
            </a:br>
            <a:r>
              <a:rPr lang="it-IT" sz="2000" spc="30" dirty="0" smtClean="0">
                <a:latin typeface="Trebuchet MS"/>
                <a:cs typeface="Trebuchet MS"/>
              </a:rPr>
              <a:t>OSSERVAZIONI:</a:t>
            </a:r>
            <a:r>
              <a:rPr lang="it-IT" sz="2000" u="heavy" spc="30" dirty="0" smtClean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	</a:t>
            </a:r>
            <a:r>
              <a:rPr lang="it-IT" sz="2000" dirty="0" smtClean="0">
                <a:latin typeface="Trebuchet MS"/>
                <a:cs typeface="Trebuchet MS"/>
              </a:rPr>
              <a:t/>
            </a:r>
            <a:br>
              <a:rPr lang="it-IT" sz="20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577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472539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BARRIERE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 smtClean="0"/>
                        <a:t>FACILITATORI</a:t>
                      </a:r>
                      <a:endParaRPr lang="it-IT" dirty="0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STILI </a:t>
                      </a:r>
                      <a:r>
                        <a:rPr lang="it-IT" sz="1800" b="1" spc="-2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ATTRIBUTIVI</a:t>
                      </a:r>
                      <a:endParaRPr lang="it-IT" sz="1800" dirty="0" smtClean="0">
                        <a:solidFill>
                          <a:schemeClr val="tx1"/>
                        </a:solidFill>
                        <a:latin typeface="Trebuchet MS"/>
                        <a:cs typeface="Trebuchet M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-2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AUTOEFFICACIA 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2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AUTOSTIMA</a:t>
                      </a:r>
                      <a:r>
                        <a:rPr lang="it-IT" sz="1800" b="1" spc="-34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8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(b </a:t>
                      </a:r>
                      <a:r>
                        <a:rPr lang="it-IT" sz="1800" b="1" spc="-11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1644) 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r>
                        <a:rPr lang="it-IT" sz="1800" b="1" spc="-1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EMOTIVITÀ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472539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04905">
                <a:tc>
                  <a:txBody>
                    <a:bodyPr/>
                    <a:lstStyle/>
                    <a:p>
                      <a:r>
                        <a:rPr lang="it-IT" sz="2000" b="1" dirty="0" smtClean="0"/>
                        <a:t>ANNOTAZIONI</a:t>
                      </a:r>
                      <a:endParaRPr lang="it-IT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417618">
                <a:tc gridSpan="3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1800" u="heavy" spc="305" dirty="0" smtClean="0">
                <a:uFill>
                  <a:solidFill>
                    <a:srgbClr val="000000"/>
                  </a:solidFill>
                </a:uFill>
              </a:rPr>
              <a:t>SEZIONE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u="heavy" spc="-100" dirty="0" smtClean="0">
                <a:uFill>
                  <a:solidFill>
                    <a:srgbClr val="000000"/>
                  </a:solidFill>
                </a:uFill>
              </a:rPr>
              <a:t>2</a:t>
            </a:r>
            <a:r>
              <a:rPr lang="it-IT" sz="1800" u="heavy" spc="-75" dirty="0" smtClean="0">
                <a:uFill>
                  <a:solidFill>
                    <a:srgbClr val="000000"/>
                  </a:solidFill>
                </a:uFill>
              </a:rPr>
              <a:t> </a:t>
            </a:r>
            <a:r>
              <a:rPr lang="it-IT" sz="1800" spc="250" dirty="0" smtClean="0"/>
              <a:t>OBIETTIVI</a:t>
            </a:r>
            <a:r>
              <a:rPr lang="it-IT" sz="1800" spc="-70" dirty="0" smtClean="0"/>
              <a:t> </a:t>
            </a:r>
            <a:r>
              <a:rPr lang="it-IT" sz="1800" spc="254" dirty="0" smtClean="0"/>
              <a:t>DIDATTICI</a:t>
            </a:r>
            <a:r>
              <a:rPr lang="it-IT" sz="1800" spc="-55" dirty="0" smtClean="0"/>
              <a:t> </a:t>
            </a:r>
            <a:r>
              <a:rPr lang="it-IT" sz="1800" spc="265" dirty="0" smtClean="0"/>
              <a:t>DEL</a:t>
            </a:r>
            <a:r>
              <a:rPr lang="it-IT" sz="1800" spc="-55" dirty="0" smtClean="0"/>
              <a:t> </a:t>
            </a:r>
            <a:r>
              <a:rPr lang="it-IT" sz="1800" spc="295" dirty="0" smtClean="0"/>
              <a:t>PERCORSO</a:t>
            </a:r>
            <a:r>
              <a:rPr lang="it-IT" sz="1800" spc="-65" dirty="0" smtClean="0"/>
              <a:t> </a:t>
            </a:r>
            <a:r>
              <a:rPr lang="it-IT" sz="1800" spc="285" dirty="0" smtClean="0"/>
              <a:t>EDUCATIVO</a:t>
            </a:r>
            <a:br>
              <a:rPr lang="it-IT" sz="1800" spc="285" dirty="0" smtClean="0"/>
            </a:br>
            <a:r>
              <a:rPr lang="it-IT" sz="1800" b="1" spc="285" dirty="0" smtClean="0">
                <a:latin typeface="Trebuchet MS"/>
                <a:cs typeface="Trebuchet MS"/>
              </a:rPr>
              <a:t>INDIVIDUALIZZATO</a:t>
            </a:r>
            <a:r>
              <a:rPr lang="it-IT" sz="1800" b="1" spc="-90" dirty="0" smtClean="0">
                <a:latin typeface="Trebuchet MS"/>
                <a:cs typeface="Trebuchet MS"/>
              </a:rPr>
              <a:t> </a:t>
            </a:r>
            <a:r>
              <a:rPr lang="it-IT" sz="1800" b="1" spc="320" dirty="0" smtClean="0">
                <a:latin typeface="Trebuchet MS"/>
                <a:cs typeface="Trebuchet MS"/>
              </a:rPr>
              <a:t>IN</a:t>
            </a:r>
            <a:r>
              <a:rPr lang="it-IT" sz="1800" b="1" spc="-90" dirty="0" smtClean="0">
                <a:latin typeface="Trebuchet MS"/>
                <a:cs typeface="Trebuchet MS"/>
              </a:rPr>
              <a:t> </a:t>
            </a:r>
            <a:r>
              <a:rPr lang="it-IT" sz="1800" b="1" spc="315" dirty="0" smtClean="0">
                <a:latin typeface="Trebuchet MS"/>
                <a:cs typeface="Trebuchet MS"/>
              </a:rPr>
              <a:t>OTTICA</a:t>
            </a:r>
            <a:r>
              <a:rPr lang="it-IT" sz="1800" b="1" spc="-85" dirty="0" smtClean="0">
                <a:latin typeface="Trebuchet MS"/>
                <a:cs typeface="Trebuchet MS"/>
              </a:rPr>
              <a:t> </a:t>
            </a:r>
            <a:r>
              <a:rPr lang="it-IT" sz="1800" b="1" spc="215" dirty="0" smtClean="0">
                <a:latin typeface="Trebuchet MS"/>
                <a:cs typeface="Trebuchet MS"/>
              </a:rPr>
              <a:t>ICF</a:t>
            </a:r>
            <a:r>
              <a:rPr lang="it-IT" sz="1800" dirty="0" smtClean="0">
                <a:latin typeface="Trebuchet MS"/>
                <a:cs typeface="Trebuchet MS"/>
              </a:rPr>
              <a:t/>
            </a:r>
            <a:br>
              <a:rPr lang="it-IT" sz="1800" dirty="0" smtClean="0">
                <a:latin typeface="Trebuchet MS"/>
                <a:cs typeface="Trebuchet MS"/>
              </a:rPr>
            </a:br>
            <a:endParaRPr lang="it-IT" sz="18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95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17573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3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SINTESI</a:t>
                      </a:r>
                      <a:r>
                        <a:rPr lang="it-IT" sz="1800" b="1" spc="-18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DATI</a:t>
                      </a:r>
                      <a:r>
                        <a:rPr lang="it-IT" sz="1800" b="1" spc="-19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EMERSI</a:t>
                      </a:r>
                      <a:r>
                        <a:rPr lang="it-IT" sz="1800" b="1" spc="-17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4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DAI  </a:t>
                      </a:r>
                      <a:r>
                        <a:rPr lang="it-IT" sz="1800" b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PUNTI </a:t>
                      </a:r>
                      <a:r>
                        <a:rPr lang="it-IT" sz="1800" b="1" spc="30" dirty="0" err="1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lang="it-IT" sz="1800" b="1" spc="3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 </a:t>
                      </a:r>
                      <a:r>
                        <a:rPr lang="it-IT" sz="1800" b="1" spc="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FORZA/DEBOLEZZA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OBIETTIVI DIDATTICO-EDUCATIVI 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LUNGOTERMINE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2700" marR="5080" algn="ctr">
                        <a:lnSpc>
                          <a:spcPct val="107200"/>
                        </a:lnSpc>
                        <a:spcBef>
                          <a:spcPts val="100"/>
                        </a:spcBef>
                      </a:pP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OBIETTIVI</a:t>
                      </a:r>
                      <a:r>
                        <a:rPr lang="it-IT" sz="1800" b="1" spc="-2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DIDATTIVO-  </a:t>
                      </a: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EDUCATIVI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pPr marR="25400" algn="ctr">
                        <a:lnSpc>
                          <a:spcPct val="100000"/>
                        </a:lnSpc>
                        <a:spcBef>
                          <a:spcPts val="155"/>
                        </a:spcBef>
                      </a:pPr>
                      <a:r>
                        <a:rPr lang="it-IT" sz="1800" b="1" spc="5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MEDIO</a:t>
                      </a:r>
                      <a:r>
                        <a:rPr lang="it-IT" sz="1800" b="1" spc="-28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TERMINE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 smtClean="0"/>
                        <a:t>OBIETTIVO </a:t>
                      </a:r>
                      <a:r>
                        <a:rPr lang="it-IT" sz="1800" b="1" spc="-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DIDATTICO-  </a:t>
                      </a:r>
                      <a:r>
                        <a:rPr lang="it-IT" sz="1800" b="1" spc="-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EDUCATIVI</a:t>
                      </a:r>
                      <a:r>
                        <a:rPr lang="it-IT" sz="1800" b="1" spc="-210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1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BREVE  </a:t>
                      </a:r>
                      <a:r>
                        <a:rPr lang="it-IT" sz="1800" b="1" spc="25" dirty="0" smtClean="0">
                          <a:solidFill>
                            <a:srgbClr val="FFFFFF"/>
                          </a:solidFill>
                          <a:latin typeface="Trebuchet MS"/>
                          <a:cs typeface="Trebuchet MS"/>
                        </a:rPr>
                        <a:t>TERMINE</a:t>
                      </a:r>
                      <a:endParaRPr lang="it-IT" sz="1800" dirty="0" smtClean="0">
                        <a:latin typeface="Trebuchet MS"/>
                        <a:cs typeface="Trebuchet MS"/>
                      </a:endParaRPr>
                    </a:p>
                    <a:p>
                      <a:endParaRPr lang="it-IT" dirty="0"/>
                    </a:p>
                  </a:txBody>
                  <a:tcPr/>
                </a:tc>
              </a:tr>
              <a:tr h="1034987">
                <a:tc>
                  <a:txBody>
                    <a:bodyPr/>
                    <a:lstStyle/>
                    <a:p>
                      <a:r>
                        <a:rPr lang="it-IT" sz="1800" b="1" spc="5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(DESCRIVERE</a:t>
                      </a:r>
                      <a:r>
                        <a:rPr lang="it-IT" sz="1800" b="1" spc="-254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 </a:t>
                      </a:r>
                      <a:r>
                        <a:rPr lang="it-IT" sz="1800" b="1" spc="-20" dirty="0" smtClean="0">
                          <a:solidFill>
                            <a:schemeClr val="tx1"/>
                          </a:solidFill>
                          <a:latin typeface="Trebuchet MS"/>
                          <a:cs typeface="Trebuchet MS"/>
                        </a:rPr>
                        <a:t>CODICE)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9963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9963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 smtClean="0"/>
                    </a:p>
                    <a:p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4000" b="1" dirty="0" smtClean="0">
                <a:solidFill>
                  <a:schemeClr val="hlink"/>
                </a:solidFill>
              </a:rPr>
              <a:t>La costruzione del </a:t>
            </a:r>
            <a:r>
              <a:rPr lang="it-IT" sz="4000" b="1" dirty="0" err="1" smtClean="0">
                <a:solidFill>
                  <a:schemeClr val="hlink"/>
                </a:solidFill>
              </a:rPr>
              <a:t>P.E.I</a:t>
            </a:r>
            <a:endParaRPr lang="it-IT" sz="4000" b="1" dirty="0" smtClean="0">
              <a:solidFill>
                <a:schemeClr val="hlink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it-IT" smtClean="0"/>
              <a:t>Fase preliminare, diagnostica e istruttoria.</a:t>
            </a:r>
          </a:p>
          <a:p>
            <a:pPr marL="609600" indent="-609600" eaLnBrk="1" hangingPunct="1">
              <a:buFontTx/>
              <a:buAutoNum type="arabicParenR"/>
              <a:defRPr/>
            </a:pPr>
            <a:r>
              <a:rPr lang="it-IT" smtClean="0"/>
              <a:t>Conoscere l’allievo:</a:t>
            </a:r>
          </a:p>
          <a:p>
            <a:pPr marL="609600" indent="-609600" eaLnBrk="1" hangingPunct="1">
              <a:defRPr/>
            </a:pPr>
            <a:r>
              <a:rPr lang="it-IT" smtClean="0"/>
              <a:t>Lettura della diagnosi funzionale e del Profilo dinamico funzionale</a:t>
            </a:r>
          </a:p>
          <a:p>
            <a:pPr marL="609600" indent="-609600" eaLnBrk="1" hangingPunct="1">
              <a:buFontTx/>
              <a:buNone/>
              <a:defRPr/>
            </a:pPr>
            <a:endParaRPr lang="it-IT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Il DOCENTE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SOSTEGNO </a:t>
            </a:r>
          </a:p>
          <a:p>
            <a:pPr algn="ctr"/>
            <a:r>
              <a:rPr lang="it-IT" sz="4000" b="1" dirty="0" smtClean="0">
                <a:solidFill>
                  <a:srgbClr val="FF0000"/>
                </a:solidFill>
              </a:rPr>
              <a:t>NEL CONSIGLIO </a:t>
            </a:r>
            <a:r>
              <a:rPr lang="it-IT" sz="4000" b="1" dirty="0" err="1" smtClean="0">
                <a:solidFill>
                  <a:srgbClr val="FF0000"/>
                </a:solidFill>
              </a:rPr>
              <a:t>DI</a:t>
            </a:r>
            <a:r>
              <a:rPr lang="it-IT" sz="4000" b="1" dirty="0" smtClean="0">
                <a:solidFill>
                  <a:srgbClr val="FF0000"/>
                </a:solidFill>
              </a:rPr>
              <a:t> CLASSE</a:t>
            </a:r>
            <a:endParaRPr lang="it-IT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Conoscenze e competenze del docente di sostegno</a:t>
            </a:r>
            <a:r>
              <a:rPr lang="it-IT" sz="2800" smtClean="0"/>
              <a:t/>
            </a:r>
            <a:br>
              <a:rPr lang="it-IT" sz="2800" smtClean="0"/>
            </a:br>
            <a:endParaRPr lang="it-IT" sz="2800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Indicazioni nazionali per la costruzione del curricolo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delle abilità e competenze minime relative alle varie aree disciplinari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Conoscenza dei nuclei concettuali essenziali e fondamentali delle discipline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saper cogliere all’interno di un contenuto (tema, argomento, problema) o processo o attività i concetti propedeutici imprescindibili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tradurre sia obiettivi sia contenuti in corrispondenti abilità operative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Capacità di scandire un’abilità operativa in performances osservabili e verificabili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Raccordo con i docenti del C. di classe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Raccordo con i docenti del C. di classe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Individuazione dei moduli/unità d’apprendimento di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 una disciplina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Sintonizzarsi con l’obiettivo perseguito dal docente curricolare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Concordare i nuclei concettuali fondamentali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Individuare le abilità operative e segmentarle in micro performances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Stabilire un possibile punto di incontro/intersezione fra il lavoro della classe ed il lavoro del disabile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1714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Contenitore : Indagine sul territorio</a:t>
            </a:r>
          </a:p>
        </p:txBody>
      </p:sp>
      <p:graphicFrame>
        <p:nvGraphicFramePr>
          <p:cNvPr id="42159" name="Group 175"/>
          <p:cNvGraphicFramePr>
            <a:graphicFrameLocks noGrp="1"/>
          </p:cNvGraphicFramePr>
          <p:nvPr>
            <p:ph idx="1"/>
          </p:nvPr>
        </p:nvGraphicFramePr>
        <p:xfrm>
          <a:off x="285720" y="836613"/>
          <a:ext cx="8858280" cy="5920740"/>
        </p:xfrm>
        <a:graphic>
          <a:graphicData uri="http://schemas.openxmlformats.org/drawingml/2006/table">
            <a:tbl>
              <a:tblPr/>
              <a:tblGrid>
                <a:gridCol w="938729"/>
                <a:gridCol w="2823101"/>
                <a:gridCol w="2038235"/>
                <a:gridCol w="3058215"/>
              </a:tblGrid>
              <a:tr h="6477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Discipline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Attività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Prodotti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Abilità competenze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Italiano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Indagini socio culturali su aspetti antropici e paesaggistici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Linguistici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descrizione, narrazione, intervista, scheda, giornalino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Descrivere, raccontare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esporre, presentare, elencare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porre domande, leggere, registrare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Storia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Geo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Esplorazione di aspetti antropici e fisici, demografici e colturali (flora)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Logico –quantitativi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grandezze dimensioni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classi, insiemi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Selezionare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ordinare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misurare quantificare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classificare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seriare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Ed tecnica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Ed.art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Scienze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Riproduzione,visualizzazione, raffigurazione di aspetti paesaggistici, topografici e colturali del territorio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Iconico– grafici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Diagrammi, Grafici, Tabelle, Disegni, Schizzi, Foto, diapositive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Copiare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disegnare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usare esempi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eseguire piani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ingrandire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proiettare immagini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Ed tecnica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Ed.art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Ed. fisica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Italiano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Realizzazione di visite sul campo,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Costruzione di:plastici, giochi evocativo - immaginativi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endParaRPr kumimoji="0" lang="it-IT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Materiali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Impastare, ritagliare, pitturare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120000"/>
                        <a:buFontTx/>
                        <a:buNone/>
                        <a:tabLst/>
                      </a:pPr>
                      <a:r>
                        <a:rPr kumimoji="0" lang="it-IT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charset="0"/>
                          <a:cs typeface="Arial" charset="0"/>
                        </a:rPr>
                        <a:t>recitare , produrre movimenti fini e complessi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I contenuti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kumimoji="1" lang="it-IT" smtClean="0"/>
              <a:t>Criterio di validità</a:t>
            </a:r>
          </a:p>
          <a:p>
            <a:pPr eaLnBrk="1" hangingPunct="1">
              <a:defRPr/>
            </a:pPr>
            <a:r>
              <a:rPr kumimoji="1" lang="it-IT" smtClean="0"/>
              <a:t>Criterio di significatività</a:t>
            </a:r>
          </a:p>
          <a:p>
            <a:pPr eaLnBrk="1" hangingPunct="1">
              <a:defRPr/>
            </a:pPr>
            <a:r>
              <a:rPr kumimoji="1" lang="it-IT" smtClean="0"/>
              <a:t>Criterio di interesse</a:t>
            </a:r>
          </a:p>
          <a:p>
            <a:pPr eaLnBrk="1" hangingPunct="1">
              <a:defRPr/>
            </a:pPr>
            <a:r>
              <a:rPr kumimoji="1" lang="it-IT" smtClean="0"/>
              <a:t>Criterio della possibilità di apprendimento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1831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b="1" dirty="0" smtClean="0">
                <a:solidFill>
                  <a:schemeClr val="hlink"/>
                </a:solidFill>
              </a:rPr>
              <a:t>Input</a:t>
            </a:r>
            <a:endParaRPr lang="it-IT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/>
              <a:t>Condizioni di stimolo nei confronti dei quali il soggetto agirà 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b="1" dirty="0" smtClean="0">
                <a:solidFill>
                  <a:schemeClr val="hlink"/>
                </a:solidFill>
              </a:rPr>
              <a:t>Azione</a:t>
            </a:r>
            <a:endParaRPr lang="it-IT" sz="20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dirty="0" smtClean="0"/>
              <a:t>Quello che il soggetto farà, nella fase di: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comprensione dell’input (decodifica e generazione di significato),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elaborazione (lavoro a vari livelli sui significati per costruire ciò che l’azione richiede: memoria, e collegamenti, valutazione, decisione, </a:t>
            </a:r>
            <a:r>
              <a:rPr lang="it-IT" sz="2000" dirty="0" err="1" smtClean="0"/>
              <a:t>problem</a:t>
            </a:r>
            <a:r>
              <a:rPr lang="it-IT" sz="2000" dirty="0" smtClean="0"/>
              <a:t> </a:t>
            </a:r>
            <a:r>
              <a:rPr lang="it-IT" sz="2000" dirty="0" err="1" smtClean="0"/>
              <a:t>solving</a:t>
            </a:r>
            <a:r>
              <a:rPr lang="it-IT" sz="2000" dirty="0" smtClean="0"/>
              <a:t>, </a:t>
            </a:r>
            <a:r>
              <a:rPr lang="it-IT" sz="2000" dirty="0" err="1" smtClean="0"/>
              <a:t>ec</a:t>
            </a:r>
            <a:r>
              <a:rPr lang="it-IT" sz="2000" dirty="0" smtClean="0"/>
              <a:t>.) </a:t>
            </a:r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endParaRPr lang="it-IT" sz="2000" dirty="0" smtClean="0"/>
          </a:p>
          <a:p>
            <a:pPr eaLnBrk="1" hangingPunct="1">
              <a:lnSpc>
                <a:spcPct val="80000"/>
              </a:lnSpc>
              <a:buFontTx/>
              <a:buChar char="-"/>
              <a:defRPr/>
            </a:pPr>
            <a:r>
              <a:rPr lang="it-IT" sz="2000" dirty="0" smtClean="0"/>
              <a:t>output (programmazione e realizzazione del prodotto agito: verbale, motorio, ecc) </a:t>
            </a:r>
          </a:p>
        </p:txBody>
      </p:sp>
      <p:sp>
        <p:nvSpPr>
          <p:cNvPr id="35844" name="Line 4"/>
          <p:cNvSpPr>
            <a:spLocks noChangeShapeType="1"/>
          </p:cNvSpPr>
          <p:nvPr/>
        </p:nvSpPr>
        <p:spPr bwMode="auto">
          <a:xfrm>
            <a:off x="4140200" y="220503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341438"/>
            <a:ext cx="8362950" cy="4678362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800" smtClean="0">
                <a:solidFill>
                  <a:schemeClr val="hlink"/>
                </a:solidFill>
              </a:rPr>
              <a:t>Modificare l'input</a:t>
            </a:r>
            <a:r>
              <a:rPr lang="it-IT" sz="2800" smtClean="0"/>
              <a:t> per: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 facilitare la fase di comprensione (lessico più facile, lettere scritte più grandi, ecc.),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facilitare la fase di elaborazione (forniamo qualche esempio in più delle strategie del raggruppare per categoria, diamo una mappa concettuale per organizzare in anticipo un argomento, ecc.),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8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800" smtClean="0"/>
              <a:t>facilitare la fase di realizzazione di un output (guidiamo la mano, tracciamo con dei piccoli punti un percorso facilitato di scrittura, facciamo scegliere tra varie opzioni invece di scrivere,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L’adattamento degli obiettivi curricolari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908050"/>
            <a:ext cx="7772400" cy="41148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smtClean="0">
                <a:solidFill>
                  <a:schemeClr val="hlink"/>
                </a:solidFill>
              </a:rPr>
              <a:t>Principio di parsimonia</a:t>
            </a:r>
            <a:r>
              <a:rPr lang="it-IT" sz="2400" smtClean="0"/>
              <a:t> (e di normalità)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meno si </a:t>
            </a:r>
            <a:r>
              <a:rPr lang="it-IT" sz="2400" i="1" smtClean="0"/>
              <a:t>adatta meglio è </a:t>
            </a:r>
            <a:r>
              <a:rPr lang="it-IT" sz="2400" smtClean="0"/>
              <a:t>(a condizione però che l'azione dell'alunno sia facilitata </a:t>
            </a:r>
            <a:r>
              <a:rPr lang="it-IT" sz="2400" i="1" smtClean="0"/>
              <a:t>e resa </a:t>
            </a:r>
            <a:r>
              <a:rPr lang="it-IT" sz="2400" smtClean="0"/>
              <a:t>realmente possibile):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meno cambiamenti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i cambiamenti più «naturali» possibile,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alterare al minimo la situazione in cui agisce l'alunno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b="1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b="1" i="1" smtClean="0">
                <a:solidFill>
                  <a:schemeClr val="hlink"/>
                </a:solidFill>
              </a:rPr>
              <a:t>Principio di efficacia</a:t>
            </a:r>
            <a:r>
              <a:rPr lang="it-IT" sz="2400" b="1" i="1" smtClean="0"/>
              <a:t>:</a:t>
            </a:r>
            <a:r>
              <a:rPr lang="it-IT" sz="2400" smtClean="0"/>
              <a:t> l'adattamento che facciamo deve realmente essere decisivo per la facilitazione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fare ricorso ad aiuti anche molto forti, espliciti,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gradualmente ridurre la loro invasività,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portare progressivamente la situazione (il materiale, le consegne, gli aiuti, ecc.) il più vicino possibile a quella naturale.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Strategie per l’adattamento degli obiettivi curricolari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713787" cy="53292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b="1" i="1" dirty="0" smtClean="0">
                <a:solidFill>
                  <a:srgbClr val="FF3300"/>
                </a:solidFill>
              </a:rPr>
              <a:t>1° livello :Sostituzione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È sufficiente qualche forma di «sostituzione» dei vari componenti dell'input e dell'azione?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«Traduzione» dell’ input in altro codice/linguaggio. Non si semplifica da alcun punto dì vista, si cura soltanto l'accessibilità.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i="1" dirty="0" smtClean="0"/>
              <a:t>Ad esempio: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input per la comprensione (lingua italiana segni, materiale in Braille, registrazioni audio di testi, ecc.)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i="1" dirty="0" smtClean="0"/>
              <a:t>sostituzione di output per la risposta (uso del computer in videoscrittura invece della matita, scelta multipla invece di domande aperte, ecc.).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Strategie per l’adattamento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degli obiettivi curricolari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12875"/>
            <a:ext cx="8893175" cy="51847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b="1" i="1" smtClean="0">
                <a:solidFill>
                  <a:srgbClr val="FF3300"/>
                </a:solidFill>
              </a:rPr>
              <a:t>2° livello 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b="1" i="1" smtClean="0">
                <a:solidFill>
                  <a:srgbClr val="FF3300"/>
                </a:solidFill>
              </a:rPr>
              <a:t>Facilitazione</a:t>
            </a:r>
            <a:endParaRPr lang="it-IT" sz="240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È sufficiente e utile una “</a:t>
            </a:r>
            <a:r>
              <a:rPr lang="it-IT" sz="2400" smtClean="0">
                <a:solidFill>
                  <a:schemeClr val="hlink"/>
                </a:solidFill>
              </a:rPr>
              <a:t>ricontestualizzazione</a:t>
            </a:r>
            <a:r>
              <a:rPr lang="it-IT" sz="2400" smtClean="0"/>
              <a:t>”?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È </a:t>
            </a:r>
            <a:r>
              <a:rPr lang="it-IT" sz="2400" i="1" smtClean="0"/>
              <a:t>sufficiente, per garantire successo nell'obiettivo, riproporlo: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con altre persone;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funzionalmente reali</a:t>
            </a:r>
            <a:r>
              <a:rPr lang="it-IT" sz="2400" i="1" smtClean="0"/>
              <a:t> (calcolare il resto al supermercato,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con tecnologie più motivanti e interattive</a:t>
            </a:r>
            <a:r>
              <a:rPr lang="it-IT" sz="2400" i="1" smtClean="0"/>
              <a:t> (software didattici per la scrittura, per l'ortografia,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didattici fortemente interattivi</a:t>
            </a:r>
            <a:r>
              <a:rPr lang="it-IT" sz="2400" i="1" smtClean="0"/>
              <a:t> (gruppi di apprendimento cooperativo, tutoring, ecc.)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i="1" smtClean="0">
                <a:solidFill>
                  <a:srgbClr val="FF3300"/>
                </a:solidFill>
              </a:rPr>
              <a:t>in contesti didattici fortemente operativi e significativi</a:t>
            </a:r>
            <a:r>
              <a:rPr lang="it-IT" sz="2400" i="1" smtClean="0"/>
              <a:t> (laboratori, simulazioni, uscite, ecc.)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2) Esplorare il contesto socio - scolastico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Acquisire il </a:t>
            </a:r>
            <a:r>
              <a:rPr lang="it-IT" sz="2400" dirty="0" err="1" smtClean="0"/>
              <a:t>P.T.O.F.</a:t>
            </a:r>
            <a:endParaRPr lang="it-IT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dirty="0" smtClean="0"/>
              <a:t>Assumere informazioni sul contesto interno: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sull’organizzazione didattica</a:t>
            </a:r>
            <a:r>
              <a:rPr lang="it-IT" sz="2400" dirty="0" smtClean="0"/>
              <a:t>: curricoli, laboratori, progetti, attività aggiuntive, integrative, opzionali, innovative, sperimentali;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sull’organizzazione funzionale</a:t>
            </a:r>
            <a:r>
              <a:rPr lang="it-IT" sz="2400" dirty="0" smtClean="0"/>
              <a:t> degli organi collegiali;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Sulle modalità di progettazione didattica  e valutazione;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/>
              <a:t>Sull’organizzazione autonoma</a:t>
            </a:r>
            <a:r>
              <a:rPr lang="it-IT" sz="2400" dirty="0" smtClean="0">
                <a:solidFill>
                  <a:srgbClr val="FF3300"/>
                </a:solidFill>
              </a:rPr>
              <a:t>( flessibilità e integrazione di tempi, gruppi, spazi);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dirty="0" smtClean="0">
                <a:solidFill>
                  <a:srgbClr val="FF3300"/>
                </a:solidFill>
              </a:rPr>
              <a:t>Sulle risorse strutturali, strumentali, professionali</a:t>
            </a:r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endParaRPr lang="it-IT" sz="2400" dirty="0" smtClean="0">
              <a:solidFill>
                <a:srgbClr val="FF33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268413"/>
            <a:ext cx="8507412" cy="4751387"/>
          </a:xfrm>
        </p:spPr>
        <p:txBody>
          <a:bodyPr/>
          <a:lstStyle/>
          <a:p>
            <a:pPr eaLnBrk="1" hangingPunct="1">
              <a:defRPr/>
            </a:pPr>
            <a:endParaRPr lang="it-IT" sz="2800" smtClean="0"/>
          </a:p>
          <a:p>
            <a:pPr eaLnBrk="1" hangingPunct="1">
              <a:defRPr/>
            </a:pPr>
            <a:r>
              <a:rPr lang="it-IT" sz="2800" smtClean="0"/>
              <a:t>Bisogna </a:t>
            </a:r>
            <a:r>
              <a:rPr lang="it-IT" sz="2800" smtClean="0">
                <a:solidFill>
                  <a:schemeClr val="hlink"/>
                </a:solidFill>
              </a:rPr>
              <a:t>semplificare</a:t>
            </a:r>
            <a:r>
              <a:rPr lang="it-IT" sz="2800" smtClean="0"/>
              <a:t> qualcosa nei </a:t>
            </a:r>
            <a:r>
              <a:rPr lang="it-IT" sz="2800" smtClean="0">
                <a:solidFill>
                  <a:schemeClr val="hlink"/>
                </a:solidFill>
              </a:rPr>
              <a:t>tempi</a:t>
            </a:r>
            <a:r>
              <a:rPr lang="it-IT" sz="2800" smtClean="0"/>
              <a:t> e negli </a:t>
            </a:r>
            <a:r>
              <a:rPr lang="it-IT" sz="2800" smtClean="0">
                <a:solidFill>
                  <a:schemeClr val="hlink"/>
                </a:solidFill>
              </a:rPr>
              <a:t>spazi</a:t>
            </a:r>
            <a:r>
              <a:rPr lang="it-IT" sz="2800" smtClean="0"/>
              <a:t>.</a:t>
            </a:r>
            <a:endParaRPr lang="it-IT" sz="2800" i="1" smtClean="0"/>
          </a:p>
          <a:p>
            <a:pPr eaLnBrk="1" hangingPunct="1">
              <a:defRPr/>
            </a:pPr>
            <a:r>
              <a:rPr lang="it-IT" sz="2800" i="1" smtClean="0"/>
              <a:t>Si lavora sui tempi utilizzati per quell’obiettivo, con </a:t>
            </a:r>
            <a:r>
              <a:rPr lang="it-IT" sz="2800" i="1" smtClean="0">
                <a:solidFill>
                  <a:schemeClr val="hlink"/>
                </a:solidFill>
              </a:rPr>
              <a:t>periodi più lunghi, più variazioni di contenuto, più pause, ecc.</a:t>
            </a:r>
          </a:p>
          <a:p>
            <a:pPr eaLnBrk="1" hangingPunct="1">
              <a:defRPr/>
            </a:pPr>
            <a:endParaRPr lang="it-IT" sz="2800" i="1" smtClean="0">
              <a:solidFill>
                <a:schemeClr val="hlink"/>
              </a:solidFill>
            </a:endParaRPr>
          </a:p>
          <a:p>
            <a:pPr eaLnBrk="1" hangingPunct="1">
              <a:defRPr/>
            </a:pPr>
            <a:r>
              <a:rPr lang="it-IT" sz="2800" i="1" smtClean="0"/>
              <a:t>Si lavora sulla ristrutturazione degli spazi, con </a:t>
            </a:r>
            <a:r>
              <a:rPr lang="it-IT" sz="2800" i="1" smtClean="0">
                <a:solidFill>
                  <a:schemeClr val="hlink"/>
                </a:solidFill>
              </a:rPr>
              <a:t>collocazioni più facilitanti, eliminando le distrazioni, controllando l'illuminazione,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-242888"/>
            <a:ext cx="8229600" cy="1384301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Non è sufficiente o utile una ricontestualizzazione?</a:t>
            </a:r>
            <a:r>
              <a:rPr lang="it-IT" sz="2400" smtClean="0"/>
              <a:t/>
            </a:r>
            <a:br>
              <a:rPr lang="it-IT" sz="2400" smtClean="0"/>
            </a:br>
            <a:endParaRPr lang="it-IT" sz="2400" smtClean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20713"/>
            <a:ext cx="8964612" cy="6048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Oltre alla modificazione dei tempi e degli spazi dobbiamo arricchire la situazione con vari tipi di aiuto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>
                <a:solidFill>
                  <a:srgbClr val="FF3300"/>
                </a:solidFill>
              </a:rPr>
              <a:t>Aggiungere indizi, stimoli estrinseci</a:t>
            </a:r>
            <a:r>
              <a:rPr lang="it-IT" sz="2400" smtClean="0"/>
              <a:t> che aiutino le varie fasi dell’azione: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- </a:t>
            </a:r>
            <a:r>
              <a:rPr lang="it-IT" sz="2400" smtClean="0">
                <a:solidFill>
                  <a:srgbClr val="FF3300"/>
                </a:solidFill>
              </a:rPr>
              <a:t>colori  -  immagini  -  mappe cognitive  -  spiegazioni</a:t>
            </a:r>
            <a:r>
              <a:rPr lang="it-IT" sz="2400" smtClean="0"/>
              <a:t> aggiuntive  -    modelli competenti nel far vedere come si fa;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>
                <a:solidFill>
                  <a:srgbClr val="FF3300"/>
                </a:solidFill>
              </a:rPr>
              <a:t>  - organizzatori anticipati/domande di riorganizzazione</a:t>
            </a:r>
            <a:r>
              <a:rPr lang="it-IT" sz="2400" smtClean="0"/>
              <a:t> delle  conoscenze pregresse;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  - aiuti vari </a:t>
            </a:r>
            <a:r>
              <a:rPr lang="it-IT" sz="2400" smtClean="0">
                <a:solidFill>
                  <a:srgbClr val="FF3300"/>
                </a:solidFill>
              </a:rPr>
              <a:t>per la memoria</a:t>
            </a:r>
            <a:r>
              <a:rPr lang="it-IT" sz="2400" smtClean="0"/>
              <a:t> (immagazzinamento e recupero), per la </a:t>
            </a:r>
            <a:r>
              <a:rPr lang="it-IT" sz="2400" smtClean="0">
                <a:solidFill>
                  <a:srgbClr val="FF3300"/>
                </a:solidFill>
              </a:rPr>
              <a:t>pianificazione delle azioni</a:t>
            </a:r>
            <a:r>
              <a:rPr lang="it-IT" sz="2400" smtClean="0"/>
              <a:t> (esempi di script per scrivere un testo), per la </a:t>
            </a:r>
            <a:r>
              <a:rPr lang="it-IT" sz="2400" smtClean="0">
                <a:solidFill>
                  <a:srgbClr val="FF3300"/>
                </a:solidFill>
              </a:rPr>
              <a:t>decodifica </a:t>
            </a:r>
            <a:r>
              <a:rPr lang="it-IT" sz="2400" smtClean="0"/>
              <a:t>e la comprensione.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In questa fase si aggiungono informazioni, non si facilita riducendo qualcosa dell’obiettivo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-171450"/>
            <a:ext cx="8229600" cy="13843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3° Livello : Semplificazione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964613" cy="56880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>
                <a:solidFill>
                  <a:srgbClr val="FF3300"/>
                </a:solidFill>
              </a:rPr>
              <a:t>Semplificare l'obiettivo</a:t>
            </a:r>
            <a:r>
              <a:rPr lang="it-IT" sz="2400" smtClean="0"/>
              <a:t>, in una o più delle sue componenti di azione: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comprensione,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elaborazione,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out di risposta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i="1" smtClean="0"/>
          </a:p>
          <a:p>
            <a:pPr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400" i="1" smtClean="0">
                <a:solidFill>
                  <a:srgbClr val="FF3300"/>
                </a:solidFill>
              </a:rPr>
              <a:t>modificare il lessico o ciò che dà le informazioni da comprendere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ridurre la complessità concettuale con ordini inferiori di elaborazione, materiali ed esempi più semplici, ecc.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sostituire alcune routine componenti (ad esempio alcuni calcoli si fanno con la calcolatrice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i="1" smtClean="0">
                <a:solidFill>
                  <a:srgbClr val="FF3300"/>
                </a:solidFill>
              </a:rPr>
              <a:t>-    Semplificare i criteri di corretta esecuzione delle risposte (ad esempio consentire più errori, più imprecisioni, più approssimazioni)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7772400" cy="1143000"/>
          </a:xfrm>
        </p:spPr>
        <p:txBody>
          <a:bodyPr/>
          <a:lstStyle/>
          <a:p>
            <a:pPr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4° Livello: Scomposizione nei nuclei fondanti</a:t>
            </a:r>
            <a:br>
              <a:rPr lang="it-IT" sz="2400" b="1" smtClean="0">
                <a:solidFill>
                  <a:schemeClr val="hlink"/>
                </a:solidFill>
              </a:rPr>
            </a:br>
            <a:endParaRPr lang="it-IT" sz="2400" b="1" smtClean="0">
              <a:solidFill>
                <a:schemeClr val="hlink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981075"/>
            <a:ext cx="8353425" cy="56880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000" smtClean="0"/>
              <a:t>Trovare nuclei fondanti della disciplina  più agevolmente traducibili in obiettivi accessibili e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000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smtClean="0"/>
              <a:t>       </a:t>
            </a:r>
            <a:r>
              <a:rPr lang="it-IT" sz="2000" i="1" smtClean="0"/>
              <a:t>Nell'epistemologia di quel sapere disciplinare si identificano delle attività fondanti e accessibili, al livello di difficoltà di cui abbiamo bisogno.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Ad esempio: in Geografia, la distinzione tra cambiamenti naturali e cambiamenti operati dall'uomo può essere affrontata in modo significativo ma accessibile realizzando una serie di fotografie di ambienti naturali e manufatti e classificandole in un cartellone.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000" i="1" smtClean="0"/>
              <a:t>In Storia, la consapevolezza della pluralità sistemica delle cause può essere affrontata realizzando un libro della propria storia personale, con i fatti più salienti circondati da molte cause (il cambio di casa è causato dall'arrivo di un fratello, dall'eredità del nonno, dalla voglia di stare più vicini alla campagna, ecc.).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it-IT" sz="2000" i="1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000" i="1" smtClean="0"/>
              <a:t>Avvicinarsi ai nuclei fondanti di un sapere disciplinare, più attenti ai processi cognitivi tipici di quel sapere piuttosto che ai prodotti (nozioni).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5° Livello: partecipazione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alla cultura del compito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it-IT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Trovare le occasioni per far partecipare l'alunno a dei momenti significativi di elaborazione o utilizzo delle competenze curricolari, in modo che sperimenti, anche se soltanto  da spettatore, la «cultura del compito»: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 il clima emotivo,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la tensione cognitiva,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smtClean="0"/>
              <a:t>i prodotti elaborati, ecc.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242888"/>
            <a:ext cx="7772400" cy="1143001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Fasi e livello di gravità dei casi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836613"/>
            <a:ext cx="7772400" cy="4114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Le operazioni della fase di </a:t>
            </a:r>
            <a:r>
              <a:rPr lang="it-IT" sz="2400" b="1" smtClean="0">
                <a:solidFill>
                  <a:srgbClr val="FF3300"/>
                </a:solidFill>
              </a:rPr>
              <a:t>sostituzione</a:t>
            </a:r>
            <a:r>
              <a:rPr lang="it-IT" sz="2400" smtClean="0"/>
              <a:t> sono necessarie prevalentemente nei casi di difficoltà sensoriali e motorie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Le fasi della </a:t>
            </a:r>
            <a:r>
              <a:rPr lang="it-IT" sz="2400" b="1" smtClean="0">
                <a:solidFill>
                  <a:srgbClr val="FF3300"/>
                </a:solidFill>
              </a:rPr>
              <a:t>facilitazione</a:t>
            </a:r>
            <a:r>
              <a:rPr lang="it-IT" sz="2400" smtClean="0"/>
              <a:t> sono particolarmente appropriate quando le difficoltà non sono troppo forti e sono specifiche e settoriali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fase della </a:t>
            </a:r>
            <a:r>
              <a:rPr lang="it-IT" sz="2400" b="1" smtClean="0">
                <a:solidFill>
                  <a:srgbClr val="FF3300"/>
                </a:solidFill>
              </a:rPr>
              <a:t>semplificazione</a:t>
            </a:r>
            <a:r>
              <a:rPr lang="it-IT" sz="2400" smtClean="0"/>
              <a:t> si addice nei casi in cui i deficit di comprensione, elaborazione e output sono più significativi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smtClean="0"/>
              <a:t>La fase della </a:t>
            </a:r>
            <a:r>
              <a:rPr lang="it-IT" sz="2400" b="1" smtClean="0">
                <a:solidFill>
                  <a:srgbClr val="FF3300"/>
                </a:solidFill>
              </a:rPr>
              <a:t>scomposizione</a:t>
            </a:r>
            <a:r>
              <a:rPr lang="it-IT" sz="2400" smtClean="0"/>
              <a:t> dei nuclei fondanti di un sapere disciplinare  si addice nei casi più difficili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Difficoltà testuali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908050"/>
            <a:ext cx="8713788" cy="59499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800" dirty="0" smtClean="0"/>
              <a:t>Le difficoltà di un testo possono essere legate a: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aspetti contenutistici</a:t>
            </a:r>
            <a:r>
              <a:rPr lang="it-IT" sz="2800" dirty="0" smtClean="0"/>
              <a:t> (argomenti lontani dalle conoscenze pregresse, dalle </a:t>
            </a:r>
            <a:r>
              <a:rPr lang="it-IT" sz="2800" i="1" dirty="0" smtClean="0"/>
              <a:t>esperienze e </a:t>
            </a:r>
            <a:r>
              <a:rPr lang="it-IT" sz="2800" dirty="0" smtClean="0"/>
              <a:t>dagli interessi degli alunni),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linguistici </a:t>
            </a:r>
            <a:r>
              <a:rPr lang="it-IT" sz="2800" dirty="0" smtClean="0"/>
              <a:t>(ossia alle modalità espositive del testo),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b="1" dirty="0" smtClean="0">
                <a:solidFill>
                  <a:srgbClr val="FF3300"/>
                </a:solidFill>
              </a:rPr>
              <a:t>grafici</a:t>
            </a:r>
            <a:r>
              <a:rPr lang="it-IT" sz="2800" dirty="0" smtClean="0"/>
              <a:t> (ad esempio un uso di immagini poco chiarificatrici dei concetti),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800" dirty="0" smtClean="0"/>
              <a:t> </a:t>
            </a:r>
            <a:r>
              <a:rPr lang="it-IT" sz="2800" b="1" dirty="0" smtClean="0">
                <a:solidFill>
                  <a:srgbClr val="FF3300"/>
                </a:solidFill>
              </a:rPr>
              <a:t>operazioni cognitive richieste</a:t>
            </a:r>
            <a:r>
              <a:rPr lang="it-IT" sz="2800" dirty="0" smtClean="0"/>
              <a:t> (ad esempio ricavare e confrontare dei concetti, sintesi e generalizzazione degli apprendimenti).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Primo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evidenziazione del testo</a:t>
            </a:r>
            <a:r>
              <a:rPr lang="it-IT" sz="4000" smtClean="0">
                <a:solidFill>
                  <a:schemeClr val="hlink"/>
                </a:solidFill>
              </a:rPr>
              <a:t/>
            </a:r>
            <a:br>
              <a:rPr lang="it-IT" sz="4000" smtClean="0">
                <a:solidFill>
                  <a:schemeClr val="hlink"/>
                </a:solidFill>
              </a:rPr>
            </a:br>
            <a:endParaRPr lang="it-IT" sz="4000" smtClean="0">
              <a:solidFill>
                <a:schemeClr val="hlink"/>
              </a:solidFill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496300" cy="56165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Costruire  sul testo originale  cornici ingrandite contenenti i concetti essenziali e</a:t>
            </a:r>
            <a:r>
              <a:rPr lang="it-IT" sz="2400" i="1" smtClean="0"/>
              <a:t> </a:t>
            </a:r>
            <a:r>
              <a:rPr lang="it-IT" sz="2400" smtClean="0"/>
              <a:t>le relative immagini          alunni con difficoltà percettive e di decodifica nell'approccio al testo;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evidenziare visivamente i concetti essenziali; </a:t>
            </a:r>
          </a:p>
          <a:p>
            <a:pPr eaLnBrk="1" hangingPunct="1">
              <a:lnSpc>
                <a:spcPct val="90000"/>
              </a:lnSpc>
              <a:defRPr/>
            </a:pPr>
            <a:endParaRPr lang="it-IT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estrapolare  dal testo cornici che contengono i concetti chiave ingranditi graficamente e un supporto iconico che sia particolarmente motivante: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it-IT" sz="2400" smtClean="0"/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z="2400" smtClean="0"/>
              <a:t>costruire una «speciale lente di ingrandimento» che focalizza visivamente e illustra gli aspetti essenziali del discorso, rendendolo in grado di lavorare sullo stesso libro dei compagni.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0"/>
            <a:ext cx="77724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Secondo livello di semplificazione: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 schematizzazione e ristrutturazione del testo</a:t>
            </a:r>
            <a:r>
              <a:rPr lang="it-IT" sz="4000" smtClean="0"/>
              <a:t/>
            </a:r>
            <a:br>
              <a:rPr lang="it-IT" sz="4000" smtClean="0"/>
            </a:br>
            <a:endParaRPr lang="it-IT" sz="400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836612"/>
            <a:ext cx="8534430" cy="5735659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defRPr/>
            </a:pPr>
            <a:endParaRPr lang="it-IT" sz="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rafforzamento dell'idea principale con altre informazioni fondamentali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uso di un linguaggio più semplice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evidenziazione delle parole chiave in neretto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uso di caratteri sufficientemente grandi.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eliminare  le parti non essenziali del testo</a:t>
            </a:r>
          </a:p>
          <a:p>
            <a:pPr eaLnBrk="1" hangingPunct="1">
              <a:lnSpc>
                <a:spcPct val="80000"/>
              </a:lnSpc>
              <a:buNone/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fornire  fin dall'inizio l'idea principale, integrandola con le informazioni rilevanti espresse in un linguaggio semplice</a:t>
            </a:r>
          </a:p>
          <a:p>
            <a:pPr eaLnBrk="1" hangingPunct="1">
              <a:lnSpc>
                <a:spcPct val="80000"/>
              </a:lnSpc>
              <a:defRPr/>
            </a:pPr>
            <a:endParaRPr lang="it-IT" sz="24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it-IT" sz="2400" dirty="0" smtClean="0"/>
              <a:t>evidenziate in diversi modi (caratteri grandi e parole chiave in neretto).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- uso di materiali facilmente reperibili (per esempio cartelloni, pennarelli e colori);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it-IT" sz="2400" dirty="0" smtClean="0"/>
              <a:t> - uso del computer, che dà la possibilità di scegliere il tipo e la dimensione dei caratteri di stampa.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Terzo livello di semplificazione: </a:t>
            </a:r>
            <a:br>
              <a:rPr lang="it-IT" sz="2800" b="1" smtClean="0">
                <a:solidFill>
                  <a:schemeClr val="hlink"/>
                </a:solidFill>
              </a:rPr>
            </a:br>
            <a:r>
              <a:rPr lang="it-IT" sz="2800" b="1" smtClean="0">
                <a:solidFill>
                  <a:schemeClr val="hlink"/>
                </a:solidFill>
              </a:rPr>
              <a:t>riduzione del testo</a:t>
            </a:r>
            <a:br>
              <a:rPr lang="it-IT" sz="2800" b="1" smtClean="0">
                <a:solidFill>
                  <a:schemeClr val="hlink"/>
                </a:solidFill>
              </a:rPr>
            </a:br>
            <a:endParaRPr lang="it-IT" sz="2800" b="1" smtClean="0">
              <a:solidFill>
                <a:schemeClr val="hlink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II terzo livello di semplificazione implica interventi più radicali sul materiale: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netta riduzione del testo in brevi periodi riferiti ai concetti fondamentali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uso di immagini affiancate ai concetti chiave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forte contenuto mnestico e motivazionale nella realizzazione grafica.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it-IT" sz="2800" b="1" smtClean="0">
                <a:solidFill>
                  <a:schemeClr val="hlink"/>
                </a:solidFill>
              </a:rPr>
              <a:t>3) Conoscere il contesto esterno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Mappa delle Associazioni e istituzioni di supporto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Partecipazione dei genitori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Rapporti con EE.LL e ASL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consulenze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Possibilità di terapie e riabilitazioni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it-IT" smtClean="0"/>
              <a:t>Interventi educativi e assistenziali post - scolastici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-171450"/>
            <a:ext cx="7772400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it-IT" sz="2400" b="1" smtClean="0">
                <a:solidFill>
                  <a:schemeClr val="hlink"/>
                </a:solidFill>
              </a:rPr>
              <a:t>Dagli indicatori alla costruzione </a:t>
            </a:r>
            <a:br>
              <a:rPr lang="it-IT" sz="2400" b="1" smtClean="0">
                <a:solidFill>
                  <a:schemeClr val="hlink"/>
                </a:solidFill>
              </a:rPr>
            </a:br>
            <a:r>
              <a:rPr lang="it-IT" sz="2400" b="1" smtClean="0">
                <a:solidFill>
                  <a:schemeClr val="hlink"/>
                </a:solidFill>
              </a:rPr>
              <a:t>di strumenti valutativi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820150" cy="616585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FontTx/>
              <a:buAutoNum type="alphaUcParenR"/>
              <a:defRPr/>
            </a:pPr>
            <a:r>
              <a:rPr lang="it-IT" sz="2000" b="1" smtClean="0">
                <a:solidFill>
                  <a:srgbClr val="FF3300"/>
                </a:solidFill>
              </a:rPr>
              <a:t>Indicatori di prodotto</a:t>
            </a:r>
            <a:r>
              <a:rPr lang="it-IT" sz="2000" b="1" smtClean="0"/>
              <a:t>: risultati dell’apprendimento (che cosa).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Gli indicatori di prodotto possono essere utili per rilevare: 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percettive (riconoscimento di forme, colori, dimensioni);</a:t>
            </a:r>
          </a:p>
          <a:p>
            <a:pPr marL="533400" indent="-533400" eaLnBrk="1" hangingPunct="1">
              <a:lnSpc>
                <a:spcPct val="90000"/>
              </a:lnSpc>
              <a:buFontTx/>
              <a:buChar char="-"/>
              <a:defRPr/>
            </a:pPr>
            <a:r>
              <a:rPr lang="it-IT" sz="2000" b="1" smtClean="0"/>
              <a:t>capacità motorie (saltare, lanciare,..) ;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- gli apprendimenti acquisiti nel corso di uno specifico percorso didattico: i nodi concettuali, gli obiettivi du una unità didattica.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>
                <a:solidFill>
                  <a:schemeClr val="hlink"/>
                </a:solidFill>
              </a:rPr>
              <a:t>B)</a:t>
            </a:r>
            <a:r>
              <a:rPr lang="it-IT" sz="2000" b="1" smtClean="0"/>
              <a:t> </a:t>
            </a:r>
            <a:r>
              <a:rPr lang="it-IT" sz="2000" b="1" smtClean="0">
                <a:solidFill>
                  <a:srgbClr val="FF3300"/>
                </a:solidFill>
              </a:rPr>
              <a:t>Indicatori di processo</a:t>
            </a:r>
            <a:r>
              <a:rPr lang="it-IT" sz="2000" b="1" smtClean="0"/>
              <a:t>: (come)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Non tutti i processi possono essere ridotti a griglie quantitative, es: capacità comunicative. Per queste occorrono strumenti che permettono di :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r>
              <a:rPr lang="it-IT" sz="2000" b="1" smtClean="0"/>
              <a:t>individuare, registrare, valutare la qualità dei discorsi e delle parole, la loro chiarezza, la loro capacità di usare aspetti formali e funzionali del linguaggio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  <a:defRPr/>
            </a:pPr>
            <a:endParaRPr lang="it-IT" sz="20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6570</Words>
  <Application>Microsoft Office PowerPoint</Application>
  <PresentationFormat>Presentazione su schermo (4:3)</PresentationFormat>
  <Paragraphs>1310</Paragraphs>
  <Slides>90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90</vt:i4>
      </vt:variant>
    </vt:vector>
  </HeadingPairs>
  <TitlesOfParts>
    <vt:vector size="91" baseType="lpstr">
      <vt:lpstr>Tema di Office</vt:lpstr>
      <vt:lpstr>D. Lgs. 66/2017</vt:lpstr>
      <vt:lpstr>PROFILO DI FUNZIONAMENTO (PDF) ALLA  BASE  DELL’ ICF</vt:lpstr>
      <vt:lpstr>PROFILO DI FUNZIONAMENTO DELLA PERSONA</vt:lpstr>
      <vt:lpstr>IL PROFILO DI FUNZIONAMENTO È REDATTO DALL’UNITÀ  DI VALUTAZIONE MULTIDISCIPLINARE COMPOSTA DA:</vt:lpstr>
      <vt:lpstr>Piano educativo individualizzato</vt:lpstr>
      <vt:lpstr>Piano educativo individualizzato</vt:lpstr>
      <vt:lpstr>La costruzione del P.E.I</vt:lpstr>
      <vt:lpstr>2) Esplorare il contesto socio - scolastico</vt:lpstr>
      <vt:lpstr>3) Conoscere il contesto esterno</vt:lpstr>
      <vt:lpstr>LA CONOSCENZA DELL’ALLIEVO </vt:lpstr>
      <vt:lpstr>Conoscere l’allievo: l’osservazione  </vt:lpstr>
      <vt:lpstr>Soggettività, oggettività, intersoggettività</vt:lpstr>
      <vt:lpstr>Intersoggettività</vt:lpstr>
      <vt:lpstr>Tipologie di osservazione</vt:lpstr>
      <vt:lpstr>Come, cosa osservare</vt:lpstr>
      <vt:lpstr>Le domande da porsi: </vt:lpstr>
      <vt:lpstr>Le fasi dell’osservazione </vt:lpstr>
      <vt:lpstr>Gli strumenti</vt:lpstr>
      <vt:lpstr>I protocolli</vt:lpstr>
      <vt:lpstr>Chek – list </vt:lpstr>
      <vt:lpstr>GRIGLIA  D’OSSERVAZIONE ALUNNO SU BASE  ICF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In sintesi: </vt:lpstr>
      <vt:lpstr>Il P.E.I.: criteri etici </vt:lpstr>
      <vt:lpstr>Diapositiva 34</vt:lpstr>
      <vt:lpstr>Il P.E.I.: criteri pedagogici </vt:lpstr>
      <vt:lpstr>Il P.E.I.: criteri operativi </vt:lpstr>
      <vt:lpstr>Il P.E.I.: criteri operativi </vt:lpstr>
      <vt:lpstr>  Funzionamento e Partecipazione La “chiave”</vt:lpstr>
      <vt:lpstr>ICF: 9 aree di vita </vt:lpstr>
      <vt:lpstr>Funzionamento e  Partecipazione </vt:lpstr>
      <vt:lpstr>MODELLO BASATO SUL PRINCIPIO DI UNIVERALISMO</vt:lpstr>
      <vt:lpstr>PIANO EDUCATIVO INDIVIDUALIZZATO (PEI)</vt:lpstr>
      <vt:lpstr>IL PEI: COME SI COSTRUISCE</vt:lpstr>
      <vt:lpstr>Dodici criteri guida per la  progettazione</vt:lpstr>
      <vt:lpstr>Dodici criteri guida per la  progettazione</vt:lpstr>
      <vt:lpstr>IL PEI IN OTTICA ICF</vt:lpstr>
      <vt:lpstr>ISTRUZIONI DI LETTURA DEI CODICI ICF</vt:lpstr>
      <vt:lpstr>ALL’INTERNO DI CIASCUN CAPITOLO VI SONO  LE CATEGORIE (O CLASSI) A DUE,TRE, QUATTRO LIVELLI</vt:lpstr>
      <vt:lpstr>I QUALIFICATORI</vt:lpstr>
      <vt:lpstr>SEZIONE 1 – DATI EMERSI DAL PROFILO DINAMICO FUNZIONALE  IN OTTICA ICF (INSERIRE SOLO LE PARTI E I CODICI CHE RIGUARDANO L’ALUNNO)</vt:lpstr>
      <vt:lpstr>Diapositiva 51</vt:lpstr>
      <vt:lpstr>Diapositiva 52</vt:lpstr>
      <vt:lpstr>Diapositiva 53</vt:lpstr>
      <vt:lpstr>PARTE 2 – ATTIVITÀ PERSONALI E PARTECIPAZIONE SOCIALE  I qualificatori di  attività e partecipazione sono  performance e capacità.  Il qualificatore performance descrive cosa un  individuo fa nel suo ambiente attuale.   Il qualificatore di capacità indica l’abilità della persona nell’eseguire un compito o una attività</vt:lpstr>
      <vt:lpstr>  APPRENDIMENTODI BASE (APPRENDIMENTO, APPLICAZIONE DELLE CONOSCENZE ACQUISITE, PENSARE, PRENDERE DELLE DECISIONI , RISOLVERE PROBLEMI) COMPITI E RICHIESTE GENERALI (ESEGUIRE LA ROUTINE QUOTIDIANA, GESTIRE LA TENSIONE E ALTRI PROBLEMI PSICOLOGICI, CONTROLLARE IL PROPRIO COMPORTAMENTO) COMUNICAZIONE   </vt:lpstr>
      <vt:lpstr>Diapositiva 56</vt:lpstr>
      <vt:lpstr>Diapositiva 57</vt:lpstr>
      <vt:lpstr>VITA SOCIALE E DI COMUNITÀ d910-950 COD.ICF DESCRIZIONE</vt:lpstr>
      <vt:lpstr>Diapositiva 59</vt:lpstr>
      <vt:lpstr>Diapositiva 60</vt:lpstr>
      <vt:lpstr>Diapositiva 61</vt:lpstr>
      <vt:lpstr>  PARTE 3 – FATTORI AMBIENTALI I FATTORI AMBIENTALI COSTITUISCONO L’AMBIENTE FISICO, SOCIALE E GLI  ATTEGGIAMENTI, IN CUI LE PERSONE VIVONO E CONDUCONO LA LORO  ESISTENZA </vt:lpstr>
      <vt:lpstr>Diapositiva 63</vt:lpstr>
      <vt:lpstr>Diapositiva 64</vt:lpstr>
      <vt:lpstr>Diapositiva 65</vt:lpstr>
      <vt:lpstr>SEZIONE 3 IPOTESI OPERATIVE – STRUMENTI -  VALUTAZIONE</vt:lpstr>
      <vt:lpstr>SEZIONE 3 -  IPOTESI OPERATIVE – STRUMENTI -  VALUTAZIONE</vt:lpstr>
      <vt:lpstr>e310-360 (RELAZIONI E SOSTEGNO SOCIALI)     PARTE 4 – ALTRE INFORMAZIONI SUL CONTESTO FATTORI CONTESTUALI PERSONALI (aspetti psicologici, affettivi, comportamentali) BARRIERE STILI ATTRIBUTIVI  AUTOEFFICACIA  AUTOSTIMA (b 1644)  EMOTIVITÀ  OSSERVAZIONI:   </vt:lpstr>
      <vt:lpstr>SEZIONE 2 OBIETTIVI DIDATTICI DEL PERCORSO EDUCATIVO INDIVIDUALIZZATO IN OTTICA ICF </vt:lpstr>
      <vt:lpstr>Diapositiva 70</vt:lpstr>
      <vt:lpstr>Conoscenze e competenze del docente di sostegno </vt:lpstr>
      <vt:lpstr>Raccordo con i docenti del C. di classe</vt:lpstr>
      <vt:lpstr>Contenitore : Indagine sul territorio</vt:lpstr>
      <vt:lpstr>I contenuti</vt:lpstr>
      <vt:lpstr>L’adattamento degli obiettivi curricolari</vt:lpstr>
      <vt:lpstr>L’adattamento degli obiettivi curricolari</vt:lpstr>
      <vt:lpstr>L’adattamento degli obiettivi curricolari</vt:lpstr>
      <vt:lpstr>Strategie per l’adattamento degli obiettivi curricolari</vt:lpstr>
      <vt:lpstr>Strategie per l’adattamento  degli obiettivi curricolari</vt:lpstr>
      <vt:lpstr>Non è sufficiente o utile una ricontestualizzazione?</vt:lpstr>
      <vt:lpstr>Non è sufficiente o utile una ricontestualizzazione? </vt:lpstr>
      <vt:lpstr>3° Livello : Semplificazione</vt:lpstr>
      <vt:lpstr>4° Livello: Scomposizione nei nuclei fondanti </vt:lpstr>
      <vt:lpstr>5° Livello: partecipazione  alla cultura del compito</vt:lpstr>
      <vt:lpstr>Fasi e livello di gravità dei casi</vt:lpstr>
      <vt:lpstr>Difficoltà testuali</vt:lpstr>
      <vt:lpstr>Primo livello di semplificazione:  evidenziazione del testo </vt:lpstr>
      <vt:lpstr>Secondo livello di semplificazione:  schematizzazione e ristrutturazione del testo </vt:lpstr>
      <vt:lpstr>Terzo livello di semplificazione:  riduzione del testo </vt:lpstr>
      <vt:lpstr>Dagli indicatori alla costruzione  di strumenti valutativi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D. Lgs. 66/2017</dc:title>
  <dc:creator>Giancarlo</dc:creator>
  <cp:lastModifiedBy>Giancarlo</cp:lastModifiedBy>
  <cp:revision>31</cp:revision>
  <dcterms:created xsi:type="dcterms:W3CDTF">2019-05-27T08:10:53Z</dcterms:created>
  <dcterms:modified xsi:type="dcterms:W3CDTF">2019-10-24T14:37:56Z</dcterms:modified>
</cp:coreProperties>
</file>