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s/slide6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0"/>
  </p:notesMasterIdLst>
  <p:sldIdLst>
    <p:sldId id="257" r:id="rId2"/>
    <p:sldId id="303" r:id="rId3"/>
    <p:sldId id="304" r:id="rId4"/>
    <p:sldId id="305" r:id="rId5"/>
    <p:sldId id="263" r:id="rId6"/>
    <p:sldId id="264" r:id="rId7"/>
    <p:sldId id="313" r:id="rId8"/>
    <p:sldId id="314" r:id="rId9"/>
    <p:sldId id="315" r:id="rId10"/>
    <p:sldId id="316" r:id="rId11"/>
    <p:sldId id="317" r:id="rId12"/>
    <p:sldId id="318" r:id="rId13"/>
    <p:sldId id="319" r:id="rId14"/>
    <p:sldId id="320" r:id="rId15"/>
    <p:sldId id="321" r:id="rId16"/>
    <p:sldId id="322" r:id="rId17"/>
    <p:sldId id="323" r:id="rId18"/>
    <p:sldId id="324" r:id="rId19"/>
    <p:sldId id="325" r:id="rId20"/>
    <p:sldId id="326" r:id="rId21"/>
    <p:sldId id="350" r:id="rId22"/>
    <p:sldId id="351" r:id="rId23"/>
    <p:sldId id="352" r:id="rId24"/>
    <p:sldId id="354" r:id="rId25"/>
    <p:sldId id="355" r:id="rId26"/>
    <p:sldId id="356" r:id="rId27"/>
    <p:sldId id="357" r:id="rId28"/>
    <p:sldId id="358" r:id="rId29"/>
    <p:sldId id="359" r:id="rId30"/>
    <p:sldId id="360" r:id="rId31"/>
    <p:sldId id="361" r:id="rId32"/>
    <p:sldId id="362" r:id="rId33"/>
    <p:sldId id="265" r:id="rId34"/>
    <p:sldId id="266" r:id="rId35"/>
    <p:sldId id="267" r:id="rId36"/>
    <p:sldId id="268" r:id="rId37"/>
    <p:sldId id="269" r:id="rId38"/>
    <p:sldId id="270" r:id="rId39"/>
    <p:sldId id="272" r:id="rId40"/>
    <p:sldId id="277" r:id="rId41"/>
    <p:sldId id="278" r:id="rId42"/>
    <p:sldId id="306" r:id="rId43"/>
    <p:sldId id="307" r:id="rId44"/>
    <p:sldId id="279" r:id="rId45"/>
    <p:sldId id="308" r:id="rId46"/>
    <p:sldId id="309" r:id="rId47"/>
    <p:sldId id="296" r:id="rId48"/>
    <p:sldId id="297" r:id="rId49"/>
    <p:sldId id="349" r:id="rId50"/>
    <p:sldId id="327" r:id="rId51"/>
    <p:sldId id="328" r:id="rId52"/>
    <p:sldId id="332" r:id="rId53"/>
    <p:sldId id="333" r:id="rId54"/>
    <p:sldId id="334" r:id="rId55"/>
    <p:sldId id="335" r:id="rId56"/>
    <p:sldId id="336" r:id="rId57"/>
    <p:sldId id="337" r:id="rId58"/>
    <p:sldId id="338" r:id="rId59"/>
    <p:sldId id="339" r:id="rId60"/>
    <p:sldId id="340" r:id="rId61"/>
    <p:sldId id="341" r:id="rId62"/>
    <p:sldId id="342" r:id="rId63"/>
    <p:sldId id="343" r:id="rId64"/>
    <p:sldId id="344" r:id="rId65"/>
    <p:sldId id="345" r:id="rId66"/>
    <p:sldId id="346" r:id="rId67"/>
    <p:sldId id="347" r:id="rId68"/>
    <p:sldId id="348" r:id="rId69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5616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" Type="http://schemas.openxmlformats.org/officeDocument/2006/relationships/slide" Target="slides/slide6.xml"/><Relationship Id="rId71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viewProps" Target="view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BBB261D-14AD-4C88-B00C-CB0BE4D0C97F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8240D9B-6DC4-46DF-80D0-263FE6642469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olo, test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1384300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sz="half" idx="1"/>
          </p:nvPr>
        </p:nvSpPr>
        <p:spPr>
          <a:xfrm>
            <a:off x="457200" y="1905000"/>
            <a:ext cx="4038600" cy="4114800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905000"/>
            <a:ext cx="4038600" cy="4114800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CD31083-112D-453F-9861-BF986B536CF8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04F46D-0A76-4D1D-BE8D-02D32DAD5A26}" type="datetimeFigureOut">
              <a:rPr lang="it-IT" smtClean="0"/>
              <a:pPr/>
              <a:t>19/11/2019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0A704F-12F7-4C85-AFF8-D88EE3750CB0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D. </a:t>
            </a:r>
            <a:r>
              <a:rPr lang="it-IT" dirty="0" err="1" smtClean="0"/>
              <a:t>Lgs</a:t>
            </a:r>
            <a:r>
              <a:rPr lang="it-IT" dirty="0" smtClean="0"/>
              <a:t>. 66/2017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5400" dirty="0" err="1" smtClean="0"/>
              <a:t>PdF</a:t>
            </a:r>
            <a:endParaRPr lang="it-IT" sz="5400" dirty="0" smtClean="0"/>
          </a:p>
          <a:p>
            <a:pPr algn="ctr"/>
            <a:r>
              <a:rPr lang="it-IT" sz="5400" dirty="0" smtClean="0"/>
              <a:t>P E I</a:t>
            </a:r>
            <a:endParaRPr lang="it-IT" sz="5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LA CONOSCENZA DELL’ALLIEVO</a:t>
            </a:r>
            <a:r>
              <a:rPr lang="it-IT" sz="2800" b="1" smtClean="0"/>
              <a:t/>
            </a:r>
            <a:br>
              <a:rPr lang="it-IT" sz="2800" b="1" smtClean="0"/>
            </a:br>
            <a:endParaRPr lang="it-IT" sz="2800" b="1" smtClean="0"/>
          </a:p>
        </p:txBody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57298"/>
            <a:ext cx="8229600" cy="4662502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>
                <a:solidFill>
                  <a:srgbClr val="FF0000"/>
                </a:solidFill>
              </a:rPr>
              <a:t>Profilo di funzionamento</a:t>
            </a:r>
          </a:p>
          <a:p>
            <a:pPr eaLnBrk="1" hangingPunct="1">
              <a:lnSpc>
                <a:spcPct val="80000"/>
              </a:lnSpc>
              <a:buNone/>
              <a:defRPr/>
            </a:pPr>
            <a:endParaRPr lang="it-IT" sz="24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Contatti con gli operatori dell’èquipe </a:t>
            </a:r>
            <a:r>
              <a:rPr lang="it-IT" sz="2400" b="1" dirty="0" err="1" smtClean="0"/>
              <a:t>medico-psicopedagogica</a:t>
            </a:r>
            <a:r>
              <a:rPr lang="it-IT" sz="2400" b="1" dirty="0" smtClean="0"/>
              <a:t> 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Colloqui con la famiglia</a:t>
            </a:r>
            <a:endParaRPr lang="it-IT" sz="2400" dirty="0" smtClean="0"/>
          </a:p>
          <a:p>
            <a:pPr eaLnBrk="1" hangingPunct="1">
              <a:lnSpc>
                <a:spcPct val="80000"/>
              </a:lnSpc>
              <a:defRPr/>
            </a:pPr>
            <a:endParaRPr lang="it-IT" sz="2400" b="1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Acquisizione di informazioni da parte dei precedenti educatori e formatori</a:t>
            </a:r>
            <a:endParaRPr lang="it-IT" sz="24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/>
            </a:r>
            <a:br>
              <a:rPr lang="it-IT" sz="2400" dirty="0" smtClean="0"/>
            </a:br>
            <a:r>
              <a:rPr lang="it-IT" sz="2400" b="1" dirty="0" smtClean="0"/>
              <a:t>Osservazione approfondita</a:t>
            </a:r>
            <a:endParaRPr lang="it-IT" sz="2400" dirty="0" smtClean="0"/>
          </a:p>
          <a:p>
            <a:pPr eaLnBrk="1" hangingPunct="1">
              <a:lnSpc>
                <a:spcPct val="80000"/>
              </a:lnSpc>
              <a:defRPr/>
            </a:pPr>
            <a:endParaRPr lang="it-IT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187450" y="0"/>
            <a:ext cx="7772400" cy="1470025"/>
          </a:xfrm>
        </p:spPr>
        <p:txBody>
          <a:bodyPr/>
          <a:lstStyle/>
          <a:p>
            <a:pPr eaLnBrk="1" hangingPunct="1">
              <a:defRPr/>
            </a:pPr>
            <a:r>
              <a:rPr lang="it-IT" sz="3200" b="1" smtClean="0">
                <a:solidFill>
                  <a:schemeClr val="hlink"/>
                </a:solidFill>
              </a:rPr>
              <a:t>Conoscere l’allievo: l’osservazione</a:t>
            </a:r>
            <a:r>
              <a:rPr lang="it-IT" smtClean="0"/>
              <a:t> </a:t>
            </a:r>
            <a:br>
              <a:rPr lang="it-IT" smtClean="0"/>
            </a:br>
            <a:endParaRPr lang="it-IT" smtClean="0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500034" y="1125538"/>
            <a:ext cx="8072494" cy="5446734"/>
          </a:xfrm>
        </p:spPr>
        <p:txBody>
          <a:bodyPr>
            <a:noAutofit/>
          </a:bodyPr>
          <a:lstStyle/>
          <a:p>
            <a:pPr algn="l" eaLnBrk="1" hangingPunct="1">
              <a:lnSpc>
                <a:spcPct val="80000"/>
              </a:lnSpc>
              <a:defRPr/>
            </a:pPr>
            <a:r>
              <a:rPr lang="it-IT" sz="2800" dirty="0" smtClean="0">
                <a:solidFill>
                  <a:srgbClr val="FF0000"/>
                </a:solidFill>
              </a:rPr>
              <a:t>L’osservazione richiede:</a:t>
            </a:r>
          </a:p>
          <a:p>
            <a:pPr algn="l" eaLnBrk="1" hangingPunct="1">
              <a:lnSpc>
                <a:spcPct val="80000"/>
              </a:lnSpc>
              <a:defRPr/>
            </a:pPr>
            <a:endParaRPr lang="it-IT" sz="2000" dirty="0" smtClean="0"/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attenzione;</a:t>
            </a: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desiderio di comprendere;</a:t>
            </a: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scomposizione analitica dei dati;</a:t>
            </a: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superamento dei pregiudizi;</a:t>
            </a: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distanza del giudizio dall’impressione estemporanea;</a:t>
            </a: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esattezza e cura dei dettagli e delle sfumature;</a:t>
            </a: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ricomposizione dei dati per una visione più sintetica e globale;</a:t>
            </a: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algn="l" eaLnBrk="1" hangingPunct="1">
              <a:lnSpc>
                <a:spcPct val="80000"/>
              </a:lnSpc>
              <a:buFontTx/>
              <a:buChar char="•"/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interesse per la ricerca, la scoperta, la conoscenza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368280"/>
          </a:xfrm>
        </p:spPr>
        <p:txBody>
          <a:bodyPr>
            <a:normAutofit fontScale="90000"/>
          </a:bodyPr>
          <a:lstStyle/>
          <a:p>
            <a:pPr algn="ctr" eaLnBrk="1" hangingPunct="1">
              <a:defRPr/>
            </a:pPr>
            <a:r>
              <a:rPr lang="it-IT" sz="2800" b="1" dirty="0" smtClean="0">
                <a:solidFill>
                  <a:schemeClr val="hlink"/>
                </a:solidFill>
              </a:rPr>
              <a:t>Soggettività, oggettività, intersoggettività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785794"/>
            <a:ext cx="8229600" cy="5786478"/>
          </a:xfrm>
        </p:spPr>
        <p:txBody>
          <a:bodyPr>
            <a:normAutofit/>
          </a:bodyPr>
          <a:lstStyle/>
          <a:p>
            <a:pPr eaLnBrk="1" hangingPunct="1">
              <a:lnSpc>
                <a:spcPct val="80000"/>
              </a:lnSpc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L’osservazione fra soggettività, oggettività, intersoggettività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Complessità e intersoggettività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Modalità intersoggettiva: visione di più soggettività al plurale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Dialettica,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Incontro/scontro;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Accordo/disaccordo;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Concertazione; negoziazione, ragionamento per differenze;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Integrazione  di dati percettivi, di elementi razionali ed emozionali;</a:t>
            </a:r>
          </a:p>
          <a:p>
            <a:pPr eaLnBrk="1" hangingPunct="1">
              <a:lnSpc>
                <a:spcPct val="80000"/>
              </a:lnSpc>
              <a:buNone/>
              <a:defRPr/>
            </a:pPr>
            <a:endParaRPr lang="it-IT" sz="20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b="1" dirty="0" smtClean="0">
                <a:solidFill>
                  <a:srgbClr val="FF0000"/>
                </a:solidFill>
              </a:rPr>
              <a:t>Crescita in una prospettiva </a:t>
            </a:r>
            <a:r>
              <a:rPr lang="it-IT" sz="2000" b="1" dirty="0" err="1" smtClean="0">
                <a:solidFill>
                  <a:srgbClr val="FF0000"/>
                </a:solidFill>
              </a:rPr>
              <a:t>costruttivistica</a:t>
            </a:r>
            <a:endParaRPr lang="it-IT" sz="20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endParaRPr lang="it-IT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511156"/>
          </a:xfrm>
        </p:spPr>
        <p:txBody>
          <a:bodyPr>
            <a:normAutofit fontScale="90000"/>
          </a:bodyPr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Intersoggettività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928670"/>
            <a:ext cx="8229600" cy="5197493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it-IT" sz="2800" dirty="0" smtClean="0"/>
              <a:t>Bando all’alternativa aut – aut fra soggettività e oggettività</a:t>
            </a:r>
          </a:p>
          <a:p>
            <a:pPr eaLnBrk="1" hangingPunct="1">
              <a:lnSpc>
                <a:spcPct val="90000"/>
              </a:lnSpc>
              <a:buNone/>
              <a:defRPr/>
            </a:pPr>
            <a:endParaRPr lang="it-IT" sz="2800" dirty="0" smtClean="0"/>
          </a:p>
          <a:p>
            <a:pPr>
              <a:lnSpc>
                <a:spcPct val="90000"/>
              </a:lnSpc>
              <a:defRPr/>
            </a:pPr>
            <a:r>
              <a:rPr lang="it-IT" sz="2800" dirty="0" smtClean="0"/>
              <a:t>ricercare una possibile oggettività attraverso il confronto di soggettività</a:t>
            </a:r>
          </a:p>
          <a:p>
            <a:pPr eaLnBrk="1" hangingPunct="1">
              <a:lnSpc>
                <a:spcPct val="90000"/>
              </a:lnSpc>
              <a:defRPr/>
            </a:pPr>
            <a:endParaRPr lang="it-IT" sz="2800" dirty="0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it-IT" sz="2800" dirty="0" smtClean="0"/>
              <a:t>intendere l’intersoggettività come confronto e interconnessione tra saperi che sono comunque elaborazioni e costruzioni soggettive</a:t>
            </a:r>
          </a:p>
          <a:p>
            <a:pPr eaLnBrk="1" hangingPunct="1">
              <a:lnSpc>
                <a:spcPct val="90000"/>
              </a:lnSpc>
              <a:defRPr/>
            </a:pPr>
            <a:endParaRPr lang="it-IT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755650" y="-387350"/>
            <a:ext cx="77724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Tipologie di osservazione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5720" y="476250"/>
            <a:ext cx="8572560" cy="6024584"/>
          </a:xfrm>
        </p:spPr>
        <p:txBody>
          <a:bodyPr>
            <a:normAutofit fontScale="40000" lnSpcReduction="20000"/>
          </a:bodyPr>
          <a:lstStyle/>
          <a:p>
            <a:pPr eaLnBrk="1" hangingPunct="1">
              <a:lnSpc>
                <a:spcPct val="8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5000" b="1" dirty="0" smtClean="0">
                <a:solidFill>
                  <a:srgbClr val="FF3300"/>
                </a:solidFill>
              </a:rPr>
              <a:t>Osservazione occasionale</a:t>
            </a:r>
            <a:r>
              <a:rPr lang="it-IT" sz="4500" b="1" dirty="0" smtClean="0"/>
              <a:t>: non intenzionale, influenzata dalle idee dell’insegnante</a:t>
            </a:r>
          </a:p>
          <a:p>
            <a:pPr eaLnBrk="1" hangingPunct="1">
              <a:lnSpc>
                <a:spcPct val="120000"/>
              </a:lnSpc>
              <a:buNone/>
              <a:defRPr/>
            </a:pPr>
            <a:endParaRPr lang="it-IT" sz="45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5000" b="1" dirty="0" smtClean="0">
                <a:solidFill>
                  <a:srgbClr val="FF3300"/>
                </a:solidFill>
              </a:rPr>
              <a:t>Osservazione sistematica</a:t>
            </a:r>
            <a:r>
              <a:rPr lang="it-IT" sz="4500" b="1" dirty="0" smtClean="0">
                <a:solidFill>
                  <a:srgbClr val="FF3300"/>
                </a:solidFill>
              </a:rPr>
              <a:t>:</a:t>
            </a:r>
            <a:r>
              <a:rPr lang="it-IT" sz="4500" b="1" dirty="0" smtClean="0"/>
              <a:t> inserita in un quadro progettuale, selezionatrice (usa precisi strumenti: protocolli, griglie..) per classificare i dati dell’evento didattico.</a:t>
            </a:r>
          </a:p>
          <a:p>
            <a:pPr eaLnBrk="1" hangingPunct="1">
              <a:lnSpc>
                <a:spcPct val="120000"/>
              </a:lnSpc>
              <a:buNone/>
              <a:defRPr/>
            </a:pPr>
            <a:endParaRPr lang="it-IT" sz="45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5000" b="1" dirty="0" smtClean="0">
                <a:solidFill>
                  <a:srgbClr val="FF3300"/>
                </a:solidFill>
              </a:rPr>
              <a:t>Osservazione clinica</a:t>
            </a:r>
            <a:r>
              <a:rPr lang="it-IT" sz="4500" b="1" dirty="0" smtClean="0"/>
              <a:t>: modello </a:t>
            </a:r>
            <a:r>
              <a:rPr lang="it-IT" sz="4500" b="1" dirty="0" err="1" smtClean="0"/>
              <a:t>piagetiano</a:t>
            </a:r>
            <a:r>
              <a:rPr lang="it-IT" sz="4500" b="1" dirty="0" smtClean="0"/>
              <a:t>, preparata in anticipo con una situazione sperimentale ripetibile e confrontabile secondo modelli standardizzati per </a:t>
            </a:r>
            <a:r>
              <a:rPr lang="it-IT" sz="4500" b="1" dirty="0" err="1" smtClean="0"/>
              <a:t>vedere-ricercare-scoprire</a:t>
            </a:r>
            <a:r>
              <a:rPr lang="it-IT" sz="4500" b="1" dirty="0" smtClean="0"/>
              <a:t> i comportamenti, le competenze, gli stili d’apprendimento degli allievi.</a:t>
            </a:r>
          </a:p>
          <a:p>
            <a:pPr eaLnBrk="1" hangingPunct="1">
              <a:lnSpc>
                <a:spcPct val="120000"/>
              </a:lnSpc>
              <a:buNone/>
              <a:defRPr/>
            </a:pPr>
            <a:endParaRPr lang="it-IT" sz="45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5000" b="1" dirty="0" smtClean="0">
                <a:solidFill>
                  <a:srgbClr val="FF3300"/>
                </a:solidFill>
              </a:rPr>
              <a:t>Osservazione diretta</a:t>
            </a:r>
            <a:r>
              <a:rPr lang="it-IT" sz="4500" b="1" dirty="0" smtClean="0"/>
              <a:t>: immediatezza delle registrazioni , serve per esaminare le reazioni e i comportamenti degli allievi in un contesto preparato alle proposte didattiche.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sz="45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5000" b="1" dirty="0" smtClean="0">
                <a:solidFill>
                  <a:srgbClr val="FF3300"/>
                </a:solidFill>
              </a:rPr>
              <a:t>Osservazione documentaria</a:t>
            </a:r>
            <a:r>
              <a:rPr lang="it-IT" sz="4500" b="1" dirty="0" smtClean="0"/>
              <a:t>: tramite registrazioni audio – video</a:t>
            </a:r>
          </a:p>
          <a:p>
            <a:pPr eaLnBrk="1" hangingPunct="1">
              <a:lnSpc>
                <a:spcPct val="120000"/>
              </a:lnSpc>
              <a:buNone/>
              <a:defRPr/>
            </a:pPr>
            <a:endParaRPr lang="it-IT" sz="50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4213" y="0"/>
            <a:ext cx="77724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Come, cosa osservare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55650" y="1052513"/>
            <a:ext cx="7772400" cy="4114800"/>
          </a:xfrm>
        </p:spPr>
        <p:txBody>
          <a:bodyPr>
            <a:normAutofit fontScale="92500" lnSpcReduction="10000"/>
          </a:bodyPr>
          <a:lstStyle/>
          <a:p>
            <a:pPr eaLnBrk="1" hangingPunct="1">
              <a:lnSpc>
                <a:spcPct val="80000"/>
              </a:lnSpc>
              <a:defRPr/>
            </a:pPr>
            <a:r>
              <a:rPr lang="it-IT" sz="2400" b="1" smtClean="0">
                <a:solidFill>
                  <a:srgbClr val="FF3300"/>
                </a:solidFill>
              </a:rPr>
              <a:t>Come osservare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smtClean="0"/>
              <a:t>La conversazione o indagine clinica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smtClean="0"/>
              <a:t>Perché osservare: quali sono gli obiettivi dell’osservazione?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smtClean="0">
                <a:solidFill>
                  <a:srgbClr val="FF3300"/>
                </a:solidFill>
              </a:rPr>
              <a:t>Che cosa osservare:</a:t>
            </a:r>
            <a:r>
              <a:rPr lang="it-IT" sz="2400" smtClean="0"/>
              <a:t>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smtClean="0"/>
              <a:t>quali dati è necessario individuare?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smtClean="0"/>
              <a:t>Come osservare: quali strategie occorre utilizzare coerentemente con gli obiettivi e i dati da osservare?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smtClean="0">
                <a:solidFill>
                  <a:srgbClr val="FF3300"/>
                </a:solidFill>
              </a:rPr>
              <a:t>Quali errori da evitare: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smtClean="0">
                <a:solidFill>
                  <a:schemeClr val="hlink"/>
                </a:solidFill>
              </a:rPr>
              <a:t>errori strutturali</a:t>
            </a:r>
            <a:r>
              <a:rPr lang="it-IT" sz="2400" smtClean="0"/>
              <a:t>: insiti nella situazione oggettiva dell’osservazione;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smtClean="0">
                <a:solidFill>
                  <a:schemeClr val="hlink"/>
                </a:solidFill>
              </a:rPr>
              <a:t>errori funzionali</a:t>
            </a:r>
            <a:r>
              <a:rPr lang="it-IT" sz="2400" smtClean="0"/>
              <a:t>: derivanti dalla personalità di chi osserva, dalla relazione insegnante/allievi, dalle interazioni comunicative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1384300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3200" b="1" smtClean="0">
                <a:solidFill>
                  <a:schemeClr val="hlink"/>
                </a:solidFill>
              </a:rPr>
              <a:t>Le domande da porsi:</a:t>
            </a:r>
            <a:r>
              <a:rPr lang="it-IT" smtClean="0"/>
              <a:t/>
            </a:r>
            <a:br>
              <a:rPr lang="it-IT" smtClean="0"/>
            </a:br>
            <a:endParaRPr lang="it-IT" smtClean="0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28596" y="836612"/>
            <a:ext cx="8340754" cy="5235593"/>
          </a:xfrm>
        </p:spPr>
        <p:txBody>
          <a:bodyPr>
            <a:normAutofit fontScale="85000" lnSpcReduction="20000"/>
          </a:bodyPr>
          <a:lstStyle/>
          <a:p>
            <a:pPr eaLnBrk="1" hangingPunct="1">
              <a:lnSpc>
                <a:spcPct val="80000"/>
              </a:lnSpc>
              <a:defRPr/>
            </a:pPr>
            <a:endParaRPr lang="it-IT" sz="800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000" b="1" dirty="0" smtClean="0"/>
              <a:t>Parlo troppo, parlo poco?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sz="20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000" b="1" dirty="0" smtClean="0"/>
              <a:t>Sono direttivo o non?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sz="20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000" b="1" dirty="0" smtClean="0"/>
              <a:t>Mi esprimo con chiarezza e disponibilità? Come reagisco al comportamento degli allievi?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sz="20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000" b="1" dirty="0" smtClean="0"/>
              <a:t>Accetto le ipotesi e le proposte degli allievi?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sz="20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000" b="1" dirty="0" smtClean="0"/>
              <a:t>Favorisco le loro espressioni e manifestazioni?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sz="20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000" b="1" dirty="0" smtClean="0"/>
              <a:t>Uso efficacemente l’incoraggiamento e la motivazione?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sz="20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000" b="1" dirty="0" smtClean="0"/>
              <a:t>Riesco a mediare fra l’esigenza degli allievi e la logica dei sistemi simbolico – culturali?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sz="20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000" b="1" dirty="0" smtClean="0"/>
              <a:t>Uso efficacemente critiche e rimproveri?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1384300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3200" b="1" smtClean="0">
                <a:solidFill>
                  <a:schemeClr val="hlink"/>
                </a:solidFill>
              </a:rPr>
              <a:t>Le fasi dell’osservazione</a:t>
            </a:r>
            <a:r>
              <a:rPr lang="it-IT" smtClean="0"/>
              <a:t/>
            </a:r>
            <a:br>
              <a:rPr lang="it-IT" smtClean="0"/>
            </a:br>
            <a:endParaRPr lang="it-IT" smtClean="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7158" y="908050"/>
            <a:ext cx="8429684" cy="5664222"/>
          </a:xfrm>
        </p:spPr>
        <p:txBody>
          <a:bodyPr>
            <a:normAutofit fontScale="92500" lnSpcReduction="20000"/>
          </a:bodyPr>
          <a:lstStyle/>
          <a:p>
            <a:pPr eaLnBrk="1" hangingPunct="1">
              <a:lnSpc>
                <a:spcPct val="120000"/>
              </a:lnSpc>
              <a:defRPr/>
            </a:pPr>
            <a:r>
              <a:rPr lang="it-IT" sz="2400" b="1" dirty="0" smtClean="0">
                <a:solidFill>
                  <a:srgbClr val="FF0000"/>
                </a:solidFill>
              </a:rPr>
              <a:t>Individuazione dei dati da osservare in situazione </a:t>
            </a:r>
            <a:r>
              <a:rPr lang="it-IT" sz="2400" b="1" dirty="0" smtClean="0"/>
              <a:t>(comportamenti, stili,e livelli di apprendimento, ritmi d’apprendimento e reazioni degli </a:t>
            </a:r>
            <a:r>
              <a:rPr lang="it-IT" sz="2400" b="1" dirty="0" err="1" smtClean="0"/>
              <a:t>allievi…</a:t>
            </a:r>
            <a:r>
              <a:rPr lang="it-IT" sz="2400" b="1" dirty="0" smtClean="0"/>
              <a:t>): riflessione individuale o collegiale.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sz="24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400" b="1" dirty="0" smtClean="0">
                <a:solidFill>
                  <a:srgbClr val="FF0000"/>
                </a:solidFill>
              </a:rPr>
              <a:t>Stesura degli strumenti da utilizzare </a:t>
            </a:r>
            <a:r>
              <a:rPr lang="it-IT" sz="2400" b="1" dirty="0" smtClean="0"/>
              <a:t>(protocolli, griglie, questionari..) per l’osservazione.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sz="24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400" b="1" dirty="0" smtClean="0"/>
              <a:t>Conduzione dell’osservazione e </a:t>
            </a:r>
            <a:r>
              <a:rPr lang="it-IT" sz="2400" b="1" dirty="0" smtClean="0">
                <a:solidFill>
                  <a:srgbClr val="FF0000"/>
                </a:solidFill>
              </a:rPr>
              <a:t>successiva registrazione dei dati.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sz="24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400" b="1" dirty="0" smtClean="0">
                <a:solidFill>
                  <a:srgbClr val="FF0000"/>
                </a:solidFill>
              </a:rPr>
              <a:t>Analisi e confronto dei dati raccolti per individuarne </a:t>
            </a:r>
            <a:r>
              <a:rPr lang="it-IT" sz="2400" b="1" dirty="0" smtClean="0">
                <a:solidFill>
                  <a:srgbClr val="0070C0"/>
                </a:solidFill>
              </a:rPr>
              <a:t>i dati quantitativi,</a:t>
            </a:r>
            <a:r>
              <a:rPr lang="it-IT" sz="2400" b="1" dirty="0" smtClean="0"/>
              <a:t> </a:t>
            </a:r>
            <a:r>
              <a:rPr lang="it-IT" sz="2400" b="1" dirty="0" smtClean="0">
                <a:solidFill>
                  <a:srgbClr val="00B050"/>
                </a:solidFill>
              </a:rPr>
              <a:t>qualificativi,</a:t>
            </a:r>
            <a:r>
              <a:rPr lang="it-IT" sz="2400" b="1" dirty="0" smtClean="0"/>
              <a:t> le variabili, le invarianti.</a:t>
            </a:r>
          </a:p>
          <a:p>
            <a:pPr eaLnBrk="1" hangingPunct="1">
              <a:lnSpc>
                <a:spcPct val="120000"/>
              </a:lnSpc>
              <a:buNone/>
              <a:defRPr/>
            </a:pPr>
            <a:endParaRPr lang="it-IT" sz="2400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sz="2600" b="1" i="1" dirty="0" smtClean="0"/>
              <a:t>Utilizzazione dei dati raccolti per la revisione e per l’aggiornamento del percorso didattico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Gli strumenti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buFontTx/>
              <a:buNone/>
              <a:defRPr/>
            </a:pPr>
            <a:r>
              <a:rPr lang="it-IT" sz="2800" b="1" dirty="0" smtClean="0">
                <a:solidFill>
                  <a:srgbClr val="FF3300"/>
                </a:solidFill>
              </a:rPr>
              <a:t>Le griglie</a:t>
            </a:r>
          </a:p>
          <a:p>
            <a:pPr eaLnBrk="1" hangingPunct="1">
              <a:defRPr/>
            </a:pPr>
            <a:r>
              <a:rPr lang="it-IT" sz="2800" dirty="0" smtClean="0"/>
              <a:t>Sono vere e proprie batterie di quesiti che servono per raccogliere </a:t>
            </a:r>
            <a:r>
              <a:rPr lang="it-IT" sz="2800" dirty="0" smtClean="0">
                <a:solidFill>
                  <a:schemeClr val="hlink"/>
                </a:solidFill>
              </a:rPr>
              <a:t>dati quantitativi</a:t>
            </a:r>
            <a:r>
              <a:rPr lang="it-IT" sz="2800" dirty="0" smtClean="0"/>
              <a:t> e individuare se gli allievi hanno acquisito una serie di abilità. </a:t>
            </a:r>
          </a:p>
          <a:p>
            <a:pPr eaLnBrk="1" hangingPunct="1">
              <a:defRPr/>
            </a:pPr>
            <a:endParaRPr lang="it-IT" sz="2800" dirty="0" smtClean="0"/>
          </a:p>
          <a:p>
            <a:pPr eaLnBrk="1" hangingPunct="1">
              <a:buNone/>
              <a:defRPr/>
            </a:pPr>
            <a:endParaRPr lang="it-IT" sz="2800" dirty="0" smtClean="0"/>
          </a:p>
          <a:p>
            <a:pPr eaLnBrk="1" hangingPunct="1">
              <a:defRPr/>
            </a:pPr>
            <a:r>
              <a:rPr lang="it-IT" sz="2800" dirty="0" smtClean="0"/>
              <a:t>Possono essere di aiuto per conoscere le loro dimensioni di sviluppo e progettare un curricolo corrispondente al loro livello di apprendimento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439718"/>
          </a:xfrm>
        </p:spPr>
        <p:txBody>
          <a:bodyPr>
            <a:normAutofit fontScale="90000"/>
          </a:bodyPr>
          <a:lstStyle/>
          <a:p>
            <a:pPr algn="ctr" eaLnBrk="1" hangingPunct="1">
              <a:defRPr/>
            </a:pPr>
            <a:r>
              <a:rPr lang="it-IT" sz="2800" b="1" dirty="0" smtClean="0">
                <a:solidFill>
                  <a:srgbClr val="FF3300"/>
                </a:solidFill>
              </a:rPr>
              <a:t>I protocolli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14282" y="928670"/>
            <a:ext cx="8786874" cy="566898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I protocolli permettono di individuare e registrare </a:t>
            </a:r>
            <a:r>
              <a:rPr lang="it-IT" sz="2400" dirty="0" smtClean="0">
                <a:solidFill>
                  <a:schemeClr val="hlink"/>
                </a:solidFill>
              </a:rPr>
              <a:t>dati qualitativi</a:t>
            </a:r>
            <a:r>
              <a:rPr lang="it-IT" sz="2400" dirty="0" smtClean="0"/>
              <a:t>, poiché lasciano spazio alla descrizione delle operazioni degli allievi. </a:t>
            </a:r>
          </a:p>
          <a:p>
            <a:pPr>
              <a:lnSpc>
                <a:spcPct val="80000"/>
              </a:lnSpc>
              <a:defRPr/>
            </a:pPr>
            <a:r>
              <a:rPr lang="it-IT" sz="2400" dirty="0" smtClean="0">
                <a:solidFill>
                  <a:srgbClr val="0070C0"/>
                </a:solidFill>
              </a:rPr>
              <a:t>Sono strumenti particolarmente adatti per l’osservazione partecipante e per l’osservazione clinica.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Sulla base di indicatori selezionati, l’insegnante descrive e racconta i comportamenti dei bambini, </a:t>
            </a:r>
            <a:r>
              <a:rPr lang="it-IT" sz="2400" b="1" dirty="0" smtClean="0">
                <a:solidFill>
                  <a:srgbClr val="FF0000"/>
                </a:solidFill>
              </a:rPr>
              <a:t>annotando tutti gli aspetti in una prima colonna </a:t>
            </a:r>
            <a:r>
              <a:rPr lang="it-IT" sz="2400" b="1" dirty="0" smtClean="0">
                <a:solidFill>
                  <a:srgbClr val="0070C0"/>
                </a:solidFill>
              </a:rPr>
              <a:t>e le eventuali difficoltà o soluzioni diverse da quelle previste in una seconda colonna. 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Generalmente il protocollo viene utilizzato </a:t>
            </a:r>
            <a:r>
              <a:rPr lang="it-IT" sz="2400" dirty="0" smtClean="0">
                <a:solidFill>
                  <a:schemeClr val="hlink"/>
                </a:solidFill>
              </a:rPr>
              <a:t>per un settore specifico o ambito del sapere.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100"/>
              </a:spcBef>
            </a:pPr>
            <a:r>
              <a:rPr lang="it-IT" sz="2000" dirty="0" smtClean="0">
                <a:latin typeface="+mn-lt"/>
              </a:rPr>
              <a:t>PROFILO </a:t>
            </a:r>
            <a:r>
              <a:rPr lang="it-IT" sz="2000" dirty="0" err="1" smtClean="0">
                <a:latin typeface="+mn-lt"/>
              </a:rPr>
              <a:t>DI</a:t>
            </a:r>
            <a:r>
              <a:rPr lang="it-IT" sz="2000" dirty="0" smtClean="0">
                <a:latin typeface="+mn-lt"/>
              </a:rPr>
              <a:t> FUNZIONAMENTO (PDF)</a:t>
            </a:r>
            <a:br>
              <a:rPr lang="it-IT" sz="2000" dirty="0" smtClean="0">
                <a:latin typeface="+mn-lt"/>
              </a:rPr>
            </a:br>
            <a:r>
              <a:rPr lang="it-IT" sz="2000" spc="-170" dirty="0" smtClean="0">
                <a:latin typeface="+mn-lt"/>
                <a:cs typeface="Arial"/>
              </a:rPr>
              <a:t>ALLA  </a:t>
            </a:r>
            <a:r>
              <a:rPr lang="it-IT" sz="2000" spc="-210" dirty="0" smtClean="0">
                <a:latin typeface="+mn-lt"/>
                <a:cs typeface="Arial"/>
              </a:rPr>
              <a:t>BASE</a:t>
            </a:r>
            <a:r>
              <a:rPr lang="it-IT" sz="2000" spc="-165" dirty="0" smtClean="0">
                <a:latin typeface="+mn-lt"/>
                <a:cs typeface="Arial"/>
              </a:rPr>
              <a:t>  </a:t>
            </a:r>
            <a:r>
              <a:rPr lang="it-IT" sz="2000" spc="-180" dirty="0" smtClean="0">
                <a:latin typeface="+mn-lt"/>
                <a:cs typeface="Arial"/>
              </a:rPr>
              <a:t>DELL’ ICF</a:t>
            </a:r>
            <a:endParaRPr lang="it-IT" sz="2000" dirty="0">
              <a:latin typeface="+mn-lt"/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12700" marR="115570">
              <a:lnSpc>
                <a:spcPct val="100000"/>
              </a:lnSpc>
              <a:spcBef>
                <a:spcPts val="105"/>
              </a:spcBef>
            </a:pPr>
            <a:r>
              <a:rPr lang="it-IT" spc="75" dirty="0">
                <a:cs typeface="Trebuchet MS"/>
              </a:rPr>
              <a:t>S</a:t>
            </a:r>
            <a:r>
              <a:rPr lang="it-IT" spc="75" dirty="0" smtClean="0">
                <a:cs typeface="Trebuchet MS"/>
              </a:rPr>
              <a:t>trumento</a:t>
            </a:r>
            <a:r>
              <a:rPr lang="it-IT" spc="-5" dirty="0" smtClean="0">
                <a:cs typeface="Trebuchet MS"/>
              </a:rPr>
              <a:t> </a:t>
            </a:r>
            <a:r>
              <a:rPr lang="it-IT" spc="130" dirty="0" smtClean="0">
                <a:cs typeface="Trebuchet MS"/>
              </a:rPr>
              <a:t>conoscitivo</a:t>
            </a:r>
            <a:r>
              <a:rPr lang="it-IT" spc="5" dirty="0" smtClean="0">
                <a:cs typeface="Trebuchet MS"/>
              </a:rPr>
              <a:t> </a:t>
            </a:r>
            <a:r>
              <a:rPr lang="it-IT" dirty="0" smtClean="0">
                <a:cs typeface="Trebuchet MS"/>
              </a:rPr>
              <a:t>che,</a:t>
            </a:r>
            <a:r>
              <a:rPr lang="it-IT" spc="-190" dirty="0" smtClean="0">
                <a:cs typeface="Trebuchet MS"/>
              </a:rPr>
              <a:t> </a:t>
            </a:r>
            <a:r>
              <a:rPr lang="it-IT" spc="75" dirty="0" smtClean="0">
                <a:cs typeface="Trebuchet MS"/>
              </a:rPr>
              <a:t>partendo</a:t>
            </a:r>
            <a:r>
              <a:rPr lang="it-IT" spc="5" dirty="0" smtClean="0">
                <a:cs typeface="Trebuchet MS"/>
              </a:rPr>
              <a:t> </a:t>
            </a:r>
            <a:r>
              <a:rPr lang="it-IT" spc="80" dirty="0" smtClean="0">
                <a:cs typeface="Trebuchet MS"/>
              </a:rPr>
              <a:t>dalla</a:t>
            </a:r>
            <a:r>
              <a:rPr lang="it-IT" dirty="0" smtClean="0">
                <a:cs typeface="Trebuchet MS"/>
              </a:rPr>
              <a:t> </a:t>
            </a:r>
            <a:r>
              <a:rPr lang="it-IT" spc="145" dirty="0" smtClean="0">
                <a:cs typeface="Trebuchet MS"/>
              </a:rPr>
              <a:t>menomazione</a:t>
            </a:r>
            <a:r>
              <a:rPr lang="it-IT" spc="15" dirty="0" smtClean="0">
                <a:cs typeface="Trebuchet MS"/>
              </a:rPr>
              <a:t> </a:t>
            </a:r>
            <a:r>
              <a:rPr lang="it-IT" spc="-70" dirty="0" smtClean="0">
                <a:cs typeface="Trebuchet MS"/>
              </a:rPr>
              <a:t>e</a:t>
            </a:r>
            <a:r>
              <a:rPr lang="it-IT" spc="10" dirty="0" smtClean="0">
                <a:cs typeface="Trebuchet MS"/>
              </a:rPr>
              <a:t> </a:t>
            </a:r>
            <a:r>
              <a:rPr lang="it-IT" spc="85" dirty="0" smtClean="0">
                <a:cs typeface="Trebuchet MS"/>
              </a:rPr>
              <a:t>dai</a:t>
            </a:r>
            <a:r>
              <a:rPr lang="it-IT" spc="5" dirty="0" smtClean="0">
                <a:cs typeface="Trebuchet MS"/>
              </a:rPr>
              <a:t> </a:t>
            </a:r>
            <a:r>
              <a:rPr lang="it-IT" spc="70" dirty="0" smtClean="0">
                <a:cs typeface="Trebuchet MS"/>
              </a:rPr>
              <a:t>suoi</a:t>
            </a:r>
            <a:r>
              <a:rPr lang="it-IT" spc="10" dirty="0" smtClean="0">
                <a:cs typeface="Trebuchet MS"/>
              </a:rPr>
              <a:t> </a:t>
            </a:r>
            <a:r>
              <a:rPr lang="it-IT" spc="-45" dirty="0" smtClean="0">
                <a:cs typeface="Trebuchet MS"/>
              </a:rPr>
              <a:t>effetti  </a:t>
            </a:r>
            <a:r>
              <a:rPr lang="it-IT" spc="10" dirty="0" smtClean="0">
                <a:cs typeface="Trebuchet MS"/>
              </a:rPr>
              <a:t>sul</a:t>
            </a:r>
            <a:r>
              <a:rPr lang="it-IT" spc="-70" dirty="0" smtClean="0">
                <a:cs typeface="Trebuchet MS"/>
              </a:rPr>
              <a:t> </a:t>
            </a:r>
            <a:r>
              <a:rPr lang="it-IT" spc="30" dirty="0" smtClean="0">
                <a:cs typeface="Trebuchet MS"/>
              </a:rPr>
              <a:t>soggetto,</a:t>
            </a:r>
            <a:r>
              <a:rPr lang="it-IT" spc="-270" dirty="0" smtClean="0">
                <a:cs typeface="Trebuchet MS"/>
              </a:rPr>
              <a:t> </a:t>
            </a:r>
            <a:r>
              <a:rPr lang="it-IT" spc="70" dirty="0" smtClean="0">
                <a:cs typeface="Trebuchet MS"/>
              </a:rPr>
              <a:t>mira</a:t>
            </a:r>
            <a:r>
              <a:rPr lang="it-IT" spc="-265" dirty="0" smtClean="0">
                <a:cs typeface="Trebuchet MS"/>
              </a:rPr>
              <a:t> </a:t>
            </a:r>
            <a:r>
              <a:rPr lang="it-IT" spc="210" dirty="0" smtClean="0">
                <a:cs typeface="Trebuchet MS"/>
              </a:rPr>
              <a:t>ad</a:t>
            </a:r>
            <a:r>
              <a:rPr lang="it-IT" spc="-45" dirty="0" smtClean="0">
                <a:cs typeface="Trebuchet MS"/>
              </a:rPr>
              <a:t> </a:t>
            </a:r>
            <a:r>
              <a:rPr lang="it-IT" spc="50" dirty="0" smtClean="0">
                <a:cs typeface="Trebuchet MS"/>
              </a:rPr>
              <a:t>individuare:</a:t>
            </a:r>
            <a:endParaRPr lang="it-IT" dirty="0" smtClean="0">
              <a:cs typeface="Trebuchet MS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lang="it-IT" sz="4000" dirty="0" smtClean="0">
              <a:cs typeface="Times New Roman"/>
            </a:endParaRPr>
          </a:p>
          <a:p>
            <a:pPr marL="104139" marR="273050">
              <a:lnSpc>
                <a:spcPct val="100000"/>
              </a:lnSpc>
            </a:pPr>
            <a:r>
              <a:rPr lang="it-IT" spc="10" dirty="0" smtClean="0">
                <a:cs typeface="Trebuchet MS"/>
              </a:rPr>
              <a:t>l'insieme</a:t>
            </a:r>
            <a:r>
              <a:rPr lang="it-IT" spc="-35" dirty="0" smtClean="0">
                <a:cs typeface="Trebuchet MS"/>
              </a:rPr>
              <a:t> </a:t>
            </a:r>
            <a:r>
              <a:rPr lang="it-IT" spc="5" dirty="0" smtClean="0">
                <a:cs typeface="Trebuchet MS"/>
              </a:rPr>
              <a:t>delle</a:t>
            </a:r>
            <a:r>
              <a:rPr lang="it-IT" spc="-35" dirty="0" smtClean="0">
                <a:cs typeface="Trebuchet MS"/>
              </a:rPr>
              <a:t> </a:t>
            </a:r>
            <a:r>
              <a:rPr lang="it-IT" spc="35" dirty="0" smtClean="0">
                <a:cs typeface="Trebuchet MS"/>
              </a:rPr>
              <a:t>disabilità</a:t>
            </a:r>
            <a:r>
              <a:rPr lang="it-IT" spc="-45" dirty="0" smtClean="0">
                <a:cs typeface="Trebuchet MS"/>
              </a:rPr>
              <a:t> </a:t>
            </a:r>
            <a:r>
              <a:rPr lang="it-IT" spc="-70" dirty="0" smtClean="0">
                <a:cs typeface="Trebuchet MS"/>
              </a:rPr>
              <a:t>e</a:t>
            </a:r>
            <a:r>
              <a:rPr lang="it-IT" spc="-35" dirty="0" smtClean="0">
                <a:cs typeface="Trebuchet MS"/>
              </a:rPr>
              <a:t> </a:t>
            </a:r>
            <a:r>
              <a:rPr lang="it-IT" spc="10" dirty="0" smtClean="0">
                <a:cs typeface="Trebuchet MS"/>
              </a:rPr>
              <a:t>delle</a:t>
            </a:r>
            <a:r>
              <a:rPr lang="it-IT" spc="-40" dirty="0" smtClean="0">
                <a:cs typeface="Trebuchet MS"/>
              </a:rPr>
              <a:t> </a:t>
            </a:r>
            <a:r>
              <a:rPr lang="it-IT" spc="5" dirty="0" smtClean="0">
                <a:cs typeface="Trebuchet MS"/>
              </a:rPr>
              <a:t>difficoltà,</a:t>
            </a:r>
            <a:r>
              <a:rPr lang="it-IT" spc="-250" dirty="0" smtClean="0">
                <a:cs typeface="Trebuchet MS"/>
              </a:rPr>
              <a:t> </a:t>
            </a:r>
            <a:r>
              <a:rPr lang="it-IT" spc="45" dirty="0" smtClean="0">
                <a:cs typeface="Trebuchet MS"/>
              </a:rPr>
              <a:t>determinate</a:t>
            </a:r>
            <a:r>
              <a:rPr lang="it-IT" spc="-30" dirty="0" smtClean="0">
                <a:cs typeface="Trebuchet MS"/>
              </a:rPr>
              <a:t> </a:t>
            </a:r>
            <a:r>
              <a:rPr lang="it-IT" spc="80" dirty="0" smtClean="0">
                <a:cs typeface="Trebuchet MS"/>
              </a:rPr>
              <a:t>dalla</a:t>
            </a:r>
            <a:r>
              <a:rPr lang="it-IT" spc="-50" dirty="0" smtClean="0">
                <a:cs typeface="Trebuchet MS"/>
              </a:rPr>
              <a:t> </a:t>
            </a:r>
            <a:r>
              <a:rPr lang="it-IT" spc="140" dirty="0" smtClean="0">
                <a:cs typeface="Trebuchet MS"/>
              </a:rPr>
              <a:t>menomazione  </a:t>
            </a:r>
            <a:r>
              <a:rPr lang="it-IT" spc="300" dirty="0" smtClean="0">
                <a:cs typeface="Trebuchet MS"/>
              </a:rPr>
              <a:t>o</a:t>
            </a:r>
            <a:r>
              <a:rPr lang="it-IT" spc="-60" dirty="0" smtClean="0">
                <a:cs typeface="Trebuchet MS"/>
              </a:rPr>
              <a:t> </a:t>
            </a:r>
            <a:r>
              <a:rPr lang="it-IT" spc="95" dirty="0" smtClean="0">
                <a:cs typeface="Trebuchet MS"/>
              </a:rPr>
              <a:t>indotte</a:t>
            </a:r>
            <a:r>
              <a:rPr lang="it-IT" spc="-45" dirty="0" smtClean="0">
                <a:cs typeface="Trebuchet MS"/>
              </a:rPr>
              <a:t> </a:t>
            </a:r>
            <a:r>
              <a:rPr lang="it-IT" spc="155" dirty="0" smtClean="0">
                <a:cs typeface="Trebuchet MS"/>
              </a:rPr>
              <a:t>da</a:t>
            </a:r>
            <a:r>
              <a:rPr lang="it-IT" spc="-60" dirty="0" smtClean="0">
                <a:cs typeface="Trebuchet MS"/>
              </a:rPr>
              <a:t> </a:t>
            </a:r>
            <a:r>
              <a:rPr lang="it-IT" spc="75" dirty="0" smtClean="0">
                <a:cs typeface="Trebuchet MS"/>
              </a:rPr>
              <a:t>modelli</a:t>
            </a:r>
            <a:r>
              <a:rPr lang="it-IT" spc="-70" dirty="0" smtClean="0">
                <a:cs typeface="Trebuchet MS"/>
              </a:rPr>
              <a:t> </a:t>
            </a:r>
            <a:r>
              <a:rPr lang="it-IT" spc="105" dirty="0" smtClean="0">
                <a:cs typeface="Trebuchet MS"/>
              </a:rPr>
              <a:t>ed</a:t>
            </a:r>
            <a:r>
              <a:rPr lang="it-IT" spc="-260" dirty="0" smtClean="0">
                <a:cs typeface="Trebuchet MS"/>
              </a:rPr>
              <a:t> </a:t>
            </a:r>
            <a:r>
              <a:rPr lang="it-IT" spc="50" dirty="0" smtClean="0">
                <a:cs typeface="Trebuchet MS"/>
              </a:rPr>
              <a:t>atteggiamenti</a:t>
            </a:r>
            <a:r>
              <a:rPr lang="it-IT" spc="-80" dirty="0" smtClean="0">
                <a:cs typeface="Trebuchet MS"/>
              </a:rPr>
              <a:t> </a:t>
            </a:r>
            <a:r>
              <a:rPr lang="it-IT" spc="40" dirty="0" smtClean="0">
                <a:cs typeface="Trebuchet MS"/>
              </a:rPr>
              <a:t>culturali</a:t>
            </a:r>
            <a:r>
              <a:rPr lang="it-IT" spc="-70" dirty="0" smtClean="0">
                <a:cs typeface="Trebuchet MS"/>
              </a:rPr>
              <a:t> e</a:t>
            </a:r>
            <a:r>
              <a:rPr lang="it-IT" spc="-60" dirty="0" smtClean="0">
                <a:cs typeface="Trebuchet MS"/>
              </a:rPr>
              <a:t> </a:t>
            </a:r>
            <a:r>
              <a:rPr lang="it-IT" spc="25" dirty="0" smtClean="0">
                <a:cs typeface="Trebuchet MS"/>
              </a:rPr>
              <a:t>sociali;</a:t>
            </a:r>
            <a:endParaRPr lang="it-IT" dirty="0" smtClean="0">
              <a:cs typeface="Trebuchet MS"/>
            </a:endParaRPr>
          </a:p>
          <a:p>
            <a:pPr>
              <a:lnSpc>
                <a:spcPct val="100000"/>
              </a:lnSpc>
              <a:spcBef>
                <a:spcPts val="10"/>
              </a:spcBef>
            </a:pPr>
            <a:endParaRPr lang="it-IT" sz="4000" dirty="0" smtClean="0">
              <a:cs typeface="Times New Roman"/>
            </a:endParaRPr>
          </a:p>
          <a:p>
            <a:pPr marL="104139" marR="165735">
              <a:lnSpc>
                <a:spcPct val="100000"/>
              </a:lnSpc>
              <a:spcBef>
                <a:spcPts val="5"/>
              </a:spcBef>
              <a:tabLst>
                <a:tab pos="510540" algn="l"/>
                <a:tab pos="1818005" algn="l"/>
                <a:tab pos="2729865" algn="l"/>
                <a:tab pos="4136390" algn="l"/>
                <a:tab pos="5025390" algn="l"/>
                <a:tab pos="6795134" algn="l"/>
                <a:tab pos="7182484" algn="l"/>
                <a:tab pos="9370695" algn="l"/>
              </a:tabLst>
            </a:pPr>
            <a:r>
              <a:rPr lang="it-IT" spc="-45" dirty="0" smtClean="0">
                <a:cs typeface="Trebuchet MS"/>
              </a:rPr>
              <a:t>il	</a:t>
            </a:r>
            <a:r>
              <a:rPr lang="it-IT" spc="204" dirty="0" smtClean="0">
                <a:cs typeface="Trebuchet MS"/>
              </a:rPr>
              <a:t>q</a:t>
            </a:r>
            <a:r>
              <a:rPr lang="it-IT" spc="145" dirty="0" smtClean="0">
                <a:cs typeface="Trebuchet MS"/>
              </a:rPr>
              <a:t>u</a:t>
            </a:r>
            <a:r>
              <a:rPr lang="it-IT" spc="210" dirty="0" smtClean="0">
                <a:cs typeface="Trebuchet MS"/>
              </a:rPr>
              <a:t>ad</a:t>
            </a:r>
            <a:r>
              <a:rPr lang="it-IT" spc="-75" dirty="0" smtClean="0">
                <a:cs typeface="Trebuchet MS"/>
              </a:rPr>
              <a:t>r</a:t>
            </a:r>
            <a:r>
              <a:rPr lang="it-IT" spc="300" dirty="0" smtClean="0">
                <a:cs typeface="Trebuchet MS"/>
              </a:rPr>
              <a:t>o</a:t>
            </a:r>
            <a:r>
              <a:rPr lang="it-IT" dirty="0" smtClean="0">
                <a:cs typeface="Trebuchet MS"/>
              </a:rPr>
              <a:t>	</a:t>
            </a:r>
            <a:r>
              <a:rPr lang="it-IT" spc="60" dirty="0" smtClean="0">
                <a:cs typeface="Trebuchet MS"/>
              </a:rPr>
              <a:t>de</a:t>
            </a:r>
            <a:r>
              <a:rPr lang="it-IT" spc="40" dirty="0" smtClean="0">
                <a:cs typeface="Trebuchet MS"/>
              </a:rPr>
              <a:t>l</a:t>
            </a:r>
            <a:r>
              <a:rPr lang="it-IT" spc="-50" dirty="0" smtClean="0">
                <a:cs typeface="Trebuchet MS"/>
              </a:rPr>
              <a:t>l</a:t>
            </a:r>
            <a:r>
              <a:rPr lang="it-IT" spc="-70" dirty="0" smtClean="0">
                <a:cs typeface="Trebuchet MS"/>
              </a:rPr>
              <a:t>e</a:t>
            </a:r>
            <a:r>
              <a:rPr lang="it-IT" dirty="0" smtClean="0">
                <a:cs typeface="Trebuchet MS"/>
              </a:rPr>
              <a:t>	</a:t>
            </a:r>
            <a:r>
              <a:rPr lang="it-IT" spc="260" dirty="0" smtClean="0">
                <a:cs typeface="Trebuchet MS"/>
              </a:rPr>
              <a:t>c</a:t>
            </a:r>
            <a:r>
              <a:rPr lang="it-IT" spc="135" dirty="0" smtClean="0">
                <a:cs typeface="Trebuchet MS"/>
              </a:rPr>
              <a:t>a</a:t>
            </a:r>
            <a:r>
              <a:rPr lang="it-IT" spc="-254" dirty="0" smtClean="0">
                <a:cs typeface="Trebuchet MS"/>
              </a:rPr>
              <a:t>p</a:t>
            </a:r>
            <a:r>
              <a:rPr lang="it-IT" spc="65" dirty="0" smtClean="0">
                <a:cs typeface="Trebuchet MS"/>
              </a:rPr>
              <a:t>a</a:t>
            </a:r>
            <a:r>
              <a:rPr lang="it-IT" spc="90" dirty="0" smtClean="0">
                <a:cs typeface="Trebuchet MS"/>
              </a:rPr>
              <a:t>cità</a:t>
            </a:r>
            <a:r>
              <a:rPr lang="it-IT" dirty="0" smtClean="0">
                <a:cs typeface="Trebuchet MS"/>
              </a:rPr>
              <a:t>	</a:t>
            </a:r>
            <a:r>
              <a:rPr lang="it-IT" spc="165" dirty="0" smtClean="0">
                <a:cs typeface="Trebuchet MS"/>
              </a:rPr>
              <a:t>(co</a:t>
            </a:r>
            <a:r>
              <a:rPr lang="it-IT" spc="200" dirty="0" smtClean="0">
                <a:cs typeface="Trebuchet MS"/>
              </a:rPr>
              <a:t>n</a:t>
            </a:r>
            <a:r>
              <a:rPr lang="it-IT" dirty="0" smtClean="0">
                <a:cs typeface="Trebuchet MS"/>
              </a:rPr>
              <a:t>	</a:t>
            </a:r>
            <a:r>
              <a:rPr lang="it-IT" spc="-50" dirty="0" smtClean="0">
                <a:cs typeface="Trebuchet MS"/>
              </a:rPr>
              <a:t>rife</a:t>
            </a:r>
            <a:r>
              <a:rPr lang="it-IT" spc="15" dirty="0" smtClean="0">
                <a:cs typeface="Trebuchet MS"/>
              </a:rPr>
              <a:t>rim</a:t>
            </a:r>
            <a:r>
              <a:rPr lang="it-IT" spc="5" dirty="0" smtClean="0">
                <a:cs typeface="Trebuchet MS"/>
              </a:rPr>
              <a:t>e</a:t>
            </a:r>
            <a:r>
              <a:rPr lang="it-IT" spc="285" dirty="0" smtClean="0">
                <a:cs typeface="Trebuchet MS"/>
              </a:rPr>
              <a:t>n</a:t>
            </a:r>
            <a:r>
              <a:rPr lang="it-IT" spc="-95" dirty="0" smtClean="0">
                <a:cs typeface="Trebuchet MS"/>
              </a:rPr>
              <a:t>t</a:t>
            </a:r>
            <a:r>
              <a:rPr lang="it-IT" spc="300" dirty="0" smtClean="0">
                <a:cs typeface="Trebuchet MS"/>
              </a:rPr>
              <a:t>o</a:t>
            </a:r>
            <a:r>
              <a:rPr lang="it-IT" dirty="0" smtClean="0">
                <a:cs typeface="Trebuchet MS"/>
              </a:rPr>
              <a:t>	</a:t>
            </a:r>
            <a:r>
              <a:rPr lang="it-IT" spc="155" dirty="0" smtClean="0">
                <a:cs typeface="Trebuchet MS"/>
              </a:rPr>
              <a:t>a</a:t>
            </a:r>
            <a:r>
              <a:rPr lang="it-IT" dirty="0" smtClean="0">
                <a:cs typeface="Trebuchet MS"/>
              </a:rPr>
              <a:t>	</a:t>
            </a:r>
            <a:r>
              <a:rPr lang="it-IT" spc="-15" dirty="0" smtClean="0">
                <a:cs typeface="Trebuchet MS"/>
              </a:rPr>
              <a:t>r</a:t>
            </a:r>
            <a:r>
              <a:rPr lang="it-IT" dirty="0" smtClean="0">
                <a:cs typeface="Trebuchet MS"/>
              </a:rPr>
              <a:t>e</a:t>
            </a:r>
            <a:r>
              <a:rPr lang="it-IT" spc="85" dirty="0" smtClean="0">
                <a:cs typeface="Trebuchet MS"/>
              </a:rPr>
              <a:t>cu</a:t>
            </a:r>
            <a:r>
              <a:rPr lang="it-IT" spc="65" dirty="0" smtClean="0">
                <a:cs typeface="Trebuchet MS"/>
              </a:rPr>
              <a:t>p</a:t>
            </a:r>
            <a:r>
              <a:rPr lang="it-IT" spc="-15" dirty="0" smtClean="0">
                <a:cs typeface="Trebuchet MS"/>
              </a:rPr>
              <a:t>e</a:t>
            </a:r>
            <a:r>
              <a:rPr lang="it-IT" spc="-10" dirty="0" smtClean="0">
                <a:cs typeface="Trebuchet MS"/>
              </a:rPr>
              <a:t>r</a:t>
            </a:r>
            <a:r>
              <a:rPr lang="it-IT" spc="35" dirty="0" smtClean="0">
                <a:cs typeface="Trebuchet MS"/>
              </a:rPr>
              <a:t>ab</a:t>
            </a:r>
            <a:r>
              <a:rPr lang="it-IT" dirty="0" smtClean="0">
                <a:cs typeface="Trebuchet MS"/>
              </a:rPr>
              <a:t>i</a:t>
            </a:r>
            <a:r>
              <a:rPr lang="it-IT" spc="20" dirty="0" smtClean="0">
                <a:cs typeface="Trebuchet MS"/>
              </a:rPr>
              <a:t>lità</a:t>
            </a:r>
            <a:r>
              <a:rPr lang="it-IT" spc="-295" dirty="0" smtClean="0">
                <a:cs typeface="Trebuchet MS"/>
              </a:rPr>
              <a:t>,</a:t>
            </a:r>
            <a:r>
              <a:rPr lang="it-IT" dirty="0" smtClean="0">
                <a:cs typeface="Trebuchet MS"/>
              </a:rPr>
              <a:t>	</a:t>
            </a:r>
            <a:r>
              <a:rPr lang="it-IT" spc="-15" dirty="0" smtClean="0">
                <a:cs typeface="Trebuchet MS"/>
              </a:rPr>
              <a:t>r</a:t>
            </a:r>
            <a:r>
              <a:rPr lang="it-IT" spc="-10" dirty="0" smtClean="0">
                <a:cs typeface="Trebuchet MS"/>
              </a:rPr>
              <a:t>e</a:t>
            </a:r>
            <a:r>
              <a:rPr lang="it-IT" spc="65" dirty="0" smtClean="0">
                <a:cs typeface="Trebuchet MS"/>
              </a:rPr>
              <a:t>sid</a:t>
            </a:r>
            <a:r>
              <a:rPr lang="it-IT" spc="85" dirty="0" smtClean="0">
                <a:cs typeface="Trebuchet MS"/>
              </a:rPr>
              <a:t>u</a:t>
            </a:r>
            <a:r>
              <a:rPr lang="it-IT" spc="-60" dirty="0" smtClean="0">
                <a:cs typeface="Trebuchet MS"/>
              </a:rPr>
              <a:t>i  </a:t>
            </a:r>
            <a:r>
              <a:rPr lang="it-IT" spc="70" dirty="0" smtClean="0">
                <a:cs typeface="Trebuchet MS"/>
              </a:rPr>
              <a:t>funzionali,</a:t>
            </a:r>
            <a:r>
              <a:rPr lang="it-IT" spc="-270" dirty="0" smtClean="0">
                <a:cs typeface="Trebuchet MS"/>
              </a:rPr>
              <a:t> </a:t>
            </a:r>
            <a:r>
              <a:rPr lang="it-IT" spc="15" dirty="0" smtClean="0">
                <a:cs typeface="Trebuchet MS"/>
              </a:rPr>
              <a:t>settori</a:t>
            </a:r>
            <a:r>
              <a:rPr lang="it-IT" spc="-365" dirty="0" smtClean="0">
                <a:cs typeface="Trebuchet MS"/>
              </a:rPr>
              <a:t> </a:t>
            </a:r>
            <a:r>
              <a:rPr lang="it-IT" spc="-30" dirty="0" smtClean="0">
                <a:cs typeface="Trebuchet MS"/>
              </a:rPr>
              <a:t>vicarianti...);</a:t>
            </a:r>
            <a:endParaRPr lang="it-IT" dirty="0" smtClean="0">
              <a:cs typeface="Trebuchet MS"/>
            </a:endParaRPr>
          </a:p>
          <a:p>
            <a:pPr marL="104139" marR="297815">
              <a:lnSpc>
                <a:spcPct val="100000"/>
              </a:lnSpc>
              <a:spcBef>
                <a:spcPts val="585"/>
              </a:spcBef>
            </a:pPr>
            <a:r>
              <a:rPr lang="it-IT" spc="-55" dirty="0" smtClean="0">
                <a:cs typeface="Trebuchet MS"/>
              </a:rPr>
              <a:t>le</a:t>
            </a:r>
            <a:r>
              <a:rPr lang="it-IT" spc="-65" dirty="0" smtClean="0">
                <a:cs typeface="Trebuchet MS"/>
              </a:rPr>
              <a:t> </a:t>
            </a:r>
            <a:r>
              <a:rPr lang="it-IT" spc="60" dirty="0" smtClean="0">
                <a:cs typeface="Trebuchet MS"/>
              </a:rPr>
              <a:t>potenzialità</a:t>
            </a:r>
            <a:r>
              <a:rPr lang="it-IT" spc="-50" dirty="0" smtClean="0">
                <a:cs typeface="Trebuchet MS"/>
              </a:rPr>
              <a:t> </a:t>
            </a:r>
            <a:r>
              <a:rPr lang="it-IT" spc="110" dirty="0" smtClean="0">
                <a:cs typeface="Trebuchet MS"/>
              </a:rPr>
              <a:t>di</a:t>
            </a:r>
            <a:r>
              <a:rPr lang="it-IT" spc="-60" dirty="0" smtClean="0">
                <a:cs typeface="Trebuchet MS"/>
              </a:rPr>
              <a:t> </a:t>
            </a:r>
            <a:r>
              <a:rPr lang="it-IT" spc="15" dirty="0" smtClean="0">
                <a:cs typeface="Trebuchet MS"/>
              </a:rPr>
              <a:t>sviluppo</a:t>
            </a:r>
            <a:r>
              <a:rPr lang="it-IT" spc="-50" dirty="0" smtClean="0">
                <a:cs typeface="Trebuchet MS"/>
              </a:rPr>
              <a:t> </a:t>
            </a:r>
            <a:r>
              <a:rPr lang="it-IT" spc="-40" dirty="0" smtClean="0">
                <a:cs typeface="Trebuchet MS"/>
              </a:rPr>
              <a:t>per </a:t>
            </a:r>
            <a:r>
              <a:rPr lang="it-IT" spc="125" dirty="0" smtClean="0">
                <a:cs typeface="Trebuchet MS"/>
              </a:rPr>
              <a:t>ciascun</a:t>
            </a:r>
            <a:r>
              <a:rPr lang="it-IT" spc="-70" dirty="0" smtClean="0">
                <a:cs typeface="Trebuchet MS"/>
              </a:rPr>
              <a:t> </a:t>
            </a:r>
            <a:r>
              <a:rPr lang="it-IT" spc="85" dirty="0" smtClean="0">
                <a:cs typeface="Trebuchet MS"/>
              </a:rPr>
              <a:t>soggetto</a:t>
            </a:r>
            <a:r>
              <a:rPr lang="it-IT" spc="-75" dirty="0" smtClean="0">
                <a:cs typeface="Trebuchet MS"/>
              </a:rPr>
              <a:t> </a:t>
            </a:r>
            <a:r>
              <a:rPr lang="it-IT" spc="114" dirty="0" smtClean="0">
                <a:cs typeface="Trebuchet MS"/>
              </a:rPr>
              <a:t>in</a:t>
            </a:r>
            <a:r>
              <a:rPr lang="it-IT" spc="-50" dirty="0" smtClean="0">
                <a:cs typeface="Trebuchet MS"/>
              </a:rPr>
              <a:t> </a:t>
            </a:r>
            <a:r>
              <a:rPr lang="it-IT" spc="185" dirty="0" smtClean="0">
                <a:cs typeface="Trebuchet MS"/>
              </a:rPr>
              <a:t>una</a:t>
            </a:r>
            <a:r>
              <a:rPr lang="it-IT" spc="-55" dirty="0" smtClean="0">
                <a:cs typeface="Trebuchet MS"/>
              </a:rPr>
              <a:t> </a:t>
            </a:r>
            <a:r>
              <a:rPr lang="it-IT" spc="-5" dirty="0" smtClean="0">
                <a:cs typeface="Trebuchet MS"/>
              </a:rPr>
              <a:t>prospettiva</a:t>
            </a:r>
            <a:r>
              <a:rPr lang="it-IT" spc="-25" dirty="0" smtClean="0">
                <a:cs typeface="Trebuchet MS"/>
              </a:rPr>
              <a:t> </a:t>
            </a:r>
            <a:r>
              <a:rPr lang="it-IT" spc="110" dirty="0" smtClean="0">
                <a:cs typeface="Trebuchet MS"/>
              </a:rPr>
              <a:t>di</a:t>
            </a:r>
            <a:r>
              <a:rPr lang="it-IT" spc="-310" dirty="0" smtClean="0">
                <a:cs typeface="Trebuchet MS"/>
              </a:rPr>
              <a:t> </a:t>
            </a:r>
            <a:r>
              <a:rPr lang="it-IT" spc="50" dirty="0" smtClean="0">
                <a:cs typeface="Trebuchet MS"/>
              </a:rPr>
              <a:t>tipo  </a:t>
            </a:r>
            <a:r>
              <a:rPr lang="it-IT" spc="55" dirty="0" smtClean="0">
                <a:cs typeface="Trebuchet MS"/>
              </a:rPr>
              <a:t>evolutivo</a:t>
            </a:r>
            <a:endParaRPr lang="it-IT" dirty="0" smtClean="0">
              <a:cs typeface="Trebuchet MS"/>
            </a:endParaRP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lang="it-IT" sz="4800" dirty="0" smtClean="0">
              <a:cs typeface="Times New Roman"/>
            </a:endParaRPr>
          </a:p>
          <a:p>
            <a:pPr marL="12700" marR="6985" algn="just">
              <a:lnSpc>
                <a:spcPct val="100000"/>
              </a:lnSpc>
              <a:spcBef>
                <a:spcPts val="5"/>
              </a:spcBef>
            </a:pPr>
            <a:r>
              <a:rPr lang="it-IT" spc="60" dirty="0" smtClean="0">
                <a:cs typeface="Trebuchet MS"/>
              </a:rPr>
              <a:t>Il  PDF</a:t>
            </a:r>
            <a:r>
              <a:rPr lang="it-IT" spc="80" dirty="0" smtClean="0">
                <a:cs typeface="Trebuchet MS"/>
              </a:rPr>
              <a:t> </a:t>
            </a:r>
            <a:r>
              <a:rPr lang="it-IT" spc="35" dirty="0" smtClean="0">
                <a:cs typeface="Trebuchet MS"/>
              </a:rPr>
              <a:t>deriva </a:t>
            </a:r>
            <a:r>
              <a:rPr lang="it-IT" spc="155" dirty="0" smtClean="0">
                <a:cs typeface="Trebuchet MS"/>
              </a:rPr>
              <a:t>da </a:t>
            </a:r>
            <a:r>
              <a:rPr lang="it-IT" spc="200" dirty="0" smtClean="0">
                <a:cs typeface="Trebuchet MS"/>
              </a:rPr>
              <a:t>un </a:t>
            </a:r>
            <a:r>
              <a:rPr lang="it-IT" spc="70" dirty="0" smtClean="0">
                <a:cs typeface="Trebuchet MS"/>
              </a:rPr>
              <a:t>lavoro </a:t>
            </a:r>
            <a:r>
              <a:rPr lang="it-IT" spc="25" dirty="0" smtClean="0">
                <a:cs typeface="Trebuchet MS"/>
              </a:rPr>
              <a:t>interdisciplinare, </a:t>
            </a:r>
            <a:r>
              <a:rPr lang="it-IT" spc="95" dirty="0" smtClean="0">
                <a:cs typeface="Trebuchet MS"/>
              </a:rPr>
              <a:t>che </a:t>
            </a:r>
            <a:r>
              <a:rPr lang="it-IT" spc="40" dirty="0" smtClean="0">
                <a:cs typeface="Trebuchet MS"/>
              </a:rPr>
              <a:t>vede </a:t>
            </a:r>
            <a:r>
              <a:rPr lang="it-IT" spc="60" dirty="0" smtClean="0">
                <a:cs typeface="Trebuchet MS"/>
              </a:rPr>
              <a:t>la </a:t>
            </a:r>
            <a:r>
              <a:rPr lang="it-IT" spc="120" dirty="0" smtClean="0">
                <a:cs typeface="Trebuchet MS"/>
              </a:rPr>
              <a:t>collaborazione  </a:t>
            </a:r>
            <a:r>
              <a:rPr lang="it-IT" spc="50" dirty="0" smtClean="0">
                <a:cs typeface="Trebuchet MS"/>
              </a:rPr>
              <a:t>degli</a:t>
            </a:r>
            <a:r>
              <a:rPr lang="it-IT" spc="-85" dirty="0" smtClean="0">
                <a:cs typeface="Trebuchet MS"/>
              </a:rPr>
              <a:t> </a:t>
            </a:r>
            <a:r>
              <a:rPr lang="it-IT" spc="60" dirty="0" smtClean="0">
                <a:cs typeface="Trebuchet MS"/>
              </a:rPr>
              <a:t>insegnanti,</a:t>
            </a:r>
            <a:r>
              <a:rPr lang="it-IT" spc="-275" dirty="0" smtClean="0">
                <a:cs typeface="Trebuchet MS"/>
              </a:rPr>
              <a:t> </a:t>
            </a:r>
            <a:r>
              <a:rPr lang="it-IT" spc="50" dirty="0" smtClean="0">
                <a:cs typeface="Trebuchet MS"/>
              </a:rPr>
              <a:t>degli</a:t>
            </a:r>
            <a:r>
              <a:rPr lang="it-IT" spc="-80" dirty="0" smtClean="0">
                <a:cs typeface="Trebuchet MS"/>
              </a:rPr>
              <a:t> </a:t>
            </a:r>
            <a:r>
              <a:rPr lang="it-IT" spc="35" dirty="0" smtClean="0">
                <a:cs typeface="Trebuchet MS"/>
              </a:rPr>
              <a:t>operatori</a:t>
            </a:r>
            <a:r>
              <a:rPr lang="it-IT" spc="-25" dirty="0" smtClean="0">
                <a:cs typeface="Trebuchet MS"/>
              </a:rPr>
              <a:t> </a:t>
            </a:r>
            <a:r>
              <a:rPr lang="it-IT" spc="-30" dirty="0" smtClean="0">
                <a:cs typeface="Trebuchet MS"/>
              </a:rPr>
              <a:t>dell’asl</a:t>
            </a:r>
            <a:r>
              <a:rPr lang="it-IT" spc="-105" dirty="0" smtClean="0">
                <a:cs typeface="Trebuchet MS"/>
              </a:rPr>
              <a:t> </a:t>
            </a:r>
            <a:r>
              <a:rPr lang="it-IT" spc="-70" dirty="0" smtClean="0">
                <a:cs typeface="Trebuchet MS"/>
              </a:rPr>
              <a:t>e</a:t>
            </a:r>
            <a:r>
              <a:rPr lang="it-IT" spc="-60" dirty="0" smtClean="0">
                <a:cs typeface="Trebuchet MS"/>
              </a:rPr>
              <a:t> </a:t>
            </a:r>
            <a:r>
              <a:rPr lang="it-IT" spc="50" dirty="0" smtClean="0">
                <a:cs typeface="Trebuchet MS"/>
              </a:rPr>
              <a:t>dei</a:t>
            </a:r>
            <a:r>
              <a:rPr lang="it-IT" spc="-60" dirty="0" smtClean="0">
                <a:cs typeface="Trebuchet MS"/>
              </a:rPr>
              <a:t> </a:t>
            </a:r>
            <a:r>
              <a:rPr lang="it-IT" spc="-25" dirty="0" smtClean="0">
                <a:cs typeface="Trebuchet MS"/>
              </a:rPr>
              <a:t>familiari.</a:t>
            </a:r>
            <a:endParaRPr lang="it-IT" dirty="0" smtClean="0">
              <a:cs typeface="Trebuchet M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571472" y="428604"/>
            <a:ext cx="8229600" cy="368280"/>
          </a:xfrm>
        </p:spPr>
        <p:txBody>
          <a:bodyPr>
            <a:normAutofit fontScale="90000"/>
          </a:bodyPr>
          <a:lstStyle/>
          <a:p>
            <a:pPr algn="ctr" eaLnBrk="1" hangingPunct="1">
              <a:defRPr/>
            </a:pPr>
            <a:r>
              <a:rPr lang="it-IT" sz="4000" b="1" dirty="0" err="1" smtClean="0">
                <a:solidFill>
                  <a:srgbClr val="FF3300"/>
                </a:solidFill>
              </a:rPr>
              <a:t>Chek</a:t>
            </a:r>
            <a:r>
              <a:rPr lang="it-IT" sz="4000" b="1" dirty="0" smtClean="0">
                <a:solidFill>
                  <a:srgbClr val="FF3300"/>
                </a:solidFill>
              </a:rPr>
              <a:t> – </a:t>
            </a:r>
            <a:r>
              <a:rPr lang="it-IT" sz="4000" b="1" dirty="0" err="1" smtClean="0">
                <a:solidFill>
                  <a:srgbClr val="FF3300"/>
                </a:solidFill>
              </a:rPr>
              <a:t>list</a:t>
            </a:r>
            <a:r>
              <a:rPr lang="it-IT" sz="4000" dirty="0" smtClean="0"/>
              <a:t/>
            </a:r>
            <a:br>
              <a:rPr lang="it-IT" sz="4000" dirty="0" smtClean="0"/>
            </a:br>
            <a:endParaRPr lang="it-IT" sz="4000" dirty="0" smtClean="0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850" y="714356"/>
            <a:ext cx="8424863" cy="5929354"/>
          </a:xfrm>
        </p:spPr>
        <p:txBody>
          <a:bodyPr>
            <a:noAutofit/>
          </a:bodyPr>
          <a:lstStyle/>
          <a:p>
            <a:pPr eaLnBrk="1" hangingPunct="1">
              <a:lnSpc>
                <a:spcPct val="80000"/>
              </a:lnSpc>
              <a:defRPr/>
            </a:pPr>
            <a:endParaRPr lang="it-IT" sz="20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La </a:t>
            </a:r>
            <a:r>
              <a:rPr lang="it-IT" sz="2400" b="1" dirty="0" err="1" smtClean="0"/>
              <a:t>chek</a:t>
            </a:r>
            <a:r>
              <a:rPr lang="it-IT" sz="2400" b="1" dirty="0" smtClean="0"/>
              <a:t> – </a:t>
            </a:r>
            <a:r>
              <a:rPr lang="it-IT" sz="2400" b="1" dirty="0" err="1" smtClean="0"/>
              <a:t>list</a:t>
            </a:r>
            <a:r>
              <a:rPr lang="it-IT" sz="2400" b="1" dirty="0" smtClean="0"/>
              <a:t> </a:t>
            </a:r>
            <a:r>
              <a:rPr lang="it-IT" sz="2000" dirty="0" smtClean="0"/>
              <a:t>è una delle forme più semplici di questionari e indicatori di osservazione: </a:t>
            </a:r>
          </a:p>
          <a:p>
            <a:pPr eaLnBrk="1" hangingPunct="1">
              <a:lnSpc>
                <a:spcPct val="80000"/>
              </a:lnSpc>
              <a:buFontTx/>
              <a:buChar char="-"/>
              <a:defRPr/>
            </a:pPr>
            <a:r>
              <a:rPr lang="it-IT" sz="2000" dirty="0" smtClean="0"/>
              <a:t>sono costituite da un elenco di descrizioni, di comportamenti – atteggiamenti o di competenze. </a:t>
            </a:r>
          </a:p>
          <a:p>
            <a:pPr eaLnBrk="1" hangingPunct="1">
              <a:lnSpc>
                <a:spcPct val="80000"/>
              </a:lnSpc>
              <a:buFontTx/>
              <a:buChar char="-"/>
              <a:defRPr/>
            </a:pPr>
            <a:endParaRPr lang="it-IT" sz="20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dirty="0" smtClean="0"/>
              <a:t>Le </a:t>
            </a:r>
            <a:r>
              <a:rPr lang="it-IT" sz="2000" dirty="0" err="1" smtClean="0"/>
              <a:t>chek</a:t>
            </a:r>
            <a:r>
              <a:rPr lang="it-IT" sz="2000" dirty="0" smtClean="0"/>
              <a:t> – </a:t>
            </a:r>
            <a:r>
              <a:rPr lang="it-IT" sz="2000" dirty="0" err="1" smtClean="0"/>
              <a:t>list</a:t>
            </a:r>
            <a:r>
              <a:rPr lang="it-IT" sz="2000" dirty="0" smtClean="0"/>
              <a:t> si limitano a </a:t>
            </a:r>
            <a:r>
              <a:rPr lang="it-IT" sz="2000" b="1" dirty="0" smtClean="0"/>
              <a:t>registrare la </a:t>
            </a:r>
            <a:r>
              <a:rPr lang="it-IT" sz="2000" b="1" dirty="0" smtClean="0">
                <a:solidFill>
                  <a:schemeClr val="hlink"/>
                </a:solidFill>
              </a:rPr>
              <a:t>presenza o l’assenza di un comportamento, conoscenza, abilità</a:t>
            </a:r>
            <a:r>
              <a:rPr lang="it-IT" sz="2000" b="1" dirty="0" smtClean="0"/>
              <a:t>, senza prendere in considerazione aspetti di ordine quantitativo. </a:t>
            </a:r>
          </a:p>
          <a:p>
            <a:pPr eaLnBrk="1" hangingPunct="1">
              <a:lnSpc>
                <a:spcPct val="80000"/>
              </a:lnSpc>
              <a:buNone/>
              <a:defRPr/>
            </a:pPr>
            <a:endParaRPr lang="it-IT" sz="2000" b="1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dirty="0" smtClean="0">
                <a:solidFill>
                  <a:schemeClr val="hlink"/>
                </a:solidFill>
              </a:rPr>
              <a:t>Non permettono quindi di rilevare differenze esistenti fra allievi che denotano la presenza degli aspetti comportamentali o cognitivi</a:t>
            </a:r>
            <a:r>
              <a:rPr lang="it-IT" sz="2000" dirty="0" smtClean="0"/>
              <a:t>.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dirty="0" smtClean="0"/>
          </a:p>
          <a:p>
            <a:pPr eaLnBrk="1" hangingPunct="1">
              <a:lnSpc>
                <a:spcPct val="80000"/>
              </a:lnSpc>
              <a:defRPr/>
            </a:pPr>
            <a:endParaRPr lang="it-IT" sz="20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dirty="0" smtClean="0">
                <a:solidFill>
                  <a:schemeClr val="hlink"/>
                </a:solidFill>
              </a:rPr>
              <a:t>Questo limite può essere superato se si utilizzano scale di valutazione, </a:t>
            </a:r>
            <a:r>
              <a:rPr lang="it-IT" sz="2000" dirty="0" err="1" smtClean="0">
                <a:solidFill>
                  <a:schemeClr val="hlink"/>
                </a:solidFill>
              </a:rPr>
              <a:t>es</a:t>
            </a:r>
            <a:r>
              <a:rPr lang="it-IT" sz="2000" dirty="0" smtClean="0">
                <a:solidFill>
                  <a:schemeClr val="hlink"/>
                </a:solidFill>
              </a:rPr>
              <a:t>: 1=insoddisfacente, insufficiente;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dirty="0" smtClean="0">
                <a:solidFill>
                  <a:schemeClr val="hlink"/>
                </a:solidFill>
              </a:rPr>
              <a:t>2 = accettabile o sufficiente;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dirty="0" smtClean="0">
                <a:solidFill>
                  <a:schemeClr val="hlink"/>
                </a:solidFill>
              </a:rPr>
              <a:t> 3 = medio o normale;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dirty="0" smtClean="0">
                <a:solidFill>
                  <a:schemeClr val="hlink"/>
                </a:solidFill>
              </a:rPr>
              <a:t> 4 = soddisfacente o buono;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dirty="0" smtClean="0">
                <a:solidFill>
                  <a:schemeClr val="hlink"/>
                </a:solidFill>
              </a:rPr>
              <a:t> 5 = apprezzabile, ottimo.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39850"/>
          </a:xfrm>
        </p:spPr>
        <p:txBody>
          <a:bodyPr>
            <a:normAutofit/>
          </a:bodyPr>
          <a:lstStyle/>
          <a:p>
            <a:r>
              <a:rPr lang="it-IT" sz="2000" b="1" spc="-5" dirty="0" smtClean="0">
                <a:latin typeface="Trebuchet MS"/>
                <a:cs typeface="Trebuchet MS"/>
              </a:rPr>
              <a:t>GRIGLIA</a:t>
            </a:r>
            <a:r>
              <a:rPr lang="it-IT" sz="2000" b="1" spc="-345" dirty="0" smtClean="0">
                <a:latin typeface="Trebuchet MS"/>
                <a:cs typeface="Trebuchet MS"/>
              </a:rPr>
              <a:t>  </a:t>
            </a:r>
            <a:r>
              <a:rPr lang="it-IT" sz="2000" b="1" spc="-5" dirty="0" err="1" smtClean="0">
                <a:latin typeface="Trebuchet MS"/>
                <a:cs typeface="Trebuchet MS"/>
              </a:rPr>
              <a:t>D’OSSERVAZIONE</a:t>
            </a:r>
            <a:r>
              <a:rPr lang="it-IT" sz="2000" b="1" spc="-330" dirty="0" smtClean="0">
                <a:latin typeface="Trebuchet MS"/>
                <a:cs typeface="Trebuchet MS"/>
              </a:rPr>
              <a:t> </a:t>
            </a:r>
            <a:r>
              <a:rPr lang="it-IT" sz="2000" b="1" spc="-5" dirty="0" smtClean="0">
                <a:latin typeface="Trebuchet MS"/>
                <a:cs typeface="Trebuchet MS"/>
              </a:rPr>
              <a:t>ALUNNO</a:t>
            </a:r>
            <a:r>
              <a:rPr lang="it-IT" sz="2000" b="1" spc="-350" dirty="0" smtClean="0">
                <a:latin typeface="Trebuchet MS"/>
                <a:cs typeface="Trebuchet MS"/>
              </a:rPr>
              <a:t> </a:t>
            </a:r>
            <a:r>
              <a:rPr lang="it-IT" sz="2000" b="1" spc="-5" dirty="0" smtClean="0">
                <a:latin typeface="Trebuchet MS"/>
                <a:cs typeface="Trebuchet MS"/>
              </a:rPr>
              <a:t>SU</a:t>
            </a:r>
            <a:r>
              <a:rPr lang="it-IT" sz="2000" b="1" spc="-335" dirty="0" smtClean="0">
                <a:latin typeface="Trebuchet MS"/>
                <a:cs typeface="Trebuchet MS"/>
              </a:rPr>
              <a:t> </a:t>
            </a:r>
            <a:r>
              <a:rPr lang="it-IT" sz="2000" b="1" dirty="0" smtClean="0">
                <a:latin typeface="Trebuchet MS"/>
                <a:cs typeface="Trebuchet MS"/>
              </a:rPr>
              <a:t>BASE </a:t>
            </a:r>
            <a:r>
              <a:rPr lang="it-IT" sz="2000" b="1" spc="-350" dirty="0" smtClean="0">
                <a:latin typeface="Trebuchet MS"/>
                <a:cs typeface="Trebuchet MS"/>
              </a:rPr>
              <a:t> </a:t>
            </a:r>
            <a:r>
              <a:rPr lang="it-IT" sz="2000" b="1" spc="-5" dirty="0" smtClean="0">
                <a:latin typeface="Trebuchet MS"/>
                <a:cs typeface="Trebuchet MS"/>
              </a:rPr>
              <a:t>ICF</a:t>
            </a:r>
            <a:endParaRPr lang="it-IT" sz="20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214422"/>
            <a:ext cx="8229600" cy="5286412"/>
          </a:xfrm>
        </p:spPr>
        <p:txBody>
          <a:bodyPr>
            <a:normAutofit fontScale="85000" lnSpcReduction="20000"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  <a:buNone/>
            </a:pPr>
            <a:r>
              <a:rPr lang="it-IT" dirty="0" smtClean="0"/>
              <a:t>Legenda:</a:t>
            </a:r>
          </a:p>
          <a:p>
            <a:pPr>
              <a:lnSpc>
                <a:spcPct val="100000"/>
              </a:lnSpc>
              <a:spcBef>
                <a:spcPts val="25"/>
              </a:spcBef>
            </a:pPr>
            <a:endParaRPr lang="it-IT" dirty="0" smtClean="0"/>
          </a:p>
          <a:p>
            <a:pPr marL="12700" marR="1102995">
              <a:lnSpc>
                <a:spcPct val="106700"/>
              </a:lnSpc>
              <a:tabLst>
                <a:tab pos="462280" algn="l"/>
              </a:tabLst>
            </a:pPr>
            <a:r>
              <a:rPr lang="it-IT" dirty="0" smtClean="0"/>
              <a:t>2 =	L’elemento descritto dal criterio mette in evidenza problematicità rilevanti o reiterate </a:t>
            </a:r>
          </a:p>
          <a:p>
            <a:pPr marL="12700" marR="1102995">
              <a:lnSpc>
                <a:spcPct val="106700"/>
              </a:lnSpc>
              <a:tabLst>
                <a:tab pos="462280" algn="l"/>
              </a:tabLst>
            </a:pPr>
            <a:r>
              <a:rPr lang="it-IT" dirty="0" smtClean="0"/>
              <a:t> 1 =	L’elemento descritto dal criterio mette in evidenza problematicità lievi o  occasionali</a:t>
            </a:r>
          </a:p>
          <a:p>
            <a:pPr marL="12700" marR="1102995">
              <a:lnSpc>
                <a:spcPct val="106700"/>
              </a:lnSpc>
              <a:tabLst>
                <a:tab pos="462280" algn="l"/>
              </a:tabLst>
            </a:pPr>
            <a:endParaRPr lang="it-IT" dirty="0" smtClean="0"/>
          </a:p>
          <a:p>
            <a:pPr marL="12700" marR="365125">
              <a:lnSpc>
                <a:spcPts val="1360"/>
              </a:lnSpc>
              <a:spcBef>
                <a:spcPts val="35"/>
              </a:spcBef>
              <a:tabLst>
                <a:tab pos="462280" algn="l"/>
              </a:tabLst>
            </a:pPr>
            <a:r>
              <a:rPr lang="it-IT" dirty="0" smtClean="0"/>
              <a:t>0 =	L’elemento descritto dal criterio non mette in </a:t>
            </a:r>
          </a:p>
          <a:p>
            <a:pPr marL="12700" marR="365125">
              <a:lnSpc>
                <a:spcPts val="1360"/>
              </a:lnSpc>
              <a:spcBef>
                <a:spcPts val="35"/>
              </a:spcBef>
              <a:tabLst>
                <a:tab pos="462280" algn="l"/>
              </a:tabLst>
            </a:pPr>
            <a:endParaRPr lang="it-IT" dirty="0" smtClean="0"/>
          </a:p>
          <a:p>
            <a:pPr marL="12700" marR="365125">
              <a:lnSpc>
                <a:spcPts val="1360"/>
              </a:lnSpc>
              <a:spcBef>
                <a:spcPts val="35"/>
              </a:spcBef>
              <a:buNone/>
              <a:tabLst>
                <a:tab pos="462280" algn="l"/>
              </a:tabLst>
            </a:pPr>
            <a:r>
              <a:rPr lang="it-IT" dirty="0" smtClean="0"/>
              <a:t>        evidenza particolari problematicità. Lo sviluppo </a:t>
            </a:r>
          </a:p>
          <a:p>
            <a:pPr marL="12700" marR="365125">
              <a:lnSpc>
                <a:spcPts val="1360"/>
              </a:lnSpc>
              <a:spcBef>
                <a:spcPts val="35"/>
              </a:spcBef>
              <a:buNone/>
              <a:tabLst>
                <a:tab pos="462280" algn="l"/>
              </a:tabLst>
            </a:pPr>
            <a:endParaRPr lang="it-IT" dirty="0" smtClean="0"/>
          </a:p>
          <a:p>
            <a:pPr marL="12700" marR="365125">
              <a:lnSpc>
                <a:spcPts val="1360"/>
              </a:lnSpc>
              <a:spcBef>
                <a:spcPts val="35"/>
              </a:spcBef>
              <a:buNone/>
              <a:tabLst>
                <a:tab pos="462280" algn="l"/>
              </a:tabLst>
            </a:pPr>
            <a:r>
              <a:rPr lang="it-IT" dirty="0" smtClean="0"/>
              <a:t>        della  capacità descritta appare nella norma</a:t>
            </a:r>
          </a:p>
          <a:p>
            <a:pPr marL="12700" marR="365125">
              <a:lnSpc>
                <a:spcPts val="1360"/>
              </a:lnSpc>
              <a:spcBef>
                <a:spcPts val="35"/>
              </a:spcBef>
              <a:buNone/>
              <a:tabLst>
                <a:tab pos="462280" algn="l"/>
              </a:tabLst>
            </a:pPr>
            <a:endParaRPr lang="it-IT" dirty="0" smtClean="0"/>
          </a:p>
          <a:p>
            <a:pPr marL="12700" marR="365125">
              <a:lnSpc>
                <a:spcPts val="1360"/>
              </a:lnSpc>
              <a:spcBef>
                <a:spcPts val="35"/>
              </a:spcBef>
              <a:tabLst>
                <a:tab pos="462280" algn="l"/>
              </a:tabLst>
            </a:pPr>
            <a:endParaRPr lang="it-IT" dirty="0" smtClean="0"/>
          </a:p>
          <a:p>
            <a:pPr marL="12700">
              <a:lnSpc>
                <a:spcPct val="100000"/>
              </a:lnSpc>
              <a:spcBef>
                <a:spcPts val="10"/>
              </a:spcBef>
              <a:tabLst>
                <a:tab pos="462280" algn="l"/>
              </a:tabLst>
            </a:pPr>
            <a:r>
              <a:rPr lang="it-IT" dirty="0" smtClean="0"/>
              <a:t>F =	L’elemento descritto non solo non mette in evidenza problematicità, ma rappresenta un “punto di forza”dell’alunno, su cui fare leva nell’intervento.</a:t>
            </a:r>
          </a:p>
          <a:p>
            <a:pPr algn="ctr">
              <a:lnSpc>
                <a:spcPct val="100000"/>
              </a:lnSpc>
              <a:spcBef>
                <a:spcPts val="1125"/>
              </a:spcBef>
            </a:pPr>
            <a:endParaRPr lang="it-IT" dirty="0" smtClean="0">
              <a:latin typeface="Trebuchet MS"/>
              <a:cs typeface="Trebuchet MS"/>
            </a:endParaRPr>
          </a:p>
          <a:p>
            <a:endParaRPr lang="it-IT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214280" y="142860"/>
          <a:ext cx="8786875" cy="66737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42142"/>
                <a:gridCol w="30024"/>
                <a:gridCol w="857256"/>
                <a:gridCol w="642942"/>
                <a:gridCol w="642942"/>
                <a:gridCol w="1071569"/>
              </a:tblGrid>
              <a:tr h="443707">
                <a:tc gridSpan="6">
                  <a:txBody>
                    <a:bodyPr/>
                    <a:lstStyle/>
                    <a:p>
                      <a:pPr marL="12700" algn="ctr">
                        <a:lnSpc>
                          <a:spcPct val="100000"/>
                        </a:lnSpc>
                        <a:spcBef>
                          <a:spcPts val="105"/>
                        </a:spcBef>
                      </a:pPr>
                      <a:r>
                        <a:rPr lang="it-IT" sz="1800" b="1" spc="-5" dirty="0" smtClean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FUNZIONI </a:t>
                      </a:r>
                      <a:r>
                        <a:rPr lang="it-IT" sz="1800" b="1" dirty="0" smtClean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lang="it-IT" sz="1800" b="1" spc="-5" dirty="0" smtClean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STRUTTURE</a:t>
                      </a:r>
                      <a:r>
                        <a:rPr lang="it-IT" sz="1800" b="1" spc="-35" dirty="0" smtClean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-5" dirty="0" smtClean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CORPOREE</a:t>
                      </a:r>
                      <a:endParaRPr lang="it-IT" sz="1800" dirty="0">
                        <a:solidFill>
                          <a:srgbClr val="FF00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sz="2400" b="1" spc="-5" dirty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FUNZIONI MENTALI</a:t>
                      </a:r>
                      <a:r>
                        <a:rPr sz="2400" b="1" spc="-30" dirty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400" b="1" spc="-5" dirty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SPECIFICHE</a:t>
                      </a:r>
                      <a:endParaRPr sz="2400">
                        <a:solidFill>
                          <a:srgbClr val="FF00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 marL="0" marR="0" marT="635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2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rebuchet MS"/>
                          <a:cs typeface="Trebuchet MS"/>
                        </a:rPr>
                        <a:t>2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rebuchet MS"/>
                          <a:cs typeface="Trebuchet MS"/>
                        </a:rPr>
                        <a:t>1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635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rebuchet MS"/>
                          <a:cs typeface="Trebuchet MS"/>
                        </a:rPr>
                        <a:t>0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6350" marB="0"/>
                </a:tc>
                <a:tc>
                  <a:txBody>
                    <a:bodyPr/>
                    <a:lstStyle/>
                    <a:p>
                      <a:r>
                        <a:rPr lang="it-IT" sz="2400" b="1" dirty="0" smtClean="0"/>
                        <a:t>F</a:t>
                      </a:r>
                      <a:endParaRPr lang="it-IT" sz="2400" b="1" dirty="0"/>
                    </a:p>
                  </a:txBody>
                  <a:tcPr/>
                </a:tc>
              </a:tr>
              <a:tr h="255586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000" b="1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000" b="1" spc="-5" smtClean="0">
                          <a:latin typeface="Trebuchet MS"/>
                          <a:cs typeface="Trebuchet MS"/>
                        </a:rPr>
                        <a:t>Focalizzazione</a:t>
                      </a:r>
                      <a:r>
                        <a:rPr sz="2000" b="1" spc="-15" smtClean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dell’attenzione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2000" b="1" spc="-5" dirty="0">
                          <a:latin typeface="Trebuchet MS"/>
                          <a:cs typeface="Trebuchet MS"/>
                        </a:rPr>
                        <a:t>Mantenimento</a:t>
                      </a:r>
                      <a:r>
                        <a:rPr sz="2000" b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dell’attenzione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63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000" b="1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000" b="1" spc="-5" smtClean="0">
                          <a:latin typeface="Trebuchet MS"/>
                          <a:cs typeface="Trebuchet MS"/>
                        </a:rPr>
                        <a:t>Memoria </a:t>
                      </a:r>
                      <a:r>
                        <a:rPr sz="2000" b="1" dirty="0">
                          <a:latin typeface="Trebuchet MS"/>
                          <a:cs typeface="Trebuchet MS"/>
                        </a:rPr>
                        <a:t>a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breve</a:t>
                      </a:r>
                      <a:r>
                        <a:rPr sz="2000" b="1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termine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2000" b="1" spc="-5" dirty="0">
                          <a:latin typeface="Trebuchet MS"/>
                          <a:cs typeface="Trebuchet MS"/>
                        </a:rPr>
                        <a:t>Memoria </a:t>
                      </a:r>
                      <a:r>
                        <a:rPr sz="2000" b="1" dirty="0">
                          <a:latin typeface="Trebuchet MS"/>
                          <a:cs typeface="Trebuchet MS"/>
                        </a:rPr>
                        <a:t>a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lungo</a:t>
                      </a:r>
                      <a:r>
                        <a:rPr sz="2000" b="1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termine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190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000" b="1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000" b="1" spc="-5" smtClean="0">
                          <a:latin typeface="Trebuchet MS"/>
                          <a:cs typeface="Trebuchet MS"/>
                        </a:rPr>
                        <a:t>Controllo</a:t>
                      </a:r>
                      <a:r>
                        <a:rPr sz="2000" b="1" spc="-15" smtClean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psicomotorio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000" b="1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000" b="1" spc="-5" smtClean="0">
                          <a:latin typeface="Trebuchet MS"/>
                          <a:cs typeface="Trebuchet MS"/>
                        </a:rPr>
                        <a:t>Gamma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2000" b="1" spc="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emozioni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2000" b="1" dirty="0">
                          <a:latin typeface="Trebuchet MS"/>
                          <a:cs typeface="Trebuchet MS"/>
                        </a:rPr>
                        <a:t>Regolazione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delle emozioni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63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000" b="1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000" b="1" spc="-5" smtClean="0">
                          <a:latin typeface="Trebuchet MS"/>
                          <a:cs typeface="Trebuchet MS"/>
                        </a:rPr>
                        <a:t>Acquisizione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della</a:t>
                      </a:r>
                      <a:r>
                        <a:rPr sz="2000" b="1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dominanza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endParaRPr lang="it-IT" sz="2000" b="1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2000" b="1" spc="-5" smtClean="0">
                          <a:latin typeface="Trebuchet MS"/>
                          <a:cs typeface="Trebuchet MS"/>
                        </a:rPr>
                        <a:t>Linguaggio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verbale</a:t>
                      </a:r>
                      <a:r>
                        <a:rPr sz="2000" b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(comprensione)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000" b="1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000" b="1" spc="-5" smtClean="0">
                          <a:latin typeface="Trebuchet MS"/>
                          <a:cs typeface="Trebuchet MS"/>
                        </a:rPr>
                        <a:t>Linguaggio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verbale</a:t>
                      </a:r>
                      <a:r>
                        <a:rPr sz="2000" b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(produzione)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ts val="1235"/>
                        </a:lnSpc>
                      </a:pPr>
                      <a:endParaRPr lang="it-IT" sz="20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5"/>
                        </a:lnSpc>
                      </a:pPr>
                      <a:r>
                        <a:rPr sz="2000" b="1" smtClean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2000" b="1" spc="-15" smtClean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visiva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0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000" b="1" smtClean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2000" b="1" spc="-15" smtClean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uditiva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0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000" b="1" smtClean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2000" b="1" spc="-15" smtClean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000" b="1" spc="-5" dirty="0">
                          <a:latin typeface="Trebuchet MS"/>
                          <a:cs typeface="Trebuchet MS"/>
                        </a:rPr>
                        <a:t>tattile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214280" y="142860"/>
          <a:ext cx="8786875" cy="62865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42142"/>
                <a:gridCol w="30024"/>
                <a:gridCol w="857256"/>
                <a:gridCol w="642942"/>
                <a:gridCol w="642942"/>
                <a:gridCol w="1071569"/>
              </a:tblGrid>
              <a:tr h="639895">
                <a:tc gridSpan="6">
                  <a:txBody>
                    <a:bodyPr/>
                    <a:lstStyle/>
                    <a:p>
                      <a:pPr marL="12700" algn="ctr">
                        <a:lnSpc>
                          <a:spcPct val="100000"/>
                        </a:lnSpc>
                        <a:spcBef>
                          <a:spcPts val="105"/>
                        </a:spcBef>
                      </a:pPr>
                      <a:r>
                        <a:rPr lang="it-IT" sz="1800" b="1" spc="-5" dirty="0" smtClean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FUNZIONI </a:t>
                      </a:r>
                      <a:r>
                        <a:rPr lang="it-IT" sz="1800" b="1" dirty="0" smtClean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lang="it-IT" sz="1800" b="1" spc="-5" dirty="0" smtClean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STRUTTURE</a:t>
                      </a:r>
                      <a:r>
                        <a:rPr lang="it-IT" sz="1800" b="1" spc="-35" dirty="0" smtClean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-5" dirty="0" smtClean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CORPOREE</a:t>
                      </a:r>
                      <a:endParaRPr lang="it-IT" sz="1800" dirty="0">
                        <a:solidFill>
                          <a:srgbClr val="FF00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63989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sz="1800" b="1" spc="-5" dirty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FUNZIONI MENTALI</a:t>
                      </a:r>
                      <a:r>
                        <a:rPr sz="1800" b="1" spc="-30" dirty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spc="-5" dirty="0">
                          <a:solidFill>
                            <a:srgbClr val="FF0000"/>
                          </a:solidFill>
                          <a:latin typeface="Trebuchet MS"/>
                          <a:cs typeface="Trebuchet MS"/>
                        </a:rPr>
                        <a:t>SPECIFICHE</a:t>
                      </a:r>
                      <a:endParaRPr sz="1800">
                        <a:solidFill>
                          <a:srgbClr val="FF00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 marL="0" marR="0" marT="635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2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rebuchet MS"/>
                          <a:cs typeface="Trebuchet MS"/>
                        </a:rPr>
                        <a:t>2</a:t>
                      </a:r>
                      <a:endParaRPr sz="200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rebuchet MS"/>
                          <a:cs typeface="Trebuchet MS"/>
                        </a:rPr>
                        <a:t>1</a:t>
                      </a:r>
                      <a:endParaRPr sz="2000">
                        <a:latin typeface="Trebuchet MS"/>
                        <a:cs typeface="Trebuchet MS"/>
                      </a:endParaRPr>
                    </a:p>
                  </a:txBody>
                  <a:tcPr marL="0" marR="0" marT="635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rebuchet MS"/>
                          <a:cs typeface="Trebuchet MS"/>
                        </a:rPr>
                        <a:t>0</a:t>
                      </a:r>
                      <a:endParaRPr sz="2000">
                        <a:latin typeface="Trebuchet MS"/>
                        <a:cs typeface="Trebuchet MS"/>
                      </a:endParaRPr>
                    </a:p>
                  </a:txBody>
                  <a:tcPr marL="0" marR="0" marT="6350" marB="0"/>
                </a:tc>
                <a:tc>
                  <a:txBody>
                    <a:bodyPr/>
                    <a:lstStyle/>
                    <a:p>
                      <a:r>
                        <a:rPr lang="it-IT" sz="2400" b="1" dirty="0" smtClean="0"/>
                        <a:t>F</a:t>
                      </a:r>
                      <a:endParaRPr lang="it-IT" sz="2400" b="1" dirty="0"/>
                    </a:p>
                  </a:txBody>
                  <a:tcPr/>
                </a:tc>
              </a:tr>
              <a:tr h="527483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400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400" smtClean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2400" spc="-15" smtClean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400" spc="-5" dirty="0">
                          <a:latin typeface="Trebuchet MS"/>
                          <a:cs typeface="Trebuchet MS"/>
                        </a:rPr>
                        <a:t>gustativa</a:t>
                      </a:r>
                      <a:endParaRPr sz="240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639895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endParaRPr lang="it-IT" sz="2400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2400" smtClean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2400" spc="-15" smtClean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400" spc="-5" dirty="0">
                          <a:latin typeface="Trebuchet MS"/>
                          <a:cs typeface="Trebuchet MS"/>
                        </a:rPr>
                        <a:t>olfattiva</a:t>
                      </a:r>
                      <a:endParaRPr sz="240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63989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400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400" spc="-5" smtClean="0">
                          <a:latin typeface="Trebuchet MS"/>
                          <a:cs typeface="Trebuchet MS"/>
                        </a:rPr>
                        <a:t>Gestione </a:t>
                      </a:r>
                      <a:r>
                        <a:rPr sz="2400" spc="-5" dirty="0">
                          <a:latin typeface="Trebuchet MS"/>
                          <a:cs typeface="Trebuchet MS"/>
                        </a:rPr>
                        <a:t>del</a:t>
                      </a:r>
                      <a:r>
                        <a:rPr sz="240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400" spc="-5" dirty="0">
                          <a:latin typeface="Trebuchet MS"/>
                          <a:cs typeface="Trebuchet MS"/>
                        </a:rPr>
                        <a:t>tempo</a:t>
                      </a:r>
                      <a:endParaRPr sz="240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63989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400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400" smtClean="0">
                          <a:latin typeface="Trebuchet MS"/>
                          <a:cs typeface="Trebuchet MS"/>
                        </a:rPr>
                        <a:t>Risoluzione </a:t>
                      </a:r>
                      <a:r>
                        <a:rPr sz="2400" spc="-5" dirty="0">
                          <a:latin typeface="Trebuchet MS"/>
                          <a:cs typeface="Trebuchet MS"/>
                        </a:rPr>
                        <a:t>dei</a:t>
                      </a:r>
                      <a:r>
                        <a:rPr sz="2400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400" spc="-5" dirty="0">
                          <a:latin typeface="Trebuchet MS"/>
                          <a:cs typeface="Trebuchet MS"/>
                        </a:rPr>
                        <a:t>problemi</a:t>
                      </a:r>
                      <a:endParaRPr sz="240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639895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endParaRPr lang="it-IT" sz="2400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2400" spc="-5" smtClean="0">
                          <a:latin typeface="Trebuchet MS"/>
                          <a:cs typeface="Trebuchet MS"/>
                        </a:rPr>
                        <a:t>Immagine</a:t>
                      </a:r>
                      <a:r>
                        <a:rPr sz="2400" spc="-15" smtClean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400" spc="-5" dirty="0">
                          <a:latin typeface="Trebuchet MS"/>
                          <a:cs typeface="Trebuchet MS"/>
                        </a:rPr>
                        <a:t>corporea</a:t>
                      </a:r>
                      <a:endParaRPr sz="240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639895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endParaRPr lang="it-IT" sz="2400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2400" smtClean="0">
                          <a:latin typeface="Trebuchet MS"/>
                          <a:cs typeface="Trebuchet MS"/>
                        </a:rPr>
                        <a:t>Pensiero </a:t>
                      </a:r>
                      <a:r>
                        <a:rPr sz="2400" spc="-5" dirty="0">
                          <a:latin typeface="Trebuchet MS"/>
                          <a:cs typeface="Trebuchet MS"/>
                        </a:rPr>
                        <a:t>(forma </a:t>
                      </a:r>
                      <a:r>
                        <a:rPr sz="2400" dirty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2400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2400" spc="-5" dirty="0">
                          <a:latin typeface="Trebuchet MS"/>
                          <a:cs typeface="Trebuchet MS"/>
                        </a:rPr>
                        <a:t>contenuto)</a:t>
                      </a:r>
                      <a:endParaRPr sz="240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63989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2400" spc="-5" dirty="0">
                          <a:latin typeface="Trebuchet MS"/>
                          <a:cs typeface="Trebuchet MS"/>
                        </a:rPr>
                        <a:t>Astrazione</a:t>
                      </a:r>
                      <a:endParaRPr sz="2400">
                        <a:latin typeface="Trebuchet MS"/>
                        <a:cs typeface="Trebuchet MS"/>
                      </a:endParaRPr>
                    </a:p>
                  </a:txBody>
                  <a:tcPr marL="0" marR="0" marT="381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63989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2400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2400" spc="-5" smtClean="0">
                          <a:latin typeface="Trebuchet MS"/>
                          <a:cs typeface="Trebuchet MS"/>
                        </a:rPr>
                        <a:t>Metacognizione</a:t>
                      </a:r>
                      <a:endParaRPr sz="240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214282" y="142860"/>
          <a:ext cx="8786873" cy="65116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715172"/>
                <a:gridCol w="642942"/>
                <a:gridCol w="500066"/>
                <a:gridCol w="500066"/>
                <a:gridCol w="428627"/>
              </a:tblGrid>
              <a:tr h="428620">
                <a:tc gridSpan="5">
                  <a:txBody>
                    <a:bodyPr/>
                    <a:lstStyle/>
                    <a:p>
                      <a:pPr marL="1270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800" b="1" spc="-5" dirty="0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ATTIVITA’</a:t>
                      </a:r>
                      <a:r>
                        <a:rPr lang="it-IT" sz="1800" b="1" spc="-60" dirty="0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-5" dirty="0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PERSONALI</a:t>
                      </a:r>
                      <a:endParaRPr lang="it-IT" sz="1800" dirty="0" smtClean="0">
                        <a:solidFill>
                          <a:srgbClr val="FFFF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150">
                        <a:solidFill>
                          <a:srgbClr val="FFFF00"/>
                        </a:solidFill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sz="1600" b="1" spc="-5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APPRENDIMENTO</a:t>
                      </a:r>
                      <a:r>
                        <a:rPr sz="1600" b="1" spc="-1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E</a:t>
                      </a:r>
                      <a:r>
                        <a:rPr lang="it-IT" sz="1600" b="1" baseline="0" dirty="0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  A</a:t>
                      </a:r>
                      <a:r>
                        <a:rPr sz="1600" b="1" spc="-5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PPLICAZIONE </a:t>
                      </a:r>
                      <a:r>
                        <a:rPr sz="1600" b="1" dirty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DELLE</a:t>
                      </a:r>
                      <a:r>
                        <a:rPr sz="1600" b="1" spc="-30" dirty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CONOSCENZE</a:t>
                      </a:r>
                      <a:endParaRPr sz="1600">
                        <a:solidFill>
                          <a:srgbClr val="FFFF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 marL="0" marR="0" marT="3175" marB="0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lang="it-IT" sz="1800" b="1" dirty="0" smtClean="0">
                          <a:latin typeface="Trebuchet MS"/>
                          <a:cs typeface="Trebuchet MS"/>
                        </a:rPr>
                        <a:t>2</a:t>
                      </a:r>
                      <a:endParaRPr sz="180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lang="it-IT" sz="1800" b="1" dirty="0" smtClean="0">
                          <a:latin typeface="Trebuchet MS"/>
                          <a:cs typeface="Trebuchet MS"/>
                        </a:rPr>
                        <a:t>1</a:t>
                      </a:r>
                      <a:endParaRPr sz="180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lang="it-IT" sz="1800" b="1" dirty="0" smtClean="0">
                          <a:latin typeface="Trebuchet MS"/>
                          <a:cs typeface="Trebuchet MS"/>
                        </a:rPr>
                        <a:t>0</a:t>
                      </a:r>
                      <a:endParaRPr sz="180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r>
                        <a:rPr lang="it-IT" sz="2400" b="1" dirty="0" smtClean="0"/>
                        <a:t>F</a:t>
                      </a:r>
                      <a:endParaRPr lang="it-IT" sz="2400" b="1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Ha la capacità di dirigere intenzionalmente lo sguardo su cose e persone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Guarda negli occhi l’interlocutore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Ha la capacità di ascoltare intenzionalmente (es.: voce dell’adulto, musica)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Ha la capacità di imparare a scrivere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Applica la capacità di imparare a scrivere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Ha la capacità di imparare a leggere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Applica la capacità di imparare a leggere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Ha la capacità di imparare a calcolare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Applica la capacità di imparare a calcolare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Ha la capacità di pensare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E’ in grado di ignorare rumori distraenti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b="1" dirty="0"/>
                        <a:t>Mantiene l’attenzione sul compito</a:t>
                      </a:r>
                      <a:endParaRPr b="1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214283" y="0"/>
          <a:ext cx="8715435" cy="659373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429419"/>
                <a:gridCol w="642942"/>
                <a:gridCol w="428628"/>
                <a:gridCol w="571504"/>
                <a:gridCol w="642942"/>
              </a:tblGrid>
              <a:tr h="571480">
                <a:tc gridSpan="5">
                  <a:txBody>
                    <a:bodyPr/>
                    <a:lstStyle/>
                    <a:p>
                      <a:pPr marL="1270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800" b="1" spc="-5" dirty="0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ATTIVITA’</a:t>
                      </a:r>
                      <a:r>
                        <a:rPr lang="it-IT" sz="1800" b="1" spc="-60" dirty="0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-5" dirty="0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PERSONALI</a:t>
                      </a:r>
                      <a:endParaRPr lang="it-IT" sz="1800" dirty="0" smtClean="0">
                        <a:solidFill>
                          <a:srgbClr val="FFFF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7130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400" b="1" dirty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COMPITI E </a:t>
                      </a:r>
                      <a:r>
                        <a:rPr sz="1400" b="1" spc="-5" dirty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RICHIESTE</a:t>
                      </a:r>
                      <a:r>
                        <a:rPr sz="1400" b="1" spc="-30" dirty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400" b="1" spc="-5" dirty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GENERALI</a:t>
                      </a:r>
                      <a:endParaRPr sz="1400">
                        <a:solidFill>
                          <a:srgbClr val="FFFF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 marL="0" marR="0" marT="5715" marB="0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imes New Roman"/>
                          <a:cs typeface="Times New Roman"/>
                        </a:rPr>
                        <a:t>2</a:t>
                      </a:r>
                      <a:endParaRPr sz="2000" b="1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imes New Roman"/>
                          <a:cs typeface="Times New Roman"/>
                        </a:rPr>
                        <a:t>1</a:t>
                      </a:r>
                      <a:endParaRPr sz="2000" b="1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imes New Roman"/>
                          <a:cs typeface="Times New Roman"/>
                        </a:rPr>
                        <a:t>0</a:t>
                      </a:r>
                      <a:endParaRPr sz="2000" b="1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2000" b="1" dirty="0" smtClean="0"/>
                        <a:t>F</a:t>
                      </a:r>
                      <a:endParaRPr lang="it-IT" sz="2000" b="1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</a:pPr>
                      <a:endParaRPr lang="it-IT" sz="1800" b="1" i="0" dirty="0" smtClean="0">
                        <a:latin typeface="Trebuchet MS"/>
                        <a:cs typeface="Trebuchet MS"/>
                      </a:endParaRPr>
                    </a:p>
                    <a:p>
                      <a:pPr marL="75565" algn="l">
                        <a:lnSpc>
                          <a:spcPct val="100000"/>
                        </a:lnSpc>
                      </a:pPr>
                      <a:r>
                        <a:rPr sz="1800" b="1" i="0" smtClean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’ in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compiere azioni</a:t>
                      </a:r>
                      <a:r>
                        <a:rPr sz="1800" b="1" i="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compiere azioni</a:t>
                      </a:r>
                      <a:r>
                        <a:rPr sz="1800" b="1" i="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complesse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190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intraprendere singoli compiti</a:t>
                      </a:r>
                      <a:r>
                        <a:rPr sz="1800" b="1" i="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intraprendere compiti</a:t>
                      </a:r>
                      <a:r>
                        <a:rPr sz="1800" b="1" i="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articolati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63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Porta a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termine compiti articolati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in</a:t>
                      </a:r>
                      <a:r>
                        <a:rPr sz="1800" b="1" i="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autonomia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381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seguire una</a:t>
                      </a:r>
                      <a:r>
                        <a:rPr sz="1800" b="1" i="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routine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190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capacità di seguire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800" b="1" i="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routine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Sa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gestire cambiamenti della</a:t>
                      </a:r>
                      <a:r>
                        <a:rPr sz="1800" b="1" i="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routine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63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grado di partecipare alle attività di classe solo </a:t>
                      </a:r>
                      <a:r>
                        <a:rPr sz="1800" b="1" i="0" spc="5" dirty="0">
                          <a:latin typeface="Trebuchet MS"/>
                          <a:cs typeface="Trebuchet MS"/>
                        </a:rPr>
                        <a:t>se</a:t>
                      </a:r>
                      <a:r>
                        <a:rPr sz="1800" b="1" i="0" spc="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sollecitato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grado di lavorare con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il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piccolo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gruppo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grado di coinvolgersi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in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attività con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il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gruppo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classe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381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98639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gestire la tensione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o la</a:t>
                      </a:r>
                      <a:r>
                        <a:rPr sz="1800" b="1" i="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frustrazione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190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67281">
                <a:tc>
                  <a:txBody>
                    <a:bodyPr/>
                    <a:lstStyle/>
                    <a:p>
                      <a:pPr marL="75565" algn="l">
                        <a:lnSpc>
                          <a:spcPct val="100000"/>
                        </a:lnSpc>
                      </a:pPr>
                      <a:r>
                        <a:rPr sz="1800" b="1" i="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controllare </a:t>
                      </a:r>
                      <a:r>
                        <a:rPr sz="1800" b="1" i="0" dirty="0">
                          <a:latin typeface="Trebuchet MS"/>
                          <a:cs typeface="Trebuchet MS"/>
                        </a:rPr>
                        <a:t>il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proprio</a:t>
                      </a:r>
                      <a:r>
                        <a:rPr sz="1800" b="1" i="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800" b="1" i="0" spc="-5" dirty="0">
                          <a:latin typeface="Trebuchet MS"/>
                          <a:cs typeface="Trebuchet MS"/>
                        </a:rPr>
                        <a:t>comportamento</a:t>
                      </a:r>
                      <a:endParaRPr sz="1800" b="1" i="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285718" y="142860"/>
          <a:ext cx="8572561" cy="63934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975526"/>
                <a:gridCol w="25400"/>
                <a:gridCol w="357190"/>
                <a:gridCol w="357190"/>
                <a:gridCol w="428628"/>
                <a:gridCol w="428627"/>
              </a:tblGrid>
              <a:tr h="706215">
                <a:tc gridSpan="6">
                  <a:txBody>
                    <a:bodyPr/>
                    <a:lstStyle/>
                    <a:p>
                      <a:pPr marL="12700" algn="ctr">
                        <a:lnSpc>
                          <a:spcPct val="100000"/>
                        </a:lnSpc>
                        <a:spcBef>
                          <a:spcPts val="105"/>
                        </a:spcBef>
                      </a:pPr>
                      <a:r>
                        <a:rPr lang="it-IT" sz="1600" dirty="0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ATTIVITA’ PERSONALI</a:t>
                      </a:r>
                    </a:p>
                    <a:p>
                      <a:pPr marL="12700" algn="ctr">
                        <a:lnSpc>
                          <a:spcPct val="100000"/>
                        </a:lnSpc>
                        <a:spcBef>
                          <a:spcPts val="105"/>
                        </a:spcBef>
                      </a:pPr>
                      <a:r>
                        <a:rPr lang="it-IT" sz="1600" dirty="0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COMUNICAZIONE</a:t>
                      </a:r>
                      <a:endParaRPr lang="it-IT" sz="1600" dirty="0">
                        <a:solidFill>
                          <a:srgbClr val="FFFF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579661">
                <a:tc>
                  <a:txBody>
                    <a:bodyPr/>
                    <a:lstStyle/>
                    <a:p>
                      <a:pPr marL="75565">
                        <a:lnSpc>
                          <a:spcPts val="1235"/>
                        </a:lnSpc>
                      </a:pPr>
                      <a:endParaRPr lang="it-IT" sz="16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5"/>
                        </a:lnSpc>
                      </a:pPr>
                      <a:r>
                        <a:rPr sz="1600" b="1" smtClean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600" b="1">
                          <a:latin typeface="Trebuchet MS"/>
                          <a:cs typeface="Trebuchet MS"/>
                        </a:rPr>
                        <a:t>’ </a:t>
                      </a:r>
                      <a:r>
                        <a:rPr sz="1600" b="1" smtClean="0">
                          <a:latin typeface="Trebuchet MS"/>
                          <a:cs typeface="Trebuchet MS"/>
                        </a:rPr>
                        <a:t>i</a:t>
                      </a:r>
                      <a:r>
                        <a:rPr lang="it-IT" sz="1600" b="1" dirty="0" smtClean="0">
                          <a:latin typeface="Trebuchet MS"/>
                          <a:cs typeface="Trebuchet MS"/>
                        </a:rPr>
                        <a:t>n</a:t>
                      </a:r>
                      <a:r>
                        <a:rPr sz="1600" b="1" smtClean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comprendere messaggi</a:t>
                      </a:r>
                      <a:r>
                        <a:rPr sz="1600" b="1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verbali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endParaRPr sz="160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lang="it-IT" sz="1600" b="1" dirty="0" smtClean="0">
                          <a:latin typeface="Trebuchet MS"/>
                          <a:cs typeface="Trebuchet MS"/>
                        </a:rPr>
                        <a:t>2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lang="it-IT" sz="1600" b="1" dirty="0" smtClean="0">
                          <a:latin typeface="Trebuchet MS"/>
                          <a:cs typeface="Trebuchet MS"/>
                        </a:rPr>
                        <a:t>1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lang="it-IT" sz="1600" b="1" dirty="0" smtClean="0">
                          <a:latin typeface="Trebuchet MS"/>
                          <a:cs typeface="Trebuchet MS"/>
                        </a:rPr>
                        <a:t>0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r>
                        <a:rPr lang="it-IT" sz="2000" b="1" dirty="0" smtClean="0"/>
                        <a:t>F</a:t>
                      </a:r>
                      <a:endParaRPr lang="it-IT" sz="2000" b="1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16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600" b="1" smtClean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’ in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comprendere messaggi</a:t>
                      </a:r>
                      <a:r>
                        <a:rPr sz="1600" b="1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scritti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endParaRPr lang="it-IT" sz="16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600" b="1" smtClean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’ in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comprendere messaggi nella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lingua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dei</a:t>
                      </a:r>
                      <a:r>
                        <a:rPr sz="1600" b="1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segni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480027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16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600" b="1" smtClean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’ in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600" b="1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parlare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16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600" b="1" smtClean="0">
                          <a:latin typeface="Trebuchet MS"/>
                          <a:cs typeface="Trebuchet MS"/>
                        </a:rPr>
                        <a:t>Applica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la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600" b="1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parlare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b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produrre</a:t>
                      </a:r>
                      <a:r>
                        <a:rPr sz="1600" b="1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parole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635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16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600" b="1" smtClean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’ in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600" b="1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cantare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b="1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600" b="1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cantare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635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16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600" b="1" smtClean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’ in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produrre messaggi non</a:t>
                      </a:r>
                      <a:r>
                        <a:rPr sz="1600" b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verbali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endParaRPr lang="it-IT" sz="16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600" b="1" smtClean="0">
                          <a:latin typeface="Trebuchet MS"/>
                          <a:cs typeface="Trebuchet MS"/>
                        </a:rPr>
                        <a:t>Applica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la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produrre messaggi non</a:t>
                      </a:r>
                      <a:r>
                        <a:rPr sz="1600" b="1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verbali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16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600" b="1" smtClean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’ in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iniziare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tenere una conversazione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600" b="1" spc="-5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600" b="1" spc="-4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smtClean="0">
                          <a:latin typeface="Trebuchet MS"/>
                          <a:cs typeface="Trebuchet MS"/>
                        </a:rPr>
                        <a:t>persona</a:t>
                      </a:r>
                      <a:endParaRPr lang="it-IT" sz="1600" b="1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lang="it-IT" sz="1600" b="1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600" b="1" smtClean="0">
                          <a:latin typeface="Trebuchet MS"/>
                          <a:cs typeface="Trebuchet MS"/>
                        </a:rPr>
                        <a:t>Applica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la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mantenere una conversazione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600" b="1" spc="-5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600" b="1" spc="-45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smtClean="0">
                          <a:latin typeface="Trebuchet MS"/>
                          <a:cs typeface="Trebuchet MS"/>
                        </a:rPr>
                        <a:t>persona</a:t>
                      </a:r>
                      <a:endParaRPr lang="it-IT" sz="1600" b="1" spc="-5" dirty="0" smtClean="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ts val="123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b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avviare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mantenere un dibattito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più </a:t>
                      </a:r>
                      <a:r>
                        <a:rPr sz="1600" b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600" b="1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600" b="1" spc="-5" dirty="0">
                          <a:latin typeface="Trebuchet MS"/>
                          <a:cs typeface="Trebuchet MS"/>
                        </a:rPr>
                        <a:t>persona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635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-2" y="142860"/>
          <a:ext cx="9144001" cy="76354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761312"/>
                <a:gridCol w="25400"/>
                <a:gridCol w="285752"/>
                <a:gridCol w="357190"/>
                <a:gridCol w="357190"/>
                <a:gridCol w="357157"/>
              </a:tblGrid>
              <a:tr h="428620">
                <a:tc gridSpan="6">
                  <a:txBody>
                    <a:bodyPr/>
                    <a:lstStyle/>
                    <a:p>
                      <a:pPr marL="1270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600" b="1" dirty="0" smtClean="0">
                          <a:solidFill>
                            <a:srgbClr val="FFFF00"/>
                          </a:solidFill>
                          <a:latin typeface="Trebuchet MS"/>
                          <a:ea typeface="Trebuchet MS"/>
                          <a:cs typeface="Trebuchet MS"/>
                        </a:rPr>
                        <a:t>ATTIVITA’ PERSONALI</a:t>
                      </a:r>
                    </a:p>
                    <a:p>
                      <a:pPr marL="1270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600" b="1" dirty="0" smtClean="0">
                          <a:solidFill>
                            <a:srgbClr val="FFFF00"/>
                          </a:solidFill>
                          <a:latin typeface="Trebuchet MS"/>
                          <a:ea typeface="Trebuchet MS"/>
                          <a:cs typeface="Trebuchet MS"/>
                        </a:rPr>
                        <a:t>MOBILITA’, USO DELLO SPAZIO e ORIENTAMENTO TEMPORALE</a:t>
                      </a:r>
                      <a:endParaRPr lang="it-IT" sz="1800" dirty="0" smtClean="0">
                        <a:solidFill>
                          <a:srgbClr val="FFFF00"/>
                        </a:solidFill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12700" algn="ctr">
                        <a:lnSpc>
                          <a:spcPct val="100000"/>
                        </a:lnSpc>
                        <a:spcBef>
                          <a:spcPts val="105"/>
                        </a:spcBef>
                      </a:pPr>
                      <a:endParaRPr lang="it-IT" sz="1600" dirty="0">
                        <a:latin typeface="Trebuchet MS"/>
                        <a:cs typeface="Trebuchet MS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37516">
                <a:tc>
                  <a:txBody>
                    <a:bodyPr/>
                    <a:lstStyle/>
                    <a:p>
                      <a:pPr marL="69850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050" i="1" dirty="0" smtClean="0">
                          <a:latin typeface="Trebuchet MS"/>
                          <a:ea typeface="Trebuchet MS"/>
                          <a:cs typeface="Trebuchet MS"/>
                        </a:rPr>
                        <a:t>E’ in </a:t>
                      </a:r>
                      <a:r>
                        <a:rPr lang="it-IT" sz="1050" i="1" dirty="0">
                          <a:latin typeface="Trebuchet MS"/>
                          <a:ea typeface="Trebuchet MS"/>
                          <a:cs typeface="Trebuchet MS"/>
                        </a:rPr>
                        <a:t>grado di cambiare posizione corporea di base </a:t>
                      </a:r>
                      <a:r>
                        <a:rPr lang="it-IT" sz="1050" dirty="0">
                          <a:latin typeface="Trebuchet MS"/>
                          <a:ea typeface="Trebuchet MS"/>
                          <a:cs typeface="Trebuchet MS"/>
                        </a:rPr>
                        <a:t>(in piedi /seduto)</a:t>
                      </a:r>
                      <a:endParaRPr lang="it-IT" sz="1100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endParaRPr sz="160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lang="it-IT" sz="1600" b="1" dirty="0" smtClean="0">
                          <a:latin typeface="Trebuchet MS"/>
                          <a:cs typeface="Trebuchet MS"/>
                        </a:rPr>
                        <a:t>2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lang="it-IT" sz="1600" b="1" dirty="0" smtClean="0">
                          <a:latin typeface="Trebuchet MS"/>
                          <a:cs typeface="Trebuchet MS"/>
                        </a:rPr>
                        <a:t>1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lang="it-IT" sz="1600" b="1" dirty="0" smtClean="0">
                          <a:latin typeface="Trebuchet MS"/>
                          <a:cs typeface="Trebuchet MS"/>
                        </a:rPr>
                        <a:t>0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r>
                        <a:rPr lang="it-IT" sz="2000" b="1" dirty="0" smtClean="0"/>
                        <a:t>F</a:t>
                      </a:r>
                      <a:endParaRPr lang="it-IT" sz="2000" b="1" dirty="0"/>
                    </a:p>
                  </a:txBody>
                  <a:tcPr/>
                </a:tc>
              </a:tr>
              <a:tr h="248288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E’ in grado di mantenere una posizione (es.: seduto)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341636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E’ in grado di trasferirsi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262041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E’ in grado di spostare oggetti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283951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>
                          <a:latin typeface="Trebuchet MS"/>
                          <a:ea typeface="Trebuchet MS"/>
                          <a:cs typeface="Trebuchet MS"/>
                        </a:rPr>
                        <a:t>E’ in grado di camminare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377299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Sviluppo</a:t>
                      </a:r>
                      <a:r>
                        <a:rPr lang="it-IT" sz="1600" b="1" spc="-105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motricità</a:t>
                      </a:r>
                      <a:r>
                        <a:rPr lang="it-IT" sz="1600" b="1" spc="-105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fine</a:t>
                      </a:r>
                      <a:r>
                        <a:rPr lang="it-IT" sz="1600" b="1" spc="-105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della</a:t>
                      </a:r>
                      <a:r>
                        <a:rPr lang="it-IT" sz="1600" b="1" spc="-100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600" b="1" dirty="0" smtClean="0">
                          <a:latin typeface="Trebuchet MS"/>
                          <a:ea typeface="Trebuchet MS"/>
                          <a:cs typeface="Trebuchet MS"/>
                        </a:rPr>
                        <a:t>mano</a:t>
                      </a:r>
                      <a:endParaRPr lang="it-IT" sz="1600" b="1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357190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Sviluppo motricità fine del piede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357190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600" b="1" i="1">
                          <a:latin typeface="Trebuchet MS"/>
                          <a:ea typeface="Trebuchet MS"/>
                          <a:cs typeface="Trebuchet MS"/>
                        </a:rPr>
                        <a:t>E’ in grado di aprire e chiudere lo zaino, la cartella, l’astuccio</a:t>
                      </a:r>
                      <a:endParaRPr lang="it-IT" sz="1600" b="1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57190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Ha la capacità di calciare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285752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Ha la capacità di strisciare, saltare, rotolarsi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i="1">
                          <a:latin typeface="Trebuchet MS"/>
                          <a:ea typeface="Trebuchet MS"/>
                          <a:cs typeface="Trebuchet MS"/>
                        </a:rPr>
                        <a:t>E’ in grado di spostarsi in modo autonomo negli ambienti scolastici</a:t>
                      </a:r>
                      <a:endParaRPr lang="it-IT" sz="1600" b="1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i="1">
                          <a:latin typeface="Trebuchet MS"/>
                          <a:ea typeface="Trebuchet MS"/>
                          <a:cs typeface="Trebuchet MS"/>
                        </a:rPr>
                        <a:t>Sa dove procurarsi, all’interno dell’aula, il materiale per svolgere un’attività</a:t>
                      </a:r>
                      <a:endParaRPr lang="it-IT" sz="1600" b="1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254351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>
                          <a:latin typeface="Trebuchet MS"/>
                          <a:ea typeface="Trebuchet MS"/>
                          <a:cs typeface="Trebuchet MS"/>
                        </a:rPr>
                        <a:t>E’ in grado di prendere il materiale per lavorare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287278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Rimette a posto il materiale dopo aver terminato un’attività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 smtClean="0">
                          <a:latin typeface="Trebuchet MS"/>
                          <a:ea typeface="Trebuchet MS"/>
                          <a:cs typeface="Trebuchet MS"/>
                        </a:rPr>
                        <a:t>E</a:t>
                      </a: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’ in grado di definire rapporti topologici (dentro/fuori, </a:t>
                      </a:r>
                      <a:r>
                        <a:rPr lang="it-IT" sz="1600" b="1" dirty="0" smtClean="0">
                          <a:latin typeface="Trebuchet MS"/>
                          <a:ea typeface="Trebuchet MS"/>
                          <a:cs typeface="Trebuchet MS"/>
                        </a:rPr>
                        <a:t>sopra/sotto,vicino</a:t>
                      </a:r>
                      <a:r>
                        <a:rPr lang="it-IT" sz="1600" b="1" baseline="0" dirty="0" smtClean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600" b="1" baseline="0" dirty="0" err="1" smtClean="0">
                          <a:latin typeface="Trebuchet MS"/>
                          <a:ea typeface="Trebuchet MS"/>
                          <a:cs typeface="Trebuchet MS"/>
                        </a:rPr>
                        <a:t>lont</a:t>
                      </a:r>
                      <a:endParaRPr lang="it-IT" sz="1600" b="1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270677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E’ in grado di leggere l’orologio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292587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Ha cognizione della durata di una frazione di tempo (es.: mezzora, un’ora, etc.)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Sa orientarsi sul calendario indicando mese e giorno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-2" y="142860"/>
          <a:ext cx="9144001" cy="76119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440508"/>
                <a:gridCol w="27094"/>
                <a:gridCol w="381000"/>
                <a:gridCol w="381000"/>
                <a:gridCol w="457200"/>
                <a:gridCol w="457199"/>
              </a:tblGrid>
              <a:tr h="428620">
                <a:tc gridSpan="6">
                  <a:txBody>
                    <a:bodyPr/>
                    <a:lstStyle/>
                    <a:p>
                      <a:pPr marL="12700" algn="ctr">
                        <a:lnSpc>
                          <a:spcPct val="100000"/>
                        </a:lnSpc>
                        <a:spcBef>
                          <a:spcPts val="105"/>
                        </a:spcBef>
                      </a:pPr>
                      <a:r>
                        <a:rPr lang="it-IT" sz="1600" dirty="0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CURA</a:t>
                      </a:r>
                      <a:r>
                        <a:rPr lang="it-IT" sz="1600" baseline="0" dirty="0" smtClean="0">
                          <a:solidFill>
                            <a:srgbClr val="FFFF00"/>
                          </a:solidFill>
                          <a:latin typeface="Trebuchet MS"/>
                          <a:cs typeface="Trebuchet MS"/>
                        </a:rPr>
                        <a:t> DELLA PERSONA</a:t>
                      </a:r>
                      <a:endParaRPr lang="it-IT" sz="1600" dirty="0">
                        <a:solidFill>
                          <a:srgbClr val="FFFF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500066">
                <a:tc>
                  <a:txBody>
                    <a:bodyPr/>
                    <a:lstStyle/>
                    <a:p>
                      <a:pPr marL="69850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E’ in grado di lavarsi e </a:t>
                      </a:r>
                      <a:r>
                        <a:rPr lang="it-IT" sz="1600" b="1" dirty="0" smtClean="0">
                          <a:latin typeface="Trebuchet MS"/>
                          <a:ea typeface="Trebuchet MS"/>
                          <a:cs typeface="Trebuchet MS"/>
                        </a:rPr>
                        <a:t>asciugarsi </a:t>
                      </a: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le mani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endParaRPr sz="160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lang="it-IT" sz="1600" b="1" dirty="0" smtClean="0">
                          <a:latin typeface="Trebuchet MS"/>
                          <a:cs typeface="Trebuchet MS"/>
                        </a:rPr>
                        <a:t>2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lang="it-IT" sz="1600" b="1" dirty="0" smtClean="0">
                          <a:latin typeface="Trebuchet MS"/>
                          <a:cs typeface="Trebuchet MS"/>
                        </a:rPr>
                        <a:t>1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lang="it-IT" sz="1600" b="1" dirty="0" smtClean="0">
                          <a:latin typeface="Trebuchet MS"/>
                          <a:cs typeface="Trebuchet MS"/>
                        </a:rPr>
                        <a:t>0</a:t>
                      </a: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r>
                        <a:rPr lang="it-IT" sz="1600" b="1" dirty="0" smtClean="0"/>
                        <a:t>F</a:t>
                      </a:r>
                      <a:endParaRPr lang="it-IT" sz="1600" b="1" dirty="0"/>
                    </a:p>
                  </a:txBody>
                  <a:tcPr/>
                </a:tc>
              </a:tr>
              <a:tr h="248288">
                <a:tc>
                  <a:txBody>
                    <a:bodyPr/>
                    <a:lstStyle/>
                    <a:p>
                      <a:pPr marL="69850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>
                          <a:latin typeface="Trebuchet MS"/>
                          <a:ea typeface="Trebuchet MS"/>
                          <a:cs typeface="Trebuchet MS"/>
                        </a:rPr>
                        <a:t>Applica la capacità di lavarsi e asciugarsi le mani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341636">
                <a:tc>
                  <a:txBody>
                    <a:bodyPr/>
                    <a:lstStyle/>
                    <a:p>
                      <a:pPr marL="69850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>
                          <a:latin typeface="Trebuchet MS"/>
                          <a:ea typeface="Trebuchet MS"/>
                          <a:cs typeface="Trebuchet MS"/>
                        </a:rPr>
                        <a:t>E’ in grado di prendersi cura di singole parti del corpo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262041">
                <a:tc>
                  <a:txBody>
                    <a:bodyPr/>
                    <a:lstStyle/>
                    <a:p>
                      <a:pPr marL="69850"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600" b="1">
                          <a:latin typeface="Trebuchet MS"/>
                          <a:ea typeface="Trebuchet MS"/>
                          <a:cs typeface="Trebuchet MS"/>
                        </a:rPr>
                        <a:t>Applica la capacità di prendersi cura di singole parti del corpo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283951">
                <a:tc>
                  <a:txBody>
                    <a:bodyPr/>
                    <a:lstStyle/>
                    <a:p>
                      <a:pPr marL="69850"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600" b="1">
                          <a:latin typeface="Trebuchet MS"/>
                          <a:ea typeface="Trebuchet MS"/>
                          <a:cs typeface="Trebuchet MS"/>
                        </a:rPr>
                        <a:t>E’ in grado di manifestare bisogno di minzione e defecazione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377299">
                <a:tc>
                  <a:txBody>
                    <a:bodyPr/>
                    <a:lstStyle/>
                    <a:p>
                      <a:pPr marL="69850">
                        <a:lnSpc>
                          <a:spcPts val="12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16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2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 smtClean="0">
                          <a:latin typeface="Trebuchet MS"/>
                          <a:ea typeface="Trebuchet MS"/>
                          <a:cs typeface="Trebuchet MS"/>
                        </a:rPr>
                        <a:t>E</a:t>
                      </a: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’ in grado di mettere, allacciare e togliere le scarpe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357190">
                <a:tc>
                  <a:txBody>
                    <a:bodyPr/>
                    <a:lstStyle/>
                    <a:p>
                      <a:pPr marL="69850"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600" b="1" i="0">
                          <a:latin typeface="Trebuchet MS"/>
                          <a:ea typeface="Trebuchet MS"/>
                          <a:cs typeface="Trebuchet MS"/>
                        </a:rPr>
                        <a:t>E’ in grado di mangiare da solo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6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b="1" dirty="0"/>
                    </a:p>
                  </a:txBody>
                  <a:tcPr/>
                </a:tc>
              </a:tr>
              <a:tr h="357190">
                <a:tc>
                  <a:txBody>
                    <a:bodyPr/>
                    <a:lstStyle/>
                    <a:p>
                      <a:pPr marL="69850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i="0">
                          <a:latin typeface="Trebuchet MS"/>
                          <a:ea typeface="Trebuchet MS"/>
                          <a:cs typeface="Trebuchet MS"/>
                        </a:rPr>
                        <a:t>E’ in grado di bere da solo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57190">
                <a:tc>
                  <a:txBody>
                    <a:bodyPr/>
                    <a:lstStyle/>
                    <a:p>
                      <a:pPr marL="69850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i="0" dirty="0">
                          <a:latin typeface="Trebuchet MS"/>
                          <a:ea typeface="Trebuchet MS"/>
                          <a:cs typeface="Trebuchet MS"/>
                        </a:rPr>
                        <a:t>E’ in grado di riconoscere un pericolo e badare alla propria sicurezza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544101">
                <a:tc gridSpan="6">
                  <a:txBody>
                    <a:bodyPr/>
                    <a:lstStyle/>
                    <a:p>
                      <a:pPr>
                        <a:spcBef>
                          <a:spcPts val="25"/>
                        </a:spcBef>
                        <a:spcAft>
                          <a:spcPts val="0"/>
                        </a:spcAft>
                      </a:pPr>
                      <a:endParaRPr lang="it-IT" sz="1600" b="1" i="1" dirty="0" smtClean="0">
                        <a:solidFill>
                          <a:srgbClr val="FF0000"/>
                        </a:solidFill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45085" algn="ctr">
                        <a:spcAft>
                          <a:spcPts val="0"/>
                        </a:spcAft>
                      </a:pPr>
                      <a:r>
                        <a:rPr lang="en-US" sz="1600" b="1" i="1" dirty="0" smtClean="0">
                          <a:solidFill>
                            <a:srgbClr val="FF0000"/>
                          </a:solidFill>
                          <a:latin typeface="Trebuchet MS"/>
                          <a:ea typeface="Trebuchet MS"/>
                          <a:cs typeface="Trebuchet MS"/>
                        </a:rPr>
                        <a:t>INTERAZIONI INTERPERSONALI</a:t>
                      </a:r>
                      <a:endParaRPr lang="it-IT" sz="1600" b="1" i="1" dirty="0" smtClean="0">
                        <a:solidFill>
                          <a:srgbClr val="FF0000"/>
                        </a:solidFill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endParaRPr lang="it-IT" sz="1600" b="1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45085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Ha la capacità di interazioni personali semplici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254351">
                <a:tc>
                  <a:txBody>
                    <a:bodyPr/>
                    <a:lstStyle/>
                    <a:p>
                      <a:pPr marL="45085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>
                          <a:latin typeface="Trebuchet MS"/>
                          <a:ea typeface="Trebuchet MS"/>
                          <a:cs typeface="Trebuchet MS"/>
                        </a:rPr>
                        <a:t>Ha la capacità di interazioni personali complesse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287278">
                <a:tc>
                  <a:txBody>
                    <a:bodyPr/>
                    <a:lstStyle/>
                    <a:p>
                      <a:pPr marL="45085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en-US" sz="1600" b="1" i="0" dirty="0" err="1">
                          <a:latin typeface="Trebuchet MS"/>
                          <a:ea typeface="Trebuchet MS"/>
                          <a:cs typeface="Trebuchet MS"/>
                        </a:rPr>
                        <a:t>Gioca</a:t>
                      </a:r>
                      <a:r>
                        <a:rPr lang="en-US" sz="1600" b="1" i="0" dirty="0">
                          <a:latin typeface="Trebuchet MS"/>
                          <a:ea typeface="Trebuchet MS"/>
                          <a:cs typeface="Trebuchet MS"/>
                        </a:rPr>
                        <a:t> con </a:t>
                      </a:r>
                      <a:r>
                        <a:rPr lang="en-US" sz="1600" b="1" i="0" dirty="0" err="1">
                          <a:latin typeface="Trebuchet MS"/>
                          <a:ea typeface="Trebuchet MS"/>
                          <a:cs typeface="Trebuchet MS"/>
                        </a:rPr>
                        <a:t>i</a:t>
                      </a:r>
                      <a:r>
                        <a:rPr lang="en-US" sz="1600" b="1" i="0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en-US" sz="1600" b="1" i="0" dirty="0" err="1">
                          <a:latin typeface="Trebuchet MS"/>
                          <a:ea typeface="Trebuchet MS"/>
                          <a:cs typeface="Trebuchet MS"/>
                        </a:rPr>
                        <a:t>pari</a:t>
                      </a:r>
                      <a:endParaRPr lang="it-IT" sz="1600" b="1" i="0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45085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en-US" sz="1600" b="1" i="0" dirty="0" err="1">
                          <a:latin typeface="Trebuchet MS"/>
                          <a:ea typeface="Trebuchet MS"/>
                          <a:cs typeface="Trebuchet MS"/>
                        </a:rPr>
                        <a:t>Interagisce</a:t>
                      </a:r>
                      <a:r>
                        <a:rPr lang="en-US" sz="1600" b="1" i="0" dirty="0">
                          <a:latin typeface="Trebuchet MS"/>
                          <a:ea typeface="Trebuchet MS"/>
                          <a:cs typeface="Trebuchet MS"/>
                        </a:rPr>
                        <a:t> con </a:t>
                      </a:r>
                      <a:r>
                        <a:rPr lang="en-US" sz="1600" b="1" i="0" dirty="0" err="1">
                          <a:latin typeface="Trebuchet MS"/>
                          <a:ea typeface="Trebuchet MS"/>
                          <a:cs typeface="Trebuchet MS"/>
                        </a:rPr>
                        <a:t>l’adulto</a:t>
                      </a:r>
                      <a:endParaRPr lang="it-IT" sz="1600" b="1" i="0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270677">
                <a:tc>
                  <a:txBody>
                    <a:bodyPr/>
                    <a:lstStyle/>
                    <a:p>
                      <a:pPr marL="45085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>
                          <a:latin typeface="Trebuchet MS"/>
                          <a:ea typeface="Trebuchet MS"/>
                          <a:cs typeface="Trebuchet MS"/>
                        </a:rPr>
                        <a:t>Ha la capacità di entrare in interazione con gli estranei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292587">
                <a:tc>
                  <a:txBody>
                    <a:bodyPr/>
                    <a:lstStyle/>
                    <a:p>
                      <a:pPr marL="45085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>
                          <a:latin typeface="Trebuchet MS"/>
                          <a:ea typeface="Trebuchet MS"/>
                          <a:cs typeface="Trebuchet MS"/>
                        </a:rPr>
                        <a:t>Ha la capacità di intrattenere relazioni familiari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45085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600" b="1" dirty="0">
                          <a:latin typeface="Trebuchet MS"/>
                          <a:ea typeface="Trebuchet MS"/>
                          <a:cs typeface="Trebuchet MS"/>
                        </a:rPr>
                        <a:t>Ha la capacità di intrattenere relazioni intime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395701">
                <a:tc>
                  <a:txBody>
                    <a:bodyPr/>
                    <a:lstStyle/>
                    <a:p>
                      <a:pPr marL="69850"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endParaRPr lang="it-IT" sz="1100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-2" y="142860"/>
          <a:ext cx="9144001" cy="6555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440508"/>
                <a:gridCol w="27094"/>
                <a:gridCol w="381000"/>
                <a:gridCol w="381000"/>
                <a:gridCol w="457200"/>
                <a:gridCol w="457199"/>
              </a:tblGrid>
              <a:tr h="428620">
                <a:tc gridSpan="6">
                  <a:txBody>
                    <a:bodyPr/>
                    <a:lstStyle/>
                    <a:p>
                      <a:pPr marL="12700" algn="ctr">
                        <a:lnSpc>
                          <a:spcPct val="100000"/>
                        </a:lnSpc>
                        <a:spcBef>
                          <a:spcPts val="105"/>
                        </a:spcBef>
                      </a:pPr>
                      <a:r>
                        <a:rPr lang="it-IT" sz="1800" b="1" dirty="0" smtClean="0">
                          <a:solidFill>
                            <a:srgbClr val="7030A0"/>
                          </a:solidFill>
                          <a:latin typeface="Trebuchet MS"/>
                          <a:cs typeface="Trebuchet MS"/>
                        </a:rPr>
                        <a:t>Partecipazione</a:t>
                      </a:r>
                      <a:r>
                        <a:rPr lang="it-IT" sz="1800" b="1" baseline="0" dirty="0" smtClean="0">
                          <a:solidFill>
                            <a:srgbClr val="7030A0"/>
                          </a:solidFill>
                          <a:latin typeface="Trebuchet MS"/>
                          <a:cs typeface="Trebuchet MS"/>
                        </a:rPr>
                        <a:t> sociale</a:t>
                      </a:r>
                      <a:endParaRPr lang="it-IT" sz="1800" b="1" dirty="0">
                        <a:solidFill>
                          <a:srgbClr val="7030A0"/>
                        </a:solidFill>
                        <a:latin typeface="Trebuchet MS"/>
                        <a:cs typeface="Trebuchet MS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357190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18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Ha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la capacità di effettuare transazioni economiche semplici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imes New Roman"/>
                          <a:ea typeface="Trebuchet MS"/>
                          <a:cs typeface="Trebuchet MS"/>
                        </a:rPr>
                        <a:t>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imes New Roman"/>
                          <a:ea typeface="Trebuchet MS"/>
                          <a:cs typeface="Trebuchet MS"/>
                        </a:rPr>
                        <a:t>    2</a:t>
                      </a:r>
                      <a:endParaRPr lang="it-IT" sz="1800" b="1" dirty="0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 dirty="0" smtClean="0">
                        <a:latin typeface="Times New Roman"/>
                        <a:ea typeface="Trebuchet MS"/>
                        <a:cs typeface="Trebuchet MS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imes New Roman"/>
                          <a:ea typeface="Trebuchet MS"/>
                          <a:cs typeface="Trebuchet MS"/>
                        </a:rPr>
                        <a:t>    1</a:t>
                      </a:r>
                      <a:endParaRPr lang="it-IT" sz="1800" b="1" dirty="0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 dirty="0" smtClean="0">
                        <a:latin typeface="Times New Roman"/>
                        <a:ea typeface="Trebuchet MS"/>
                        <a:cs typeface="Trebuchet MS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imes New Roman"/>
                          <a:ea typeface="Trebuchet MS"/>
                          <a:cs typeface="Trebuchet MS"/>
                        </a:rPr>
                        <a:t>     0</a:t>
                      </a:r>
                      <a:endParaRPr lang="it-IT" sz="1800" b="1" dirty="0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800" b="1" dirty="0" smtClean="0"/>
                    </a:p>
                    <a:p>
                      <a:r>
                        <a:rPr lang="it-IT" sz="1800" b="1" dirty="0" smtClean="0"/>
                        <a:t>F</a:t>
                      </a:r>
                      <a:endParaRPr lang="it-IT" sz="1800" b="1" dirty="0"/>
                    </a:p>
                  </a:txBody>
                  <a:tcPr/>
                </a:tc>
              </a:tr>
              <a:tr h="248288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18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Applica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la capacità di effettuare transazioni economiche </a:t>
                      </a: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semplici</a:t>
                      </a: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1800" b="1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800" b="1" dirty="0"/>
                    </a:p>
                  </a:txBody>
                  <a:tcPr/>
                </a:tc>
              </a:tr>
              <a:tr h="341636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18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 Ha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la capacità di coinvolgersi in un </a:t>
                      </a: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gioco</a:t>
                      </a: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1800" b="1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800" b="1" dirty="0"/>
                    </a:p>
                  </a:txBody>
                  <a:tcPr/>
                </a:tc>
              </a:tr>
              <a:tr h="262041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18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Applica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la capacità di coinvolgersi nel </a:t>
                      </a: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gioco</a:t>
                      </a: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1800" b="1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800" b="1" dirty="0"/>
                    </a:p>
                  </a:txBody>
                  <a:tcPr/>
                </a:tc>
              </a:tr>
              <a:tr h="283951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18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Ha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la capacità di impegnarsi in attività di ricreazione e tempo </a:t>
                      </a: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libero</a:t>
                      </a: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1800" b="1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800" b="1" dirty="0"/>
                    </a:p>
                  </a:txBody>
                  <a:tcPr/>
                </a:tc>
              </a:tr>
              <a:tr h="377299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18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Applica</a:t>
                      </a:r>
                      <a:r>
                        <a:rPr lang="it-IT" sz="1800" b="1" spc="-200" dirty="0" smtClean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la</a:t>
                      </a:r>
                      <a:r>
                        <a:rPr lang="it-IT" sz="1800" b="1" spc="-200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capacità</a:t>
                      </a:r>
                      <a:r>
                        <a:rPr lang="it-IT" sz="1800" b="1" spc="-200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di</a:t>
                      </a:r>
                      <a:r>
                        <a:rPr lang="it-IT" sz="1800" b="1" spc="-200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impegnarsi</a:t>
                      </a:r>
                      <a:r>
                        <a:rPr lang="it-IT" sz="1800" b="1" spc="-205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in</a:t>
                      </a:r>
                      <a:r>
                        <a:rPr lang="it-IT" sz="1800" b="1" spc="-200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attività</a:t>
                      </a:r>
                      <a:r>
                        <a:rPr lang="it-IT" sz="1800" b="1" spc="-195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di</a:t>
                      </a:r>
                      <a:r>
                        <a:rPr lang="it-IT" sz="1800" b="1" spc="-205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ricreazione</a:t>
                      </a:r>
                      <a:r>
                        <a:rPr lang="it-IT" sz="1800" b="1" spc="-200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e</a:t>
                      </a:r>
                      <a:r>
                        <a:rPr lang="it-IT" sz="1800" b="1" spc="-195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tempo</a:t>
                      </a:r>
                      <a:r>
                        <a:rPr lang="it-IT" sz="1800" b="1" spc="-200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libero</a:t>
                      </a:r>
                      <a:r>
                        <a:rPr lang="it-IT" sz="1800" b="1" spc="-200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(es.:</a:t>
                      </a:r>
                      <a:r>
                        <a:rPr lang="it-IT" sz="1800" b="1" spc="-200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prende</a:t>
                      </a:r>
                      <a:r>
                        <a:rPr lang="it-IT" sz="1800" b="1" spc="-200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iniziativa </a:t>
                      </a:r>
                      <a:r>
                        <a:rPr lang="it-IT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durante la ricreazione a scuola, pratica sport, scout)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it-IT" sz="1800" b="1" dirty="0">
                        <a:latin typeface="Times New Roman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800" b="1" dirty="0"/>
                    </a:p>
                  </a:txBody>
                  <a:tcPr/>
                </a:tc>
              </a:tr>
              <a:tr h="357190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endParaRPr lang="it-IT" sz="18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Ha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la capacità di cogliere aspetti religiosi e spirituali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800" b="1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</a:pPr>
                      <a:endParaRPr sz="18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endParaRPr sz="18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ct val="100000"/>
                        </a:lnSpc>
                      </a:pPr>
                      <a:endParaRPr sz="18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800" b="1" dirty="0"/>
                    </a:p>
                  </a:txBody>
                  <a:tcPr/>
                </a:tc>
              </a:tr>
              <a:tr h="357190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endParaRPr lang="it-IT" sz="18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it-IT" sz="1800" b="1" dirty="0" smtClean="0">
                          <a:latin typeface="Trebuchet MS"/>
                          <a:ea typeface="Trebuchet MS"/>
                          <a:cs typeface="Trebuchet MS"/>
                        </a:rPr>
                        <a:t>Ha </a:t>
                      </a:r>
                      <a:r>
                        <a:rPr lang="it-IT" sz="1800" b="1" dirty="0">
                          <a:latin typeface="Trebuchet MS"/>
                          <a:ea typeface="Trebuchet MS"/>
                          <a:cs typeface="Trebuchet MS"/>
                        </a:rPr>
                        <a:t>la capacità di cogliere aspetti di etica e diritti umani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800" b="1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 b="1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 b="1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 b="1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1800" b="1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39718"/>
          </a:xfrm>
        </p:spPr>
        <p:txBody>
          <a:bodyPr>
            <a:normAutofit fontScale="90000"/>
          </a:bodyPr>
          <a:lstStyle/>
          <a:p>
            <a:r>
              <a:rPr lang="it-IT" sz="2400" b="1" spc="-10" dirty="0" smtClean="0"/>
              <a:t>PROFILO</a:t>
            </a:r>
            <a:r>
              <a:rPr lang="it-IT" sz="2400" b="1" spc="-245" dirty="0" smtClean="0"/>
              <a:t> </a:t>
            </a:r>
            <a:r>
              <a:rPr lang="it-IT" sz="2400" b="1" spc="50" dirty="0" err="1" smtClean="0"/>
              <a:t>DI</a:t>
            </a:r>
            <a:r>
              <a:rPr lang="it-IT" sz="2400" b="1" spc="-235" dirty="0" smtClean="0"/>
              <a:t> </a:t>
            </a:r>
            <a:r>
              <a:rPr lang="it-IT" sz="2400" b="1" spc="50" dirty="0" smtClean="0"/>
              <a:t>FUNZIONAMENTO</a:t>
            </a:r>
            <a:r>
              <a:rPr lang="it-IT" sz="2400" b="1" spc="-229" dirty="0" smtClean="0"/>
              <a:t> </a:t>
            </a:r>
            <a:r>
              <a:rPr lang="it-IT" sz="2400" b="1" spc="15" dirty="0" smtClean="0"/>
              <a:t>DELLA</a:t>
            </a:r>
            <a:r>
              <a:rPr lang="it-IT" sz="2400" b="1" spc="-254" dirty="0" smtClean="0"/>
              <a:t> </a:t>
            </a:r>
            <a:r>
              <a:rPr lang="it-IT" sz="2400" b="1" spc="70" dirty="0" smtClean="0"/>
              <a:t>PERSONA</a:t>
            </a:r>
            <a:endParaRPr lang="it-IT" sz="2400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857232"/>
            <a:ext cx="8229600" cy="5268931"/>
          </a:xfrm>
        </p:spPr>
        <p:txBody>
          <a:bodyPr>
            <a:normAutofit fontScale="55000" lnSpcReduction="20000"/>
          </a:bodyPr>
          <a:lstStyle/>
          <a:p>
            <a:pPr marL="18415">
              <a:lnSpc>
                <a:spcPct val="100000"/>
              </a:lnSpc>
              <a:spcBef>
                <a:spcPts val="580"/>
              </a:spcBef>
              <a:tabLst>
                <a:tab pos="297180" algn="l"/>
                <a:tab pos="634365" algn="l"/>
                <a:tab pos="2413000" algn="l"/>
                <a:tab pos="4401820" algn="l"/>
                <a:tab pos="4681220" algn="l"/>
                <a:tab pos="6290310" algn="l"/>
                <a:tab pos="7029450" algn="l"/>
                <a:tab pos="9243060" algn="l"/>
              </a:tabLst>
            </a:pPr>
            <a:r>
              <a:rPr lang="it-IT" dirty="0" smtClean="0"/>
              <a:t>E’ 	il   documento  propedeutico   e necessario   alla	 predisposizione del Progetto Individuale e del PEI;</a:t>
            </a:r>
          </a:p>
          <a:p>
            <a:pPr marL="18415" marR="968375">
              <a:lnSpc>
                <a:spcPct val="100000"/>
              </a:lnSpc>
              <a:spcBef>
                <a:spcPts val="1950"/>
              </a:spcBef>
            </a:pPr>
            <a:r>
              <a:rPr lang="it-IT" b="1" dirty="0" smtClean="0"/>
              <a:t>definisce le competenze professionali e la tipologia delle misure di  sostegno e delle risorse strutturali necessarie per l’inclusione  scolastica;  </a:t>
            </a:r>
          </a:p>
          <a:p>
            <a:pPr marL="18415" marR="968375">
              <a:lnSpc>
                <a:spcPct val="100000"/>
              </a:lnSpc>
              <a:spcBef>
                <a:spcPts val="1950"/>
              </a:spcBef>
              <a:buNone/>
            </a:pPr>
            <a:endParaRPr lang="it-IT" dirty="0" smtClean="0"/>
          </a:p>
          <a:p>
            <a:pPr marL="13970">
              <a:lnSpc>
                <a:spcPct val="100000"/>
              </a:lnSpc>
              <a:spcBef>
                <a:spcPts val="275"/>
              </a:spcBef>
              <a:tabLst>
                <a:tab pos="453390" algn="l"/>
                <a:tab pos="1559560" algn="l"/>
                <a:tab pos="4004310" algn="l"/>
                <a:tab pos="6659880" algn="l"/>
                <a:tab pos="7654925" algn="l"/>
                <a:tab pos="9518015" algn="l"/>
              </a:tabLst>
            </a:pPr>
            <a:r>
              <a:rPr lang="it-IT" dirty="0" smtClean="0"/>
              <a:t>si redige successivamente  all’accertamento  della condizione di disabilità</a:t>
            </a:r>
          </a:p>
          <a:p>
            <a:pPr marL="13970">
              <a:lnSpc>
                <a:spcPct val="100000"/>
              </a:lnSpc>
              <a:spcBef>
                <a:spcPts val="275"/>
              </a:spcBef>
              <a:tabLst>
                <a:tab pos="453390" algn="l"/>
                <a:tab pos="1559560" algn="l"/>
                <a:tab pos="4004310" algn="l"/>
                <a:tab pos="6659880" algn="l"/>
                <a:tab pos="7654925" algn="l"/>
                <a:tab pos="9518015" algn="l"/>
              </a:tabLst>
            </a:pPr>
            <a:endParaRPr lang="it-IT" dirty="0" smtClean="0"/>
          </a:p>
          <a:p>
            <a:pPr marL="13970" marR="163830">
              <a:lnSpc>
                <a:spcPct val="120000"/>
              </a:lnSpc>
              <a:spcBef>
                <a:spcPts val="875"/>
              </a:spcBef>
            </a:pPr>
            <a:r>
              <a:rPr lang="it-IT" b="1" dirty="0" smtClean="0"/>
              <a:t>è redatto secondo i criteri del modello </a:t>
            </a:r>
            <a:r>
              <a:rPr lang="it-IT" b="1" dirty="0" err="1" smtClean="0"/>
              <a:t>bio-psico-sociale</a:t>
            </a:r>
            <a:r>
              <a:rPr lang="it-IT" b="1" dirty="0" smtClean="0"/>
              <a:t> </a:t>
            </a:r>
            <a:r>
              <a:rPr lang="it-IT" dirty="0" smtClean="0"/>
              <a:t>della  classificazione internazionale del funzionamento, della disabilità e  della salute </a:t>
            </a:r>
            <a:r>
              <a:rPr lang="it-IT" sz="4500" b="1" dirty="0" smtClean="0"/>
              <a:t>(</a:t>
            </a:r>
            <a:r>
              <a:rPr lang="it-IT" sz="4500" b="1" dirty="0" err="1" smtClean="0"/>
              <a:t>icf</a:t>
            </a:r>
            <a:r>
              <a:rPr lang="it-IT" sz="4500" b="1" dirty="0" smtClean="0"/>
              <a:t>) </a:t>
            </a:r>
            <a:r>
              <a:rPr lang="it-IT" dirty="0" smtClean="0"/>
              <a:t>adottata dall’OMS</a:t>
            </a:r>
          </a:p>
          <a:p>
            <a:pPr marL="13970">
              <a:lnSpc>
                <a:spcPct val="100000"/>
              </a:lnSpc>
              <a:spcBef>
                <a:spcPts val="1550"/>
              </a:spcBef>
            </a:pPr>
            <a:r>
              <a:rPr lang="it-IT" b="1" dirty="0" smtClean="0"/>
              <a:t>comprende la diagnosi funzionale e il profilo dinamico-funzionale</a:t>
            </a:r>
          </a:p>
          <a:p>
            <a:pPr marL="12700" marR="5080">
              <a:lnSpc>
                <a:spcPct val="120000"/>
              </a:lnSpc>
              <a:spcBef>
                <a:spcPts val="1645"/>
              </a:spcBef>
            </a:pPr>
            <a:r>
              <a:rPr lang="it-IT" b="1" dirty="0" smtClean="0"/>
              <a:t>è aggiornato al passaggio di ogni grado di istruzione</a:t>
            </a:r>
            <a:r>
              <a:rPr lang="it-IT" dirty="0" smtClean="0"/>
              <a:t>, a partire dalla  scuola dell’infanzia, nonché in presenza di nuove e sopravvenute  condizioni di funzionamento della persona</a:t>
            </a:r>
          </a:p>
          <a:p>
            <a:endParaRPr lang="it-I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214280" y="142860"/>
          <a:ext cx="8786875" cy="60782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143670"/>
                <a:gridCol w="642942"/>
                <a:gridCol w="571504"/>
                <a:gridCol w="642942"/>
                <a:gridCol w="785817"/>
              </a:tblGrid>
              <a:tr h="428620">
                <a:tc gridSpan="5">
                  <a:txBody>
                    <a:bodyPr/>
                    <a:lstStyle/>
                    <a:p>
                      <a:pPr marL="1270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FATTORI CONTESTUALI</a:t>
                      </a:r>
                      <a:endParaRPr lang="it-IT" sz="24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1270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2400" dirty="0" smtClean="0">
                        <a:solidFill>
                          <a:srgbClr val="FFFF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en-US" sz="24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en-US" sz="24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en-US" sz="2400" b="1" dirty="0" smtClean="0">
                          <a:latin typeface="Trebuchet MS"/>
                          <a:ea typeface="Trebuchet MS"/>
                          <a:cs typeface="Trebuchet MS"/>
                        </a:rPr>
                        <a:t>FATTORI </a:t>
                      </a:r>
                      <a:r>
                        <a:rPr lang="en-US" sz="2400" b="1" dirty="0">
                          <a:latin typeface="Trebuchet MS"/>
                          <a:ea typeface="Trebuchet MS"/>
                          <a:cs typeface="Trebuchet MS"/>
                        </a:rPr>
                        <a:t>PERSONALI</a:t>
                      </a:r>
                      <a:endParaRPr lang="it-IT" sz="2400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 b="1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2400" b="1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lang="it-IT" sz="2400" b="1" dirty="0" smtClean="0">
                          <a:latin typeface="Trebuchet MS"/>
                          <a:cs typeface="Trebuchet MS"/>
                        </a:rPr>
                        <a:t>2</a:t>
                      </a:r>
                      <a:endParaRPr sz="24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 b="1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2400" b="1">
                        <a:latin typeface="Times New Roman"/>
                        <a:cs typeface="Times New Roman"/>
                      </a:endParaRPr>
                    </a:p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lang="it-IT" sz="2400" b="1" dirty="0" smtClean="0">
                          <a:latin typeface="Trebuchet MS"/>
                          <a:cs typeface="Trebuchet MS"/>
                        </a:rPr>
                        <a:t>1</a:t>
                      </a:r>
                      <a:endParaRPr sz="24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 b="1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2400" b="1">
                        <a:latin typeface="Times New Roman"/>
                        <a:cs typeface="Times New Roman"/>
                      </a:endParaRPr>
                    </a:p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lang="it-IT" sz="2400" b="1" dirty="0" smtClean="0">
                          <a:latin typeface="Trebuchet MS"/>
                          <a:cs typeface="Trebuchet MS"/>
                        </a:rPr>
                        <a:t>0</a:t>
                      </a:r>
                      <a:endParaRPr sz="24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2400" b="1" dirty="0" smtClean="0"/>
                    </a:p>
                    <a:p>
                      <a:endParaRPr lang="it-IT" sz="2400" b="1" dirty="0" smtClean="0"/>
                    </a:p>
                    <a:p>
                      <a:r>
                        <a:rPr lang="it-IT" sz="2800" b="1" dirty="0" smtClean="0"/>
                        <a:t>F</a:t>
                      </a:r>
                      <a:endParaRPr lang="it-IT" sz="2800" b="1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en-US" sz="2400" b="1" i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en-US" sz="2400" b="1" i="1" dirty="0" err="1" smtClean="0">
                          <a:latin typeface="Trebuchet MS"/>
                          <a:ea typeface="Trebuchet MS"/>
                          <a:cs typeface="Trebuchet MS"/>
                        </a:rPr>
                        <a:t>Autostima</a:t>
                      </a:r>
                      <a:endParaRPr lang="en-US" sz="2400" b="1" i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en-US" sz="2400" b="1" i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2400" b="1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2400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en-US" sz="2400" b="1" i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en-US" sz="2400" b="1" i="1" dirty="0" err="1" smtClean="0">
                          <a:latin typeface="Trebuchet MS"/>
                          <a:ea typeface="Trebuchet MS"/>
                          <a:cs typeface="Trebuchet MS"/>
                        </a:rPr>
                        <a:t>Motivazione</a:t>
                      </a:r>
                      <a:endParaRPr lang="en-US" sz="2400" b="1" i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en-US" sz="2400" b="1" i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24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2400" b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2400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en-US" sz="2400" b="1" i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en-US" sz="2400" b="1" i="1" dirty="0" err="1" smtClean="0">
                          <a:latin typeface="Trebuchet MS"/>
                          <a:ea typeface="Trebuchet MS"/>
                          <a:cs typeface="Trebuchet MS"/>
                        </a:rPr>
                        <a:t>Curiosità</a:t>
                      </a:r>
                      <a:endParaRPr lang="it-IT" sz="2400" b="1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2400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en-US" sz="2400" b="1" i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en-US" sz="2400" b="1" i="1" dirty="0" err="1" smtClean="0">
                          <a:latin typeface="Trebuchet MS"/>
                          <a:ea typeface="Trebuchet MS"/>
                          <a:cs typeface="Trebuchet MS"/>
                        </a:rPr>
                        <a:t>Tendenza</a:t>
                      </a:r>
                      <a:r>
                        <a:rPr lang="en-US" sz="2400" b="1" i="1" dirty="0" smtClean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en-US" sz="2400" b="1" i="1" dirty="0" err="1" smtClean="0">
                          <a:latin typeface="Trebuchet MS"/>
                          <a:ea typeface="Trebuchet MS"/>
                          <a:cs typeface="Trebuchet MS"/>
                        </a:rPr>
                        <a:t>all’isolamento</a:t>
                      </a:r>
                      <a:endParaRPr lang="en-US" sz="2400" b="1" i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en-US" sz="2400" b="1" i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sz="2400" b="1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2400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69850"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en-US" sz="2400" b="1" i="1" dirty="0" smtClean="0">
                        <a:latin typeface="Trebuchet MS"/>
                        <a:ea typeface="Trebuchet MS"/>
                        <a:cs typeface="Trebuchet MS"/>
                      </a:endParaRPr>
                    </a:p>
                    <a:p>
                      <a:pPr marL="69850"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en-US" sz="2400" b="1" i="1" dirty="0" err="1" smtClean="0">
                          <a:latin typeface="Trebuchet MS"/>
                          <a:ea typeface="Trebuchet MS"/>
                          <a:cs typeface="Trebuchet MS"/>
                        </a:rPr>
                        <a:t>Aggressività</a:t>
                      </a:r>
                      <a:r>
                        <a:rPr lang="en-US" sz="2400" b="1" i="1" dirty="0" smtClean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en-US" sz="2400" b="1" i="1" dirty="0">
                          <a:latin typeface="Trebuchet MS"/>
                          <a:ea typeface="Trebuchet MS"/>
                          <a:cs typeface="Trebuchet MS"/>
                        </a:rPr>
                        <a:t>o </a:t>
                      </a:r>
                      <a:r>
                        <a:rPr lang="en-US" sz="2400" b="1" i="1" dirty="0" err="1">
                          <a:latin typeface="Trebuchet MS"/>
                          <a:ea typeface="Trebuchet MS"/>
                          <a:cs typeface="Trebuchet MS"/>
                        </a:rPr>
                        <a:t>comportamenti</a:t>
                      </a:r>
                      <a:r>
                        <a:rPr lang="en-US" sz="2400" b="1" i="1" dirty="0">
                          <a:latin typeface="Trebuchet MS"/>
                          <a:ea typeface="Trebuchet MS"/>
                          <a:cs typeface="Trebuchet MS"/>
                        </a:rPr>
                        <a:t> </a:t>
                      </a:r>
                      <a:r>
                        <a:rPr lang="en-US" sz="2400" b="1" i="1" dirty="0" err="1">
                          <a:latin typeface="Trebuchet MS"/>
                          <a:ea typeface="Trebuchet MS"/>
                          <a:cs typeface="Trebuchet MS"/>
                        </a:rPr>
                        <a:t>incontrollati</a:t>
                      </a:r>
                      <a:endParaRPr lang="it-IT" sz="2400" b="1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2400" dirty="0"/>
                    </a:p>
                  </a:txBody>
                  <a:tcPr/>
                </a:tc>
              </a:tr>
              <a:tr h="443707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endParaRPr sz="2400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sz="2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214284" y="214290"/>
          <a:ext cx="8715435" cy="655746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32646"/>
                <a:gridCol w="25400"/>
                <a:gridCol w="500066"/>
                <a:gridCol w="428628"/>
                <a:gridCol w="500066"/>
                <a:gridCol w="428629"/>
              </a:tblGrid>
              <a:tr h="677249">
                <a:tc gridSpan="6">
                  <a:txBody>
                    <a:bodyPr/>
                    <a:lstStyle/>
                    <a:p>
                      <a:pPr marL="1270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FATTORI CONTESTUALI</a:t>
                      </a:r>
                      <a:endParaRPr lang="it-IT" sz="18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1270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800" dirty="0" smtClean="0">
                        <a:solidFill>
                          <a:srgbClr val="FFFF00"/>
                        </a:solidFill>
                        <a:latin typeface="Trebuchet MS"/>
                        <a:cs typeface="Trebuchet MS"/>
                      </a:endParaRPr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632450">
                <a:tc>
                  <a:txBody>
                    <a:bodyPr/>
                    <a:lstStyle/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en-US" sz="1800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FATTORI AMBIENTALI</a:t>
                      </a:r>
                      <a:endParaRPr lang="it-IT" sz="1100" dirty="0">
                        <a:latin typeface="Trebuchet MS"/>
                        <a:ea typeface="Trebuchet MS"/>
                        <a:cs typeface="Trebuchet MS"/>
                      </a:endParaRPr>
                    </a:p>
                  </a:txBody>
                  <a:tcPr marL="0" marR="0" marT="0" marB="0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 b="1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rebuchet MS"/>
                          <a:cs typeface="Trebuchet MS"/>
                        </a:rPr>
                        <a:t>2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 b="1">
                        <a:latin typeface="Times New Roman"/>
                        <a:cs typeface="Times New Roman"/>
                      </a:endParaRPr>
                    </a:p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rebuchet MS"/>
                          <a:cs typeface="Trebuchet MS"/>
                        </a:rPr>
                        <a:t>1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 b="1">
                        <a:latin typeface="Times New Roman"/>
                        <a:cs typeface="Times New Roman"/>
                      </a:endParaRPr>
                    </a:p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lang="it-IT" sz="2000" b="1" dirty="0" smtClean="0">
                          <a:latin typeface="Trebuchet MS"/>
                          <a:cs typeface="Trebuchet MS"/>
                        </a:rPr>
                        <a:t>0</a:t>
                      </a:r>
                      <a:endParaRPr sz="2000" b="1">
                        <a:latin typeface="Trebuchet MS"/>
                        <a:cs typeface="Trebuchet M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r>
                        <a:rPr lang="it-IT" sz="2000" b="1" dirty="0" smtClean="0"/>
                        <a:t>F</a:t>
                      </a:r>
                      <a:endParaRPr lang="it-IT" sz="2000" b="1" dirty="0"/>
                    </a:p>
                  </a:txBody>
                  <a:tcPr/>
                </a:tc>
              </a:tr>
              <a:tr h="379470">
                <a:tc>
                  <a:txBody>
                    <a:bodyPr/>
                    <a:lstStyle/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b="1" dirty="0"/>
                        <a:t>Utilizzo di tecnologie per educazione speciale (tastiere, </a:t>
                      </a:r>
                      <a:r>
                        <a:rPr lang="it-IT" b="1" dirty="0" err="1"/>
                        <a:t>pc</a:t>
                      </a:r>
                      <a:r>
                        <a:rPr lang="it-IT" b="1" dirty="0"/>
                        <a:t>, LIM)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758940">
                <a:tc>
                  <a:txBody>
                    <a:bodyPr/>
                    <a:lstStyle/>
                    <a:p>
                      <a:pPr marL="69850"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b="1" dirty="0"/>
                        <a:t>Utilizzo di strumenti o attrezzature per attività di ricreazione o sport (es.: sci, chitarra, etc</a:t>
                      </a:r>
                      <a:r>
                        <a:rPr lang="it-IT" b="1" dirty="0" smtClean="0"/>
                        <a:t>.)</a:t>
                      </a:r>
                    </a:p>
                    <a:p>
                      <a:pPr marL="69850"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b="1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758940">
                <a:tc>
                  <a:txBody>
                    <a:bodyPr/>
                    <a:lstStyle/>
                    <a:p>
                      <a:pPr marL="69850"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b="1" dirty="0"/>
                        <a:t>Utilizzo di supporti per la mobilità o comunicazione (deambulazione, vista, etc</a:t>
                      </a:r>
                      <a:r>
                        <a:rPr lang="it-IT" b="1" dirty="0" smtClean="0"/>
                        <a:t>.)</a:t>
                      </a:r>
                    </a:p>
                    <a:p>
                      <a:pPr marL="69850"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endParaRPr lang="it-IT" b="1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60339">
                <a:tc>
                  <a:txBody>
                    <a:bodyPr/>
                    <a:lstStyle/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en-US" b="1" dirty="0" err="1"/>
                        <a:t>Relazione</a:t>
                      </a:r>
                      <a:r>
                        <a:rPr lang="en-US" b="1" dirty="0"/>
                        <a:t> con </a:t>
                      </a:r>
                      <a:r>
                        <a:rPr lang="en-US" b="1" dirty="0" err="1"/>
                        <a:t>i</a:t>
                      </a:r>
                      <a:r>
                        <a:rPr lang="en-US" b="1" dirty="0"/>
                        <a:t> </a:t>
                      </a:r>
                      <a:r>
                        <a:rPr lang="en-US" b="1" dirty="0" err="1"/>
                        <a:t>compagni</a:t>
                      </a:r>
                      <a:endParaRPr lang="it-IT" b="1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60339">
                <a:tc>
                  <a:txBody>
                    <a:bodyPr/>
                    <a:lstStyle/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b="1" dirty="0"/>
                        <a:t>Ha una relazione significativa con compagno/a in classe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60339">
                <a:tc>
                  <a:txBody>
                    <a:bodyPr/>
                    <a:lstStyle/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b="1" dirty="0"/>
                        <a:t>Ha una relazione significativa con amico/a in contesto </a:t>
                      </a:r>
                      <a:r>
                        <a:rPr lang="it-IT" b="1" dirty="0" err="1"/>
                        <a:t>extra-­‐scolastico</a:t>
                      </a:r>
                      <a:endParaRPr lang="it-IT" b="1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60339">
                <a:tc>
                  <a:txBody>
                    <a:bodyPr/>
                    <a:lstStyle/>
                    <a:p>
                      <a:pPr marL="69850">
                        <a:lnSpc>
                          <a:spcPts val="1195"/>
                        </a:lnSpc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b="1" dirty="0"/>
                        <a:t>In classe ha un piccolo gruppo di compagni che svolge spontaneamente funzione di supporto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60339">
                <a:tc>
                  <a:txBody>
                    <a:bodyPr/>
                    <a:lstStyle/>
                    <a:p>
                      <a:pPr marL="69850"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en-US" b="1" dirty="0" err="1"/>
                        <a:t>Relazione</a:t>
                      </a:r>
                      <a:r>
                        <a:rPr lang="en-US" b="1" dirty="0"/>
                        <a:t> con </a:t>
                      </a:r>
                      <a:r>
                        <a:rPr lang="en-US" b="1" dirty="0" err="1"/>
                        <a:t>animali</a:t>
                      </a:r>
                      <a:r>
                        <a:rPr lang="en-US" b="1" dirty="0"/>
                        <a:t> </a:t>
                      </a:r>
                      <a:r>
                        <a:rPr lang="en-US" b="1" dirty="0" err="1"/>
                        <a:t>domestici</a:t>
                      </a:r>
                      <a:endParaRPr lang="it-IT" b="1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60339">
                <a:tc>
                  <a:txBody>
                    <a:bodyPr/>
                    <a:lstStyle/>
                    <a:p>
                      <a:pPr marL="69850">
                        <a:spcBef>
                          <a:spcPts val="45"/>
                        </a:spcBef>
                        <a:spcAft>
                          <a:spcPts val="0"/>
                        </a:spcAft>
                      </a:pPr>
                      <a:r>
                        <a:rPr lang="it-IT" b="1" dirty="0"/>
                        <a:t>Usufruisce di servizi assistenziali o riabilitativi extrascolastici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  <a:tr h="460339">
                <a:tc>
                  <a:txBody>
                    <a:bodyPr/>
                    <a:lstStyle/>
                    <a:p>
                      <a:pPr marL="69850">
                        <a:lnSpc>
                          <a:spcPts val="1175"/>
                        </a:lnSpc>
                        <a:spcBef>
                          <a:spcPts val="70"/>
                        </a:spcBef>
                        <a:spcAft>
                          <a:spcPts val="0"/>
                        </a:spcAft>
                      </a:pPr>
                      <a:r>
                        <a:rPr lang="en-US" b="1" dirty="0" err="1"/>
                        <a:t>Relazione</a:t>
                      </a:r>
                      <a:r>
                        <a:rPr lang="en-US" b="1" dirty="0"/>
                        <a:t> con </a:t>
                      </a:r>
                      <a:r>
                        <a:rPr lang="en-US" b="1" dirty="0" err="1"/>
                        <a:t>gli</a:t>
                      </a:r>
                      <a:r>
                        <a:rPr lang="en-US" b="1" dirty="0"/>
                        <a:t> </a:t>
                      </a:r>
                      <a:r>
                        <a:rPr lang="en-US" b="1" dirty="0" err="1"/>
                        <a:t>insegnanti</a:t>
                      </a:r>
                      <a:endParaRPr lang="it-IT" b="1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 marL="0" marR="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928662" y="142852"/>
            <a:ext cx="7629524" cy="500067"/>
          </a:xfrm>
        </p:spPr>
        <p:txBody>
          <a:bodyPr>
            <a:normAutofit fontScale="90000"/>
          </a:bodyPr>
          <a:lstStyle/>
          <a:p>
            <a:r>
              <a:rPr lang="it-IT" sz="1800" b="1" dirty="0" smtClean="0"/>
              <a:t>In sintesi:</a:t>
            </a:r>
            <a:r>
              <a:rPr lang="it-IT" sz="1800" dirty="0" smtClean="0"/>
              <a:t/>
            </a:r>
            <a:br>
              <a:rPr lang="it-IT" sz="1800" dirty="0" smtClean="0"/>
            </a:br>
            <a:endParaRPr lang="it-IT" sz="1800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357158" y="500042"/>
            <a:ext cx="8572560" cy="6143668"/>
          </a:xfrm>
        </p:spPr>
        <p:txBody>
          <a:bodyPr>
            <a:normAutofit fontScale="40000" lnSpcReduction="20000"/>
          </a:bodyPr>
          <a:lstStyle/>
          <a:p>
            <a:r>
              <a:rPr lang="it-IT" b="1" dirty="0" smtClean="0"/>
              <a:t> </a:t>
            </a:r>
            <a:endParaRPr lang="it-IT" dirty="0" smtClean="0"/>
          </a:p>
          <a:p>
            <a:r>
              <a:rPr lang="it-IT" b="1" dirty="0" smtClean="0"/>
              <a:t> </a:t>
            </a:r>
            <a:endParaRPr lang="it-IT" dirty="0" smtClean="0"/>
          </a:p>
          <a:p>
            <a:pPr algn="l"/>
            <a:r>
              <a:rPr lang="it-IT" sz="4500" b="1" dirty="0" smtClean="0">
                <a:solidFill>
                  <a:srgbClr val="FF0000"/>
                </a:solidFill>
              </a:rPr>
              <a:t>CONDIZIONI FISICHE </a:t>
            </a:r>
            <a:r>
              <a:rPr lang="it-IT" sz="3500" b="1" dirty="0" smtClean="0">
                <a:solidFill>
                  <a:srgbClr val="FF0000"/>
                </a:solidFill>
              </a:rPr>
              <a:t>(funzioni corporee e strutture corporee): </a:t>
            </a:r>
            <a:r>
              <a:rPr lang="it-IT" dirty="0" err="1" smtClean="0">
                <a:solidFill>
                  <a:srgbClr val="FF0000"/>
                </a:solidFill>
              </a:rPr>
              <a:t>……………………………………………………………………</a:t>
            </a:r>
            <a:r>
              <a:rPr lang="it-IT" dirty="0" smtClean="0">
                <a:solidFill>
                  <a:srgbClr val="FF0000"/>
                </a:solidFill>
              </a:rPr>
              <a:t>.</a:t>
            </a: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 </a:t>
            </a: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………………………………………………………………………………………………………………………………………………………………………….</a:t>
            </a:r>
            <a:r>
              <a:rPr lang="it-IT" dirty="0" err="1" smtClean="0">
                <a:solidFill>
                  <a:srgbClr val="FF0000"/>
                </a:solidFill>
              </a:rPr>
              <a:t>……</a:t>
            </a:r>
            <a:endParaRPr lang="it-IT" dirty="0" smtClean="0">
              <a:solidFill>
                <a:srgbClr val="FF0000"/>
              </a:solidFill>
            </a:endParaRPr>
          </a:p>
          <a:p>
            <a:pPr algn="l"/>
            <a:r>
              <a:rPr lang="it-IT" dirty="0" err="1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………………………………………………………………………………………………………………………………………………………………</a:t>
            </a:r>
            <a:endParaRPr lang="it-IT" dirty="0" smtClean="0">
              <a:solidFill>
                <a:srgbClr val="FF0000"/>
              </a:solidFill>
            </a:endParaRP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 </a:t>
            </a:r>
          </a:p>
          <a:p>
            <a:pPr algn="l"/>
            <a:r>
              <a:rPr lang="it-IT" sz="4500" b="1" dirty="0" smtClean="0">
                <a:solidFill>
                  <a:srgbClr val="FF0000"/>
                </a:solidFill>
              </a:rPr>
              <a:t>ATTIVITA’ PERSONALI </a:t>
            </a:r>
            <a:r>
              <a:rPr lang="it-IT" sz="3500" b="1" dirty="0" smtClean="0">
                <a:solidFill>
                  <a:srgbClr val="FF0000"/>
                </a:solidFill>
              </a:rPr>
              <a:t>(apprendimento, applicazione conoscenze, compiti e richieste, comunicazione, mobilità, cura della persona, interazione personale): </a:t>
            </a:r>
            <a:r>
              <a:rPr lang="it-IT" sz="3500" b="1" dirty="0" err="1" smtClean="0">
                <a:solidFill>
                  <a:srgbClr val="FF0000"/>
                </a:solidFill>
              </a:rPr>
              <a:t>……………………………………………………………………………………</a:t>
            </a:r>
            <a:r>
              <a:rPr lang="it-IT" sz="3500" b="1" dirty="0" smtClean="0">
                <a:solidFill>
                  <a:srgbClr val="FF0000"/>
                </a:solidFill>
              </a:rPr>
              <a:t>.</a:t>
            </a:r>
          </a:p>
          <a:p>
            <a:pPr algn="l"/>
            <a:r>
              <a:rPr lang="it-IT" dirty="0" err="1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………………………………………………………………………………………………………………………………………………………………………</a:t>
            </a:r>
            <a:r>
              <a:rPr lang="it-IT" dirty="0" smtClean="0">
                <a:solidFill>
                  <a:srgbClr val="FF0000"/>
                </a:solidFill>
              </a:rPr>
              <a:t>.</a:t>
            </a: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 </a:t>
            </a:r>
          </a:p>
          <a:p>
            <a:pPr algn="l"/>
            <a:r>
              <a:rPr lang="it-IT" dirty="0" err="1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………………………………………………………………………………………………………………………………………………………………………</a:t>
            </a:r>
            <a:r>
              <a:rPr lang="it-IT" dirty="0" smtClean="0">
                <a:solidFill>
                  <a:srgbClr val="FF0000"/>
                </a:solidFill>
              </a:rPr>
              <a:t>. </a:t>
            </a:r>
            <a:r>
              <a:rPr lang="it-IT" sz="4500" b="1" dirty="0" smtClean="0">
                <a:solidFill>
                  <a:srgbClr val="FF0000"/>
                </a:solidFill>
              </a:rPr>
              <a:t>PARTECIPAZIONE SOCIALE</a:t>
            </a:r>
            <a:r>
              <a:rPr lang="it-IT" dirty="0" smtClean="0">
                <a:solidFill>
                  <a:srgbClr val="FF0000"/>
                </a:solidFill>
              </a:rPr>
              <a:t>:</a:t>
            </a:r>
            <a:r>
              <a:rPr lang="it-IT" dirty="0" err="1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</a:t>
            </a:r>
            <a:r>
              <a:rPr lang="it-IT" dirty="0" smtClean="0">
                <a:solidFill>
                  <a:srgbClr val="FF0000"/>
                </a:solidFill>
              </a:rPr>
              <a:t>.</a:t>
            </a: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…………………………………………………………………………………………………………………………………………………………………………………</a:t>
            </a:r>
          </a:p>
          <a:p>
            <a:pPr algn="l"/>
            <a:r>
              <a:rPr lang="it-IT" dirty="0" err="1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……………………………………………………………………………………………………………………………………………………………</a:t>
            </a:r>
            <a:r>
              <a:rPr lang="it-IT" dirty="0" smtClean="0">
                <a:solidFill>
                  <a:srgbClr val="FF0000"/>
                </a:solidFill>
              </a:rPr>
              <a:t>.</a:t>
            </a:r>
          </a:p>
          <a:p>
            <a:pPr algn="l"/>
            <a:r>
              <a:rPr lang="it-IT" sz="4500" b="1" dirty="0" smtClean="0">
                <a:solidFill>
                  <a:srgbClr val="FF0000"/>
                </a:solidFill>
              </a:rPr>
              <a:t> FATTORI CONTESTUALI (</a:t>
            </a:r>
            <a:r>
              <a:rPr lang="it-IT" sz="3500" b="1" dirty="0" smtClean="0">
                <a:solidFill>
                  <a:srgbClr val="FF0000"/>
                </a:solidFill>
              </a:rPr>
              <a:t>ambientali e personali):</a:t>
            </a:r>
            <a:r>
              <a:rPr lang="it-IT" sz="3500" b="1" dirty="0" err="1" smtClean="0">
                <a:solidFill>
                  <a:srgbClr val="FF0000"/>
                </a:solidFill>
              </a:rPr>
              <a:t>………………………………………………………………………………………</a:t>
            </a:r>
            <a:endParaRPr lang="it-IT" sz="3500" b="1" dirty="0" smtClean="0">
              <a:solidFill>
                <a:srgbClr val="FF0000"/>
              </a:solidFill>
            </a:endParaRP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/>
            </a:r>
            <a:br>
              <a:rPr lang="it-IT" dirty="0" smtClean="0">
                <a:solidFill>
                  <a:srgbClr val="FF0000"/>
                </a:solidFill>
              </a:rPr>
            </a:br>
            <a:r>
              <a:rPr lang="it-IT" dirty="0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…………………………………………………………………………………………………………………………………………………………………………………</a:t>
            </a:r>
          </a:p>
          <a:p>
            <a:pPr algn="l"/>
            <a:r>
              <a:rPr lang="it-IT" dirty="0" err="1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……………………………………………………………………………………………………………………………………………………………</a:t>
            </a:r>
            <a:r>
              <a:rPr lang="it-IT" dirty="0" smtClean="0">
                <a:solidFill>
                  <a:srgbClr val="FF0000"/>
                </a:solidFill>
              </a:rPr>
              <a:t>.</a:t>
            </a: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 </a:t>
            </a: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 </a:t>
            </a:r>
          </a:p>
          <a:p>
            <a:pPr algn="l"/>
            <a:r>
              <a:rPr lang="it-IT" sz="4500" b="1" dirty="0" smtClean="0">
                <a:solidFill>
                  <a:srgbClr val="FF0000"/>
                </a:solidFill>
              </a:rPr>
              <a:t>PUNTI  </a:t>
            </a:r>
            <a:r>
              <a:rPr lang="it-IT" sz="4500" b="1" dirty="0" err="1" smtClean="0">
                <a:solidFill>
                  <a:srgbClr val="FF0000"/>
                </a:solidFill>
              </a:rPr>
              <a:t>DI</a:t>
            </a:r>
            <a:r>
              <a:rPr lang="it-IT" sz="4500" b="1" dirty="0" smtClean="0">
                <a:solidFill>
                  <a:srgbClr val="FF0000"/>
                </a:solidFill>
              </a:rPr>
              <a:t>  FORZA: </a:t>
            </a:r>
            <a:r>
              <a:rPr lang="it-IT" dirty="0" err="1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………………………………………………………………………………………………………………………………………</a:t>
            </a:r>
            <a:r>
              <a:rPr lang="it-IT" dirty="0" smtClean="0">
                <a:solidFill>
                  <a:srgbClr val="FF0000"/>
                </a:solidFill>
              </a:rPr>
              <a:t>...</a:t>
            </a: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 </a:t>
            </a:r>
          </a:p>
          <a:p>
            <a:pPr algn="l"/>
            <a:r>
              <a:rPr lang="it-IT" dirty="0" err="1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……………………………………………………………………………………………………………………………………………………………………</a:t>
            </a:r>
            <a:r>
              <a:rPr lang="it-IT" dirty="0" smtClean="0">
                <a:solidFill>
                  <a:srgbClr val="FF0000"/>
                </a:solidFill>
              </a:rPr>
              <a:t>..</a:t>
            </a: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 </a:t>
            </a:r>
          </a:p>
          <a:p>
            <a:pPr algn="l"/>
            <a:r>
              <a:rPr lang="it-IT" sz="4500" b="1" dirty="0" smtClean="0">
                <a:solidFill>
                  <a:srgbClr val="FF0000"/>
                </a:solidFill>
              </a:rPr>
              <a:t>PUNTI </a:t>
            </a:r>
            <a:r>
              <a:rPr lang="it-IT" sz="4500" b="1" dirty="0" err="1" smtClean="0">
                <a:solidFill>
                  <a:srgbClr val="FF0000"/>
                </a:solidFill>
              </a:rPr>
              <a:t>DI</a:t>
            </a:r>
            <a:r>
              <a:rPr lang="it-IT" sz="4500" b="1" dirty="0" smtClean="0">
                <a:solidFill>
                  <a:srgbClr val="FF0000"/>
                </a:solidFill>
              </a:rPr>
              <a:t> DEBOLEZZA</a:t>
            </a:r>
            <a:r>
              <a:rPr lang="it-IT" sz="4500" dirty="0" smtClean="0">
                <a:solidFill>
                  <a:srgbClr val="FF0000"/>
                </a:solidFill>
              </a:rPr>
              <a:t>: </a:t>
            </a:r>
            <a:r>
              <a:rPr lang="it-IT" dirty="0" err="1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</a:t>
            </a:r>
            <a:endParaRPr lang="it-IT" dirty="0" smtClean="0">
              <a:solidFill>
                <a:srgbClr val="FF0000"/>
              </a:solidFill>
            </a:endParaRP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 </a:t>
            </a: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…………………………………………………………………………………………………………………………………………………………………………</a:t>
            </a:r>
          </a:p>
          <a:p>
            <a:pPr algn="l"/>
            <a:r>
              <a:rPr lang="it-IT" dirty="0" smtClean="0">
                <a:solidFill>
                  <a:srgbClr val="FF0000"/>
                </a:solidFill>
              </a:rPr>
              <a:t> </a:t>
            </a:r>
          </a:p>
          <a:p>
            <a:pPr algn="l"/>
            <a:endParaRPr lang="it-IT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785786" y="214291"/>
            <a:ext cx="7772400" cy="857256"/>
          </a:xfrm>
        </p:spPr>
        <p:txBody>
          <a:bodyPr>
            <a:normAutofit/>
          </a:bodyPr>
          <a:lstStyle/>
          <a:p>
            <a:r>
              <a:rPr lang="it-IT" sz="2400" spc="5" dirty="0" smtClean="0">
                <a:solidFill>
                  <a:srgbClr val="FF0000"/>
                </a:solidFill>
                <a:latin typeface="Arial Black"/>
                <a:cs typeface="Arial Black"/>
              </a:rPr>
              <a:t>Il </a:t>
            </a:r>
            <a:r>
              <a:rPr lang="it-IT" sz="2400" spc="5" dirty="0" err="1" smtClean="0">
                <a:solidFill>
                  <a:srgbClr val="FF0000"/>
                </a:solidFill>
                <a:latin typeface="Arial Black"/>
                <a:cs typeface="Arial Black"/>
              </a:rPr>
              <a:t>P.E.I.</a:t>
            </a:r>
            <a:r>
              <a:rPr lang="it-IT" sz="2400" spc="5" dirty="0" smtClean="0">
                <a:solidFill>
                  <a:srgbClr val="FF0000"/>
                </a:solidFill>
                <a:latin typeface="Arial Black"/>
                <a:cs typeface="Arial Black"/>
              </a:rPr>
              <a:t>: </a:t>
            </a:r>
            <a:r>
              <a:rPr lang="it-IT" sz="2400" spc="10" dirty="0" smtClean="0">
                <a:solidFill>
                  <a:srgbClr val="FF0000"/>
                </a:solidFill>
                <a:latin typeface="Arial Black"/>
                <a:cs typeface="Arial Black"/>
              </a:rPr>
              <a:t>criteri</a:t>
            </a:r>
            <a:r>
              <a:rPr lang="it-IT" sz="2400" spc="5" dirty="0" smtClean="0">
                <a:solidFill>
                  <a:srgbClr val="FF0000"/>
                </a:solidFill>
                <a:latin typeface="Arial Black"/>
                <a:cs typeface="Arial Black"/>
              </a:rPr>
              <a:t> </a:t>
            </a:r>
            <a:r>
              <a:rPr lang="it-IT" sz="2400" spc="10" dirty="0" smtClean="0">
                <a:solidFill>
                  <a:srgbClr val="FF0000"/>
                </a:solidFill>
                <a:latin typeface="Arial Black"/>
                <a:cs typeface="Arial Black"/>
              </a:rPr>
              <a:t>etici</a:t>
            </a:r>
            <a:br>
              <a:rPr lang="it-IT" sz="2400" spc="10" dirty="0" smtClean="0">
                <a:solidFill>
                  <a:srgbClr val="FF0000"/>
                </a:solidFill>
                <a:latin typeface="Arial Black"/>
                <a:cs typeface="Arial Black"/>
              </a:rPr>
            </a:br>
            <a:endParaRPr lang="it-IT" sz="2400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500034" y="857232"/>
            <a:ext cx="8215370" cy="5572164"/>
          </a:xfrm>
        </p:spPr>
        <p:txBody>
          <a:bodyPr>
            <a:normAutofit fontScale="77500" lnSpcReduction="20000"/>
          </a:bodyPr>
          <a:lstStyle/>
          <a:p>
            <a:pPr marL="357505" marR="429259">
              <a:lnSpc>
                <a:spcPct val="101099"/>
              </a:lnSpc>
              <a:spcBef>
                <a:spcPts val="1055"/>
              </a:spcBef>
            </a:pPr>
            <a:r>
              <a:rPr lang="it-IT" sz="4800" b="1" dirty="0" smtClean="0">
                <a:solidFill>
                  <a:srgbClr val="FF0000"/>
                </a:solidFill>
                <a:latin typeface="Arial"/>
                <a:cs typeface="Arial"/>
              </a:rPr>
              <a:t>Convenzione sui diritti della persona  con disabilità </a:t>
            </a:r>
            <a:r>
              <a:rPr lang="it-IT" sz="4800" spc="-5" dirty="0" smtClean="0">
                <a:solidFill>
                  <a:srgbClr val="FF0000"/>
                </a:solidFill>
                <a:latin typeface="Arial"/>
                <a:cs typeface="Arial"/>
              </a:rPr>
              <a:t>(Legge n.</a:t>
            </a:r>
            <a:r>
              <a:rPr lang="it-IT" sz="4800" spc="-25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z="4800" spc="-5" dirty="0" smtClean="0">
                <a:solidFill>
                  <a:srgbClr val="FF0000"/>
                </a:solidFill>
                <a:latin typeface="Arial"/>
                <a:cs typeface="Arial"/>
              </a:rPr>
              <a:t>18/2009)</a:t>
            </a:r>
          </a:p>
          <a:p>
            <a:pPr marL="357505" marR="429259">
              <a:lnSpc>
                <a:spcPct val="101099"/>
              </a:lnSpc>
              <a:spcBef>
                <a:spcPts val="1055"/>
              </a:spcBef>
            </a:pPr>
            <a:endParaRPr lang="it-IT" sz="4800" spc="-5" dirty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429259">
              <a:lnSpc>
                <a:spcPct val="101099"/>
              </a:lnSpc>
              <a:spcBef>
                <a:spcPts val="1055"/>
              </a:spcBef>
            </a:pPr>
            <a:endParaRPr lang="it-IT" sz="4800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248285">
              <a:lnSpc>
                <a:spcPct val="100000"/>
              </a:lnSpc>
              <a:spcBef>
                <a:spcPts val="225"/>
              </a:spcBef>
            </a:pPr>
            <a:r>
              <a:rPr lang="it-IT" sz="4800" b="1" spc="-5" dirty="0" smtClean="0">
                <a:solidFill>
                  <a:srgbClr val="FF0000"/>
                </a:solidFill>
                <a:latin typeface="Arial"/>
                <a:cs typeface="Arial"/>
              </a:rPr>
              <a:t>Articolo </a:t>
            </a:r>
            <a:r>
              <a:rPr lang="it-IT" sz="4800" b="1" spc="5" dirty="0" smtClean="0">
                <a:solidFill>
                  <a:srgbClr val="FF0000"/>
                </a:solidFill>
                <a:latin typeface="Arial"/>
                <a:cs typeface="Arial"/>
              </a:rPr>
              <a:t>3 </a:t>
            </a:r>
            <a:r>
              <a:rPr lang="it-IT" sz="4800" b="1" dirty="0" smtClean="0">
                <a:solidFill>
                  <a:srgbClr val="FF0000"/>
                </a:solidFill>
                <a:latin typeface="Arial"/>
                <a:cs typeface="Arial"/>
              </a:rPr>
              <a:t>- principi</a:t>
            </a:r>
            <a:r>
              <a:rPr lang="it-IT" sz="4800" b="1" spc="-5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z="4800" b="1" dirty="0" smtClean="0">
                <a:solidFill>
                  <a:srgbClr val="FF0000"/>
                </a:solidFill>
                <a:latin typeface="Arial"/>
                <a:cs typeface="Arial"/>
              </a:rPr>
              <a:t>generali</a:t>
            </a:r>
            <a:endParaRPr lang="it-IT" sz="4800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280670">
              <a:lnSpc>
                <a:spcPct val="100699"/>
              </a:lnSpc>
              <a:spcBef>
                <a:spcPts val="235"/>
              </a:spcBef>
            </a:pPr>
            <a:r>
              <a:rPr lang="it-IT" sz="4800" dirty="0" smtClean="0">
                <a:solidFill>
                  <a:srgbClr val="FF0000"/>
                </a:solidFill>
                <a:latin typeface="Arial"/>
                <a:cs typeface="Arial"/>
              </a:rPr>
              <a:t>(h) </a:t>
            </a:r>
            <a:r>
              <a:rPr lang="it-IT" sz="4800" spc="-5" dirty="0" smtClean="0">
                <a:solidFill>
                  <a:srgbClr val="FF0000"/>
                </a:solidFill>
                <a:latin typeface="Arial"/>
                <a:cs typeface="Arial"/>
              </a:rPr>
              <a:t>rispetto per </a:t>
            </a:r>
            <a:r>
              <a:rPr lang="it-IT" sz="4800" dirty="0" smtClean="0">
                <a:solidFill>
                  <a:srgbClr val="FF0000"/>
                </a:solidFill>
                <a:latin typeface="Arial"/>
                <a:cs typeface="Arial"/>
              </a:rPr>
              <a:t>lo sviluppo </a:t>
            </a:r>
            <a:r>
              <a:rPr lang="it-IT" sz="4800" spc="-5" dirty="0" smtClean="0">
                <a:solidFill>
                  <a:srgbClr val="FF0000"/>
                </a:solidFill>
                <a:latin typeface="Arial"/>
                <a:cs typeface="Arial"/>
              </a:rPr>
              <a:t>delle </a:t>
            </a:r>
            <a:r>
              <a:rPr lang="it-IT" sz="4800" dirty="0" smtClean="0">
                <a:solidFill>
                  <a:srgbClr val="FF0000"/>
                </a:solidFill>
                <a:latin typeface="Arial"/>
                <a:cs typeface="Arial"/>
              </a:rPr>
              <a:t>capacità  </a:t>
            </a:r>
            <a:r>
              <a:rPr lang="it-IT" sz="4800" spc="-5" dirty="0" smtClean="0">
                <a:solidFill>
                  <a:srgbClr val="FF0000"/>
                </a:solidFill>
                <a:latin typeface="Arial"/>
                <a:cs typeface="Arial"/>
              </a:rPr>
              <a:t>dei bambini </a:t>
            </a:r>
            <a:r>
              <a:rPr lang="it-IT" sz="4800" dirty="0" smtClean="0">
                <a:solidFill>
                  <a:srgbClr val="FF0000"/>
                </a:solidFill>
                <a:latin typeface="Arial"/>
                <a:cs typeface="Arial"/>
              </a:rPr>
              <a:t>con </a:t>
            </a:r>
            <a:r>
              <a:rPr lang="it-IT" sz="4800" spc="-5" dirty="0" smtClean="0">
                <a:solidFill>
                  <a:srgbClr val="FF0000"/>
                </a:solidFill>
                <a:latin typeface="Arial"/>
                <a:cs typeface="Arial"/>
              </a:rPr>
              <a:t>disabilità </a:t>
            </a:r>
            <a:r>
              <a:rPr lang="it-IT" sz="4800" spc="5" dirty="0" smtClean="0">
                <a:solidFill>
                  <a:srgbClr val="FF0000"/>
                </a:solidFill>
                <a:latin typeface="Arial"/>
                <a:cs typeface="Arial"/>
              </a:rPr>
              <a:t>e </a:t>
            </a:r>
            <a:r>
              <a:rPr lang="it-IT" sz="4800" spc="-5" dirty="0" smtClean="0">
                <a:solidFill>
                  <a:srgbClr val="FF0000"/>
                </a:solidFill>
                <a:latin typeface="Arial"/>
                <a:cs typeface="Arial"/>
              </a:rPr>
              <a:t>il rispetto per il  diritto dei bambini </a:t>
            </a:r>
            <a:r>
              <a:rPr lang="it-IT" sz="4800" dirty="0" smtClean="0">
                <a:solidFill>
                  <a:srgbClr val="FF0000"/>
                </a:solidFill>
                <a:latin typeface="Arial"/>
                <a:cs typeface="Arial"/>
              </a:rPr>
              <a:t>con </a:t>
            </a:r>
            <a:r>
              <a:rPr lang="it-IT" sz="4800" spc="-5" dirty="0" smtClean="0">
                <a:solidFill>
                  <a:srgbClr val="FF0000"/>
                </a:solidFill>
                <a:latin typeface="Arial"/>
                <a:cs typeface="Arial"/>
              </a:rPr>
              <a:t>disabilità </a:t>
            </a:r>
            <a:r>
              <a:rPr lang="it-IT" sz="4800" spc="5" dirty="0" smtClean="0">
                <a:solidFill>
                  <a:srgbClr val="FF0000"/>
                </a:solidFill>
                <a:latin typeface="Arial"/>
                <a:cs typeface="Arial"/>
              </a:rPr>
              <a:t>a  </a:t>
            </a:r>
            <a:r>
              <a:rPr lang="it-IT" sz="4800" dirty="0" smtClean="0">
                <a:solidFill>
                  <a:srgbClr val="FF0000"/>
                </a:solidFill>
                <a:latin typeface="Arial"/>
                <a:cs typeface="Arial"/>
              </a:rPr>
              <a:t>preservare la </a:t>
            </a:r>
            <a:r>
              <a:rPr lang="it-IT" sz="4800" spc="-5" dirty="0" smtClean="0">
                <a:solidFill>
                  <a:srgbClr val="FF0000"/>
                </a:solidFill>
                <a:latin typeface="Arial"/>
                <a:cs typeface="Arial"/>
              </a:rPr>
              <a:t>propria</a:t>
            </a:r>
            <a:r>
              <a:rPr lang="it-IT" sz="4800" spc="-60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z="4800" b="1" dirty="0" smtClean="0">
                <a:solidFill>
                  <a:srgbClr val="FF0000"/>
                </a:solidFill>
                <a:latin typeface="Arial"/>
                <a:cs typeface="Arial"/>
              </a:rPr>
              <a:t>identità</a:t>
            </a:r>
            <a:r>
              <a:rPr lang="it-IT" sz="4800" dirty="0" smtClean="0">
                <a:solidFill>
                  <a:srgbClr val="FF0000"/>
                </a:solidFill>
                <a:latin typeface="Arial"/>
                <a:cs typeface="Arial"/>
              </a:rPr>
              <a:t>.</a:t>
            </a:r>
          </a:p>
          <a:p>
            <a:pPr marL="617855">
              <a:lnSpc>
                <a:spcPct val="100000"/>
              </a:lnSpc>
              <a:spcBef>
                <a:spcPts val="120"/>
              </a:spcBef>
            </a:pPr>
            <a:endParaRPr lang="it-IT" sz="4800" spc="10" dirty="0" smtClean="0">
              <a:solidFill>
                <a:srgbClr val="FF0000"/>
              </a:solidFill>
              <a:latin typeface="Arial Black"/>
              <a:cs typeface="Arial Black"/>
            </a:endParaRPr>
          </a:p>
          <a:p>
            <a:pPr marL="617855">
              <a:lnSpc>
                <a:spcPct val="100000"/>
              </a:lnSpc>
              <a:spcBef>
                <a:spcPts val="120"/>
              </a:spcBef>
            </a:pPr>
            <a:endParaRPr lang="it-IT" sz="4800" dirty="0" smtClean="0">
              <a:solidFill>
                <a:srgbClr val="FF0000"/>
              </a:solidFill>
              <a:latin typeface="Arial Black"/>
              <a:cs typeface="Arial Black"/>
            </a:endParaRPr>
          </a:p>
          <a:p>
            <a:endParaRPr lang="it-IT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 fontScale="90000"/>
          </a:bodyPr>
          <a:lstStyle/>
          <a:p>
            <a:r>
              <a:rPr lang="it-IT" spc="5" dirty="0" smtClean="0">
                <a:solidFill>
                  <a:srgbClr val="FF0000"/>
                </a:solidFill>
                <a:latin typeface="Arial Black"/>
                <a:cs typeface="Arial Black"/>
              </a:rPr>
              <a:t/>
            </a:r>
            <a:br>
              <a:rPr lang="it-IT" spc="5" dirty="0" smtClean="0">
                <a:solidFill>
                  <a:srgbClr val="FF0000"/>
                </a:solidFill>
                <a:latin typeface="Arial Black"/>
                <a:cs typeface="Arial Black"/>
              </a:rPr>
            </a:br>
            <a:r>
              <a:rPr lang="it-IT" spc="5" dirty="0" smtClean="0">
                <a:solidFill>
                  <a:srgbClr val="FF0000"/>
                </a:solidFill>
                <a:latin typeface="Arial Black"/>
                <a:cs typeface="Arial Black"/>
              </a:rPr>
              <a:t>Il </a:t>
            </a:r>
            <a:r>
              <a:rPr lang="it-IT" spc="5" dirty="0" err="1" smtClean="0">
                <a:solidFill>
                  <a:srgbClr val="FF0000"/>
                </a:solidFill>
                <a:latin typeface="Arial Black"/>
                <a:cs typeface="Arial Black"/>
              </a:rPr>
              <a:t>P.E.I.</a:t>
            </a:r>
            <a:r>
              <a:rPr lang="it-IT" spc="5" dirty="0" smtClean="0">
                <a:solidFill>
                  <a:srgbClr val="FF0000"/>
                </a:solidFill>
                <a:latin typeface="Arial Black"/>
                <a:cs typeface="Arial Black"/>
              </a:rPr>
              <a:t>: </a:t>
            </a:r>
            <a:r>
              <a:rPr lang="it-IT" spc="10" dirty="0" smtClean="0">
                <a:solidFill>
                  <a:srgbClr val="FF0000"/>
                </a:solidFill>
                <a:latin typeface="Arial Black"/>
                <a:cs typeface="Arial Black"/>
              </a:rPr>
              <a:t>criteri</a:t>
            </a:r>
            <a:r>
              <a:rPr lang="it-IT" spc="5" dirty="0" smtClean="0">
                <a:solidFill>
                  <a:srgbClr val="FF0000"/>
                </a:solidFill>
                <a:latin typeface="Arial Black"/>
                <a:cs typeface="Arial Black"/>
              </a:rPr>
              <a:t> </a:t>
            </a:r>
            <a:r>
              <a:rPr lang="it-IT" spc="10" dirty="0" smtClean="0">
                <a:solidFill>
                  <a:srgbClr val="FF0000"/>
                </a:solidFill>
                <a:latin typeface="Arial Black"/>
                <a:cs typeface="Arial Black"/>
              </a:rPr>
              <a:t>etici</a:t>
            </a:r>
            <a:br>
              <a:rPr lang="it-IT" spc="10" dirty="0" smtClean="0">
                <a:solidFill>
                  <a:srgbClr val="FF0000"/>
                </a:solidFill>
                <a:latin typeface="Arial Black"/>
                <a:cs typeface="Arial Black"/>
              </a:rPr>
            </a:b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>
            <a:normAutofit fontScale="85000" lnSpcReduction="20000"/>
          </a:bodyPr>
          <a:lstStyle/>
          <a:p>
            <a:pPr marL="357505">
              <a:lnSpc>
                <a:spcPct val="100000"/>
              </a:lnSpc>
              <a:spcBef>
                <a:spcPts val="1090"/>
              </a:spcBef>
            </a:pPr>
            <a:endParaRPr lang="it-IT" b="1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>
              <a:lnSpc>
                <a:spcPct val="100000"/>
              </a:lnSpc>
              <a:spcBef>
                <a:spcPts val="1090"/>
              </a:spcBef>
            </a:pPr>
            <a:r>
              <a:rPr lang="it-IT" b="1" dirty="0" smtClean="0">
                <a:solidFill>
                  <a:srgbClr val="FF0000"/>
                </a:solidFill>
                <a:latin typeface="Arial"/>
                <a:cs typeface="Arial"/>
              </a:rPr>
              <a:t>Articolo 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24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– 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Educazione</a:t>
            </a:r>
          </a:p>
          <a:p>
            <a:pPr marL="357505">
              <a:lnSpc>
                <a:spcPct val="100000"/>
              </a:lnSpc>
              <a:spcBef>
                <a:spcPts val="1090"/>
              </a:spcBef>
            </a:pP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307975">
              <a:lnSpc>
                <a:spcPct val="102200"/>
              </a:lnSpc>
              <a:spcBef>
                <a:spcPts val="229"/>
              </a:spcBef>
            </a:pP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1. </a:t>
            </a:r>
            <a:r>
              <a:rPr lang="it-IT" spc="20" dirty="0" smtClean="0">
                <a:solidFill>
                  <a:srgbClr val="FF0000"/>
                </a:solidFill>
                <a:latin typeface="Arial"/>
                <a:cs typeface="Arial"/>
              </a:rPr>
              <a:t>…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gli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Stati Parti garantiscono </a:t>
            </a:r>
            <a:r>
              <a:rPr lang="it-IT" spc="10" dirty="0" smtClean="0">
                <a:solidFill>
                  <a:srgbClr val="FF0000"/>
                </a:solidFill>
                <a:latin typeface="Arial"/>
                <a:cs typeface="Arial"/>
              </a:rPr>
              <a:t>un sistema 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di istruzione inclusivo </a:t>
            </a:r>
            <a:r>
              <a:rPr lang="it-IT" spc="10" dirty="0" smtClean="0">
                <a:solidFill>
                  <a:srgbClr val="FF0000"/>
                </a:solidFill>
                <a:latin typeface="Arial"/>
                <a:cs typeface="Arial"/>
              </a:rPr>
              <a:t>a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tutti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i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livelli </a:t>
            </a:r>
            <a:r>
              <a:rPr lang="it-IT" spc="20" dirty="0" smtClean="0">
                <a:solidFill>
                  <a:srgbClr val="FF0000"/>
                </a:solidFill>
                <a:latin typeface="Arial"/>
                <a:cs typeface="Arial"/>
              </a:rPr>
              <a:t>… 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finalizzato:</a:t>
            </a:r>
          </a:p>
          <a:p>
            <a:pPr marL="357505" marR="307975">
              <a:lnSpc>
                <a:spcPct val="102200"/>
              </a:lnSpc>
              <a:spcBef>
                <a:spcPts val="229"/>
              </a:spcBef>
            </a:pP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319405">
              <a:lnSpc>
                <a:spcPct val="102200"/>
              </a:lnSpc>
              <a:spcBef>
                <a:spcPts val="229"/>
              </a:spcBef>
              <a:buAutoNum type="alphaLcParenBoth"/>
              <a:tabLst>
                <a:tab pos="531495" algn="l"/>
              </a:tabLst>
            </a:pP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al pieno sviluppo del potenziale 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umano, 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del 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senso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di dignità 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e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dell’autostima</a:t>
            </a:r>
            <a:r>
              <a:rPr lang="it-IT" b="1" spc="-80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pc="15" dirty="0" smtClean="0">
                <a:solidFill>
                  <a:srgbClr val="FF0000"/>
                </a:solidFill>
                <a:latin typeface="Arial"/>
                <a:cs typeface="Arial"/>
              </a:rPr>
              <a:t>…;</a:t>
            </a:r>
          </a:p>
          <a:p>
            <a:pPr marL="357505" marR="319405">
              <a:lnSpc>
                <a:spcPct val="102200"/>
              </a:lnSpc>
              <a:spcBef>
                <a:spcPts val="229"/>
              </a:spcBef>
              <a:buAutoNum type="alphaLcParenBoth"/>
              <a:tabLst>
                <a:tab pos="531495" algn="l"/>
              </a:tabLst>
            </a:pP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250825">
              <a:lnSpc>
                <a:spcPct val="102600"/>
              </a:lnSpc>
              <a:spcBef>
                <a:spcPts val="225"/>
              </a:spcBef>
              <a:buAutoNum type="alphaLcParenBoth"/>
              <a:tabLst>
                <a:tab pos="531495" algn="l"/>
              </a:tabLst>
            </a:pP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allo sviluppo, 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da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parte delle 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persone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con  disabilità, della propria personalità, dei  talenti 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e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della creatività, </a:t>
            </a:r>
            <a:r>
              <a:rPr lang="it-IT" b="1" spc="15" dirty="0" smtClean="0">
                <a:solidFill>
                  <a:srgbClr val="FF0000"/>
                </a:solidFill>
                <a:latin typeface="Arial"/>
                <a:cs typeface="Arial"/>
              </a:rPr>
              <a:t>come 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pure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delle  proprie abilità fisiche 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e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mentali, sino alle</a:t>
            </a:r>
            <a:r>
              <a:rPr lang="it-IT" b="1" spc="-65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loro</a:t>
            </a:r>
            <a:endParaRPr lang="it-IT" b="1" dirty="0">
              <a:solidFill>
                <a:srgbClr val="FF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spc="5" dirty="0" smtClean="0">
                <a:solidFill>
                  <a:srgbClr val="FF0000"/>
                </a:solidFill>
                <a:latin typeface="Arial Black"/>
                <a:cs typeface="Arial Black"/>
              </a:rPr>
              <a:t>Il </a:t>
            </a:r>
            <a:r>
              <a:rPr lang="it-IT" spc="5" dirty="0" err="1" smtClean="0">
                <a:solidFill>
                  <a:srgbClr val="FF0000"/>
                </a:solidFill>
                <a:latin typeface="Arial Black"/>
                <a:cs typeface="Arial Black"/>
              </a:rPr>
              <a:t>P.E.I.</a:t>
            </a:r>
            <a:r>
              <a:rPr lang="it-IT" spc="5" dirty="0" smtClean="0">
                <a:solidFill>
                  <a:srgbClr val="FF0000"/>
                </a:solidFill>
                <a:latin typeface="Arial Black"/>
                <a:cs typeface="Arial Black"/>
              </a:rPr>
              <a:t>: </a:t>
            </a:r>
            <a:r>
              <a:rPr lang="it-IT" spc="10" dirty="0" smtClean="0">
                <a:solidFill>
                  <a:srgbClr val="FF0000"/>
                </a:solidFill>
                <a:latin typeface="Arial Black"/>
                <a:cs typeface="Arial Black"/>
              </a:rPr>
              <a:t>criteri</a:t>
            </a:r>
            <a:r>
              <a:rPr lang="it-IT" spc="5" dirty="0" smtClean="0">
                <a:solidFill>
                  <a:srgbClr val="FF0000"/>
                </a:solidFill>
                <a:latin typeface="Arial Black"/>
                <a:cs typeface="Arial Black"/>
              </a:rPr>
              <a:t> </a:t>
            </a:r>
            <a:r>
              <a:rPr lang="it-IT" spc="10" dirty="0" smtClean="0">
                <a:solidFill>
                  <a:srgbClr val="FF0000"/>
                </a:solidFill>
                <a:latin typeface="Arial Black"/>
                <a:cs typeface="Arial Black"/>
              </a:rPr>
              <a:t>pedagogici</a:t>
            </a:r>
            <a:r>
              <a:rPr lang="it-IT" dirty="0" smtClean="0">
                <a:latin typeface="Arial Black"/>
                <a:cs typeface="Arial Black"/>
              </a:rPr>
              <a:t/>
            </a:r>
            <a:br>
              <a:rPr lang="it-IT" dirty="0" smtClean="0">
                <a:latin typeface="Arial Black"/>
                <a:cs typeface="Arial Black"/>
              </a:rPr>
            </a:b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357505">
              <a:lnSpc>
                <a:spcPct val="100000"/>
              </a:lnSpc>
              <a:spcBef>
                <a:spcPts val="1085"/>
              </a:spcBef>
            </a:pP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GLOBALITA</a:t>
            </a:r>
            <a:r>
              <a:rPr lang="it-IT" spc="10" dirty="0" smtClean="0">
                <a:solidFill>
                  <a:srgbClr val="FF0000"/>
                </a:solidFill>
                <a:latin typeface="Arial"/>
                <a:cs typeface="Arial"/>
              </a:rPr>
              <a:t>’: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tutti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gli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aspetti</a:t>
            </a:r>
            <a:r>
              <a:rPr lang="it-IT" spc="-85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della</a:t>
            </a:r>
            <a:r>
              <a:rPr lang="it-IT" spc="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persona (cfr </a:t>
            </a:r>
            <a:r>
              <a:rPr lang="it-IT" spc="10" dirty="0" smtClean="0">
                <a:solidFill>
                  <a:srgbClr val="FF0000"/>
                </a:solidFill>
                <a:latin typeface="Arial"/>
                <a:cs typeface="Arial"/>
              </a:rPr>
              <a:t>9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aree di</a:t>
            </a:r>
            <a:r>
              <a:rPr lang="it-IT" spc="-75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ICF)</a:t>
            </a:r>
          </a:p>
          <a:p>
            <a:pPr marL="357505">
              <a:lnSpc>
                <a:spcPct val="100000"/>
              </a:lnSpc>
              <a:spcBef>
                <a:spcPts val="15"/>
              </a:spcBef>
            </a:pP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680720">
              <a:lnSpc>
                <a:spcPct val="101499"/>
              </a:lnSpc>
              <a:spcBef>
                <a:spcPts val="260"/>
              </a:spcBef>
            </a:pP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INCLUSIVITA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’: prospettiva  dell’inclusione nei contesti di</a:t>
            </a:r>
            <a:r>
              <a:rPr lang="it-IT" spc="-114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vita 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naturali</a:t>
            </a:r>
          </a:p>
          <a:p>
            <a:pPr marL="357505" marR="680720">
              <a:lnSpc>
                <a:spcPct val="101499"/>
              </a:lnSpc>
              <a:spcBef>
                <a:spcPts val="260"/>
              </a:spcBef>
              <a:buNone/>
            </a:pP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350520">
              <a:lnSpc>
                <a:spcPct val="101699"/>
              </a:lnSpc>
              <a:spcBef>
                <a:spcPts val="254"/>
              </a:spcBef>
            </a:pP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CORRESPONSABILITA’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: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“integrare” i 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soggetti in </a:t>
            </a:r>
            <a:r>
              <a:rPr lang="it-IT" spc="10" dirty="0" smtClean="0">
                <a:solidFill>
                  <a:srgbClr val="FF0000"/>
                </a:solidFill>
                <a:latin typeface="Arial"/>
                <a:cs typeface="Arial"/>
              </a:rPr>
              <a:t>campo,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costruire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alleanze 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strategiche tra scuola, famiglia </a:t>
            </a:r>
            <a:r>
              <a:rPr lang="it-IT" spc="10" dirty="0" smtClean="0">
                <a:solidFill>
                  <a:srgbClr val="FF0000"/>
                </a:solidFill>
                <a:latin typeface="Arial"/>
                <a:cs typeface="Arial"/>
              </a:rPr>
              <a:t>e 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comunità</a:t>
            </a:r>
            <a:r>
              <a:rPr lang="it-IT" spc="-50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locale</a:t>
            </a:r>
          </a:p>
          <a:p>
            <a:endParaRPr lang="it-I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2400" spc="5" dirty="0" smtClean="0">
                <a:solidFill>
                  <a:srgbClr val="FF0000"/>
                </a:solidFill>
                <a:latin typeface="Arial Black"/>
                <a:cs typeface="Arial Black"/>
              </a:rPr>
              <a:t>Il </a:t>
            </a:r>
            <a:r>
              <a:rPr lang="it-IT" sz="2400" spc="5" dirty="0" err="1" smtClean="0">
                <a:solidFill>
                  <a:srgbClr val="FF0000"/>
                </a:solidFill>
                <a:latin typeface="Arial Black"/>
                <a:cs typeface="Arial Black"/>
              </a:rPr>
              <a:t>P.E.I.</a:t>
            </a:r>
            <a:r>
              <a:rPr lang="it-IT" sz="2400" spc="5" dirty="0" smtClean="0">
                <a:solidFill>
                  <a:srgbClr val="FF0000"/>
                </a:solidFill>
                <a:latin typeface="Arial Black"/>
                <a:cs typeface="Arial Black"/>
              </a:rPr>
              <a:t>: </a:t>
            </a:r>
            <a:r>
              <a:rPr lang="it-IT" sz="2400" spc="10" dirty="0" smtClean="0">
                <a:solidFill>
                  <a:srgbClr val="FF0000"/>
                </a:solidFill>
                <a:latin typeface="Arial Black"/>
                <a:cs typeface="Arial Black"/>
              </a:rPr>
              <a:t>criteri</a:t>
            </a:r>
            <a:r>
              <a:rPr lang="it-IT" sz="2400" spc="-5" dirty="0" smtClean="0">
                <a:solidFill>
                  <a:srgbClr val="FF0000"/>
                </a:solidFill>
                <a:latin typeface="Arial Black"/>
                <a:cs typeface="Arial Black"/>
              </a:rPr>
              <a:t> </a:t>
            </a:r>
            <a:r>
              <a:rPr lang="it-IT" sz="2400" spc="10" dirty="0" smtClean="0">
                <a:solidFill>
                  <a:srgbClr val="FF0000"/>
                </a:solidFill>
                <a:latin typeface="Arial Black"/>
                <a:cs typeface="Arial Black"/>
              </a:rPr>
              <a:t>operativi</a:t>
            </a:r>
            <a:r>
              <a:rPr lang="it-IT" sz="2400" dirty="0" smtClean="0">
                <a:latin typeface="Arial Black"/>
                <a:cs typeface="Arial Black"/>
              </a:rPr>
              <a:t/>
            </a:r>
            <a:br>
              <a:rPr lang="it-IT" sz="2400" dirty="0" smtClean="0">
                <a:latin typeface="Arial Black"/>
                <a:cs typeface="Arial Black"/>
              </a:rPr>
            </a:br>
            <a:endParaRPr lang="it-IT" sz="24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47650">
              <a:lnSpc>
                <a:spcPct val="100000"/>
              </a:lnSpc>
              <a:spcBef>
                <a:spcPts val="1085"/>
              </a:spcBef>
            </a:pPr>
            <a:r>
              <a:rPr lang="it-IT" b="1" dirty="0" smtClean="0">
                <a:solidFill>
                  <a:srgbClr val="FF0000"/>
                </a:solidFill>
                <a:latin typeface="Arial"/>
                <a:cs typeface="Arial"/>
              </a:rPr>
              <a:t>PIANI </a:t>
            </a:r>
            <a:r>
              <a:rPr lang="it-IT" b="1" spc="5" dirty="0" err="1" smtClean="0">
                <a:solidFill>
                  <a:srgbClr val="FF0000"/>
                </a:solidFill>
                <a:latin typeface="Arial"/>
                <a:cs typeface="Arial"/>
              </a:rPr>
              <a:t>DI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 INTERVENTO</a:t>
            </a: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491490" indent="-109855">
              <a:lnSpc>
                <a:spcPct val="102000"/>
              </a:lnSpc>
              <a:spcBef>
                <a:spcPts val="240"/>
              </a:spcBef>
            </a:pPr>
            <a:r>
              <a:rPr lang="it-IT" i="1" spc="5" dirty="0" smtClean="0">
                <a:solidFill>
                  <a:srgbClr val="FF0000"/>
                </a:solidFill>
                <a:latin typeface="Arial"/>
                <a:cs typeface="Arial"/>
              </a:rPr>
              <a:t>Quando un </a:t>
            </a:r>
            <a:r>
              <a:rPr lang="it-IT" i="1" spc="10" dirty="0" smtClean="0">
                <a:solidFill>
                  <a:srgbClr val="FF0000"/>
                </a:solidFill>
                <a:latin typeface="Arial"/>
                <a:cs typeface="Arial"/>
              </a:rPr>
              <a:t>PEI è </a:t>
            </a:r>
            <a:r>
              <a:rPr lang="it-IT" i="1" spc="5" dirty="0" smtClean="0">
                <a:solidFill>
                  <a:srgbClr val="FF0000"/>
                </a:solidFill>
                <a:latin typeface="Arial"/>
                <a:cs typeface="Arial"/>
              </a:rPr>
              <a:t>ben fatto?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(criteri</a:t>
            </a:r>
            <a:r>
              <a:rPr lang="it-IT" spc="-65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di  qualità)</a:t>
            </a: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1728470">
              <a:lnSpc>
                <a:spcPct val="122000"/>
              </a:lnSpc>
            </a:pP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Apprendi</a:t>
            </a:r>
            <a:r>
              <a:rPr lang="it-IT" spc="25" dirty="0" smtClean="0">
                <a:solidFill>
                  <a:srgbClr val="FF0000"/>
                </a:solidFill>
                <a:latin typeface="Arial"/>
                <a:cs typeface="Arial"/>
              </a:rPr>
              <a:t>m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enti</a:t>
            </a:r>
          </a:p>
          <a:p>
            <a:pPr marL="357505" marR="1728470">
              <a:lnSpc>
                <a:spcPct val="122000"/>
              </a:lnSpc>
            </a:pP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 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relazioni</a:t>
            </a:r>
          </a:p>
          <a:p>
            <a:pPr marL="357505" marR="1728470">
              <a:lnSpc>
                <a:spcPct val="122000"/>
              </a:lnSpc>
            </a:pP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identità</a:t>
            </a:r>
          </a:p>
          <a:p>
            <a:pPr marL="357505">
              <a:lnSpc>
                <a:spcPct val="100000"/>
              </a:lnSpc>
              <a:spcBef>
                <a:spcPts val="275"/>
              </a:spcBef>
            </a:pP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integrazione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scuola-extrascuola</a:t>
            </a: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endParaRPr lang="it-IT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2000" spc="5" dirty="0" smtClean="0">
                <a:solidFill>
                  <a:srgbClr val="FF0000"/>
                </a:solidFill>
                <a:latin typeface="Arial Black"/>
                <a:cs typeface="Arial Black"/>
              </a:rPr>
              <a:t>Il </a:t>
            </a:r>
            <a:r>
              <a:rPr lang="it-IT" sz="2000" spc="5" dirty="0" err="1" smtClean="0">
                <a:solidFill>
                  <a:srgbClr val="FF0000"/>
                </a:solidFill>
                <a:latin typeface="Arial Black"/>
                <a:cs typeface="Arial Black"/>
              </a:rPr>
              <a:t>P.E.I.</a:t>
            </a:r>
            <a:r>
              <a:rPr lang="it-IT" sz="2000" spc="5" dirty="0" smtClean="0">
                <a:solidFill>
                  <a:srgbClr val="FF0000"/>
                </a:solidFill>
                <a:latin typeface="Arial Black"/>
                <a:cs typeface="Arial Black"/>
              </a:rPr>
              <a:t>: </a:t>
            </a:r>
            <a:r>
              <a:rPr lang="it-IT" sz="2000" spc="10" dirty="0" smtClean="0">
                <a:solidFill>
                  <a:srgbClr val="FF0000"/>
                </a:solidFill>
                <a:latin typeface="Arial Black"/>
                <a:cs typeface="Arial Black"/>
              </a:rPr>
              <a:t>criteri</a:t>
            </a:r>
            <a:r>
              <a:rPr lang="it-IT" sz="2000" spc="-5" dirty="0" smtClean="0">
                <a:solidFill>
                  <a:srgbClr val="FF0000"/>
                </a:solidFill>
                <a:latin typeface="Arial Black"/>
                <a:cs typeface="Arial Black"/>
              </a:rPr>
              <a:t> </a:t>
            </a:r>
            <a:r>
              <a:rPr lang="it-IT" sz="2000" spc="10" dirty="0" smtClean="0">
                <a:solidFill>
                  <a:srgbClr val="FF0000"/>
                </a:solidFill>
                <a:latin typeface="Arial Black"/>
                <a:cs typeface="Arial Black"/>
              </a:rPr>
              <a:t>operativi</a:t>
            </a:r>
            <a:r>
              <a:rPr lang="it-IT" sz="2000" dirty="0" smtClean="0">
                <a:latin typeface="Arial Black"/>
                <a:cs typeface="Arial Black"/>
              </a:rPr>
              <a:t/>
            </a:r>
            <a:br>
              <a:rPr lang="it-IT" sz="2000" dirty="0" smtClean="0">
                <a:latin typeface="Arial Black"/>
                <a:cs typeface="Arial Black"/>
              </a:rPr>
            </a:br>
            <a:endParaRPr lang="it-IT" sz="20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48285">
              <a:lnSpc>
                <a:spcPct val="100000"/>
              </a:lnSpc>
              <a:spcBef>
                <a:spcPts val="1085"/>
              </a:spcBef>
            </a:pP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INDIVIDUAZIONE </a:t>
            </a:r>
            <a:r>
              <a:rPr lang="it-IT" b="1" spc="10" dirty="0" smtClean="0">
                <a:solidFill>
                  <a:srgbClr val="FF0000"/>
                </a:solidFill>
                <a:latin typeface="Arial"/>
                <a:cs typeface="Arial"/>
              </a:rPr>
              <a:t>DELLE</a:t>
            </a:r>
            <a:r>
              <a:rPr lang="it-IT" b="1" spc="-5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PRIORITA’</a:t>
            </a: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248285">
              <a:lnSpc>
                <a:spcPct val="100000"/>
              </a:lnSpc>
              <a:spcBef>
                <a:spcPts val="260"/>
              </a:spcBef>
            </a:pPr>
            <a:r>
              <a:rPr lang="it-IT" i="1" spc="5" dirty="0" smtClean="0">
                <a:solidFill>
                  <a:srgbClr val="FF0000"/>
                </a:solidFill>
                <a:latin typeface="Arial"/>
                <a:cs typeface="Arial"/>
              </a:rPr>
              <a:t>Quando un </a:t>
            </a:r>
            <a:r>
              <a:rPr lang="it-IT" i="1" spc="10" dirty="0" smtClean="0">
                <a:solidFill>
                  <a:srgbClr val="FF0000"/>
                </a:solidFill>
                <a:latin typeface="Arial"/>
                <a:cs typeface="Arial"/>
              </a:rPr>
              <a:t>PEI è</a:t>
            </a:r>
            <a:r>
              <a:rPr lang="it-IT" i="1" spc="-40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i="1" spc="5" dirty="0" smtClean="0">
                <a:solidFill>
                  <a:srgbClr val="FF0000"/>
                </a:solidFill>
                <a:latin typeface="Arial"/>
                <a:cs typeface="Arial"/>
              </a:rPr>
              <a:t>significativo?</a:t>
            </a:r>
          </a:p>
          <a:p>
            <a:pPr marL="248285">
              <a:lnSpc>
                <a:spcPct val="100000"/>
              </a:lnSpc>
              <a:spcBef>
                <a:spcPts val="260"/>
              </a:spcBef>
            </a:pP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248285">
              <a:lnSpc>
                <a:spcPct val="100000"/>
              </a:lnSpc>
              <a:spcBef>
                <a:spcPts val="260"/>
              </a:spcBef>
              <a:buNone/>
            </a:pPr>
            <a:endParaRPr lang="it-IT" dirty="0"/>
          </a:p>
          <a:p>
            <a:pPr marL="357505" marR="1106170" indent="-109855">
              <a:lnSpc>
                <a:spcPts val="1470"/>
              </a:lnSpc>
              <a:spcBef>
                <a:spcPts val="90"/>
              </a:spcBef>
            </a:pPr>
            <a:r>
              <a:rPr lang="it-IT" dirty="0"/>
              <a:t>ICF offre due criteri:  </a:t>
            </a:r>
            <a:endParaRPr lang="it-IT" dirty="0" smtClean="0"/>
          </a:p>
          <a:p>
            <a:pPr marL="357505" marR="1106170" indent="-109855">
              <a:lnSpc>
                <a:spcPts val="1470"/>
              </a:lnSpc>
              <a:spcBef>
                <a:spcPts val="90"/>
              </a:spcBef>
              <a:buNone/>
            </a:pPr>
            <a:endParaRPr lang="it-IT" dirty="0" smtClean="0"/>
          </a:p>
          <a:p>
            <a:pPr marL="357505" marR="1106170" indent="-109855">
              <a:lnSpc>
                <a:spcPts val="1470"/>
              </a:lnSpc>
              <a:spcBef>
                <a:spcPts val="90"/>
              </a:spcBef>
              <a:buNone/>
            </a:pPr>
            <a:endParaRPr lang="it-IT" dirty="0" smtClean="0"/>
          </a:p>
          <a:p>
            <a:pPr marL="357505" marR="1106170" indent="-109855">
              <a:lnSpc>
                <a:spcPts val="1470"/>
              </a:lnSpc>
              <a:spcBef>
                <a:spcPts val="90"/>
              </a:spcBef>
            </a:pPr>
            <a:r>
              <a:rPr lang="it-IT" b="1" dirty="0" smtClean="0"/>
              <a:t>quando </a:t>
            </a:r>
            <a:r>
              <a:rPr lang="it-IT" b="1" dirty="0"/>
              <a:t>migliora </a:t>
            </a:r>
            <a:r>
              <a:rPr lang="it-IT" b="1" dirty="0" smtClean="0"/>
              <a:t>l’attività</a:t>
            </a:r>
          </a:p>
          <a:p>
            <a:pPr marL="357505" marR="1106170" indent="-109855">
              <a:lnSpc>
                <a:spcPts val="1470"/>
              </a:lnSpc>
              <a:spcBef>
                <a:spcPts val="90"/>
              </a:spcBef>
            </a:pPr>
            <a:endParaRPr lang="it-IT" dirty="0"/>
          </a:p>
          <a:p>
            <a:pPr marL="357505" marR="1106170" indent="-109855">
              <a:lnSpc>
                <a:spcPts val="1470"/>
              </a:lnSpc>
              <a:spcBef>
                <a:spcPts val="90"/>
              </a:spcBef>
            </a:pPr>
            <a:endParaRPr lang="it-IT" b="1" dirty="0" smtClean="0"/>
          </a:p>
          <a:p>
            <a:pPr marL="357505" marR="1106170" indent="-109855">
              <a:lnSpc>
                <a:spcPts val="1470"/>
              </a:lnSpc>
              <a:spcBef>
                <a:spcPts val="90"/>
              </a:spcBef>
            </a:pPr>
            <a:r>
              <a:rPr lang="it-IT" b="1" dirty="0" smtClean="0"/>
              <a:t>quanto </a:t>
            </a:r>
            <a:r>
              <a:rPr lang="it-IT" b="1" dirty="0"/>
              <a:t>sostiene la partecipazione</a:t>
            </a:r>
          </a:p>
          <a:p>
            <a:endParaRPr lang="it-IT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 fontScale="90000"/>
          </a:bodyPr>
          <a:lstStyle/>
          <a:p>
            <a:pPr marL="701040">
              <a:lnSpc>
                <a:spcPct val="100000"/>
              </a:lnSpc>
              <a:spcBef>
                <a:spcPts val="125"/>
              </a:spcBef>
            </a:pPr>
            <a:r>
              <a:rPr lang="it-IT" sz="3600" spc="15" dirty="0" smtClean="0">
                <a:solidFill>
                  <a:srgbClr val="FFCC00"/>
                </a:solidFill>
                <a:latin typeface="Arial Black"/>
                <a:cs typeface="Arial Black"/>
              </a:rPr>
              <a:t/>
            </a:r>
            <a:br>
              <a:rPr lang="it-IT" sz="3600" spc="15" dirty="0" smtClean="0">
                <a:solidFill>
                  <a:srgbClr val="FFCC00"/>
                </a:solidFill>
                <a:latin typeface="Arial Black"/>
                <a:cs typeface="Arial Black"/>
              </a:rPr>
            </a:br>
            <a:r>
              <a:rPr lang="it-IT" sz="3600" spc="15" dirty="0">
                <a:solidFill>
                  <a:srgbClr val="FFCC00"/>
                </a:solidFill>
                <a:latin typeface="Arial Black"/>
                <a:cs typeface="Arial Black"/>
              </a:rPr>
              <a:t/>
            </a:r>
            <a:br>
              <a:rPr lang="it-IT" sz="3600" spc="15" dirty="0">
                <a:solidFill>
                  <a:srgbClr val="FFCC00"/>
                </a:solidFill>
                <a:latin typeface="Arial Black"/>
                <a:cs typeface="Arial Black"/>
              </a:rPr>
            </a:br>
            <a:r>
              <a:rPr lang="it-IT" sz="2700" spc="15" dirty="0" smtClean="0">
                <a:solidFill>
                  <a:srgbClr val="FF0000"/>
                </a:solidFill>
                <a:latin typeface="Arial Black"/>
                <a:cs typeface="Arial Black"/>
              </a:rPr>
              <a:t>Funzionamento</a:t>
            </a:r>
            <a:r>
              <a:rPr lang="it-IT" sz="2700" spc="-45" dirty="0" smtClean="0">
                <a:solidFill>
                  <a:srgbClr val="FF0000"/>
                </a:solidFill>
                <a:latin typeface="Arial Black"/>
                <a:cs typeface="Arial Black"/>
              </a:rPr>
              <a:t> </a:t>
            </a:r>
            <a:r>
              <a:rPr lang="it-IT" sz="2700" spc="15" dirty="0" smtClean="0">
                <a:solidFill>
                  <a:srgbClr val="FF0000"/>
                </a:solidFill>
                <a:latin typeface="Arial Black"/>
                <a:cs typeface="Arial Black"/>
              </a:rPr>
              <a:t>e  </a:t>
            </a:r>
            <a:r>
              <a:rPr lang="it-IT" sz="2700" spc="10" dirty="0" smtClean="0">
                <a:solidFill>
                  <a:srgbClr val="FF0000"/>
                </a:solidFill>
                <a:latin typeface="Arial Black"/>
                <a:cs typeface="Arial Black"/>
              </a:rPr>
              <a:t>Partecipazione</a:t>
            </a:r>
            <a:r>
              <a:rPr lang="it-IT" sz="3600" dirty="0" smtClean="0">
                <a:latin typeface="Arial Black"/>
                <a:cs typeface="Arial Black"/>
              </a:rPr>
              <a:t/>
            </a:r>
            <a:br>
              <a:rPr lang="it-IT" sz="3600" dirty="0" smtClean="0">
                <a:latin typeface="Arial Black"/>
                <a:cs typeface="Arial Black"/>
              </a:rPr>
            </a:br>
            <a:r>
              <a:rPr lang="it-IT" sz="2000" spc="5" dirty="0" smtClean="0">
                <a:solidFill>
                  <a:srgbClr val="FFFFFF"/>
                </a:solidFill>
                <a:latin typeface="Arial"/>
                <a:cs typeface="Arial"/>
              </a:rPr>
              <a:t>La “chiave”</a:t>
            </a:r>
            <a:endParaRPr lang="it-IT" sz="20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28596" y="1857365"/>
            <a:ext cx="8229600" cy="4500594"/>
          </a:xfrm>
        </p:spPr>
        <p:txBody>
          <a:bodyPr>
            <a:normAutofit/>
          </a:bodyPr>
          <a:lstStyle/>
          <a:p>
            <a:pPr marL="357505" marR="410845">
              <a:lnSpc>
                <a:spcPct val="101499"/>
              </a:lnSpc>
              <a:spcBef>
                <a:spcPts val="1225"/>
              </a:spcBef>
              <a:buNone/>
            </a:pP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La “chiave” </a:t>
            </a:r>
            <a:r>
              <a:rPr lang="it-IT" sz="2000" b="1" spc="5" dirty="0" err="1" smtClean="0">
                <a:solidFill>
                  <a:srgbClr val="FF0000"/>
                </a:solidFill>
                <a:latin typeface="Arial"/>
                <a:cs typeface="Arial"/>
              </a:rPr>
              <a:t>del</a:t>
            </a:r>
            <a:r>
              <a:rPr lang="it-IT" sz="2000" b="1" spc="5" dirty="0" err="1" smtClean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lang="it-IT" sz="2000" b="1" spc="10" dirty="0" err="1" smtClean="0">
                <a:solidFill>
                  <a:srgbClr val="FF0000"/>
                </a:solidFill>
                <a:latin typeface="Arial"/>
                <a:cs typeface="Arial"/>
              </a:rPr>
              <a:t>funzionamento</a:t>
            </a:r>
            <a:r>
              <a:rPr lang="it-IT" sz="2000" b="1" spc="10" dirty="0" smtClean="0">
                <a:solidFill>
                  <a:srgbClr val="FF0000"/>
                </a:solidFill>
                <a:latin typeface="Arial"/>
                <a:cs typeface="Arial"/>
              </a:rPr>
              <a:t>  </a:t>
            </a: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secondo ICF permette di </a:t>
            </a:r>
            <a:r>
              <a:rPr lang="it-IT" sz="2000" b="1" dirty="0" smtClean="0">
                <a:solidFill>
                  <a:srgbClr val="FF0000"/>
                </a:solidFill>
                <a:latin typeface="Arial"/>
                <a:cs typeface="Arial"/>
              </a:rPr>
              <a:t>identificare i  </a:t>
            </a: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bisogni della</a:t>
            </a:r>
            <a:r>
              <a:rPr lang="it-IT" sz="2000" b="1" spc="-20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persona</a:t>
            </a:r>
            <a:endParaRPr lang="it-IT" sz="2000" b="1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440690">
              <a:lnSpc>
                <a:spcPct val="101499"/>
              </a:lnSpc>
              <a:spcBef>
                <a:spcPts val="260"/>
              </a:spcBef>
            </a:pPr>
            <a:r>
              <a:rPr lang="it-IT" sz="2000" b="1" dirty="0" smtClean="0">
                <a:solidFill>
                  <a:srgbClr val="FF0000"/>
                </a:solidFill>
                <a:latin typeface="Arial"/>
                <a:cs typeface="Arial"/>
              </a:rPr>
              <a:t>il </a:t>
            </a: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funzionamento </a:t>
            </a:r>
            <a:r>
              <a:rPr lang="it-IT" sz="2000" b="1" spc="10" dirty="0" smtClean="0">
                <a:solidFill>
                  <a:srgbClr val="FF0000"/>
                </a:solidFill>
                <a:latin typeface="Arial"/>
                <a:cs typeface="Arial"/>
              </a:rPr>
              <a:t>è </a:t>
            </a:r>
            <a:r>
              <a:rPr lang="it-IT" sz="2000" b="1" dirty="0" smtClean="0">
                <a:solidFill>
                  <a:srgbClr val="FF0000"/>
                </a:solidFill>
                <a:latin typeface="Arial"/>
                <a:cs typeface="Arial"/>
              </a:rPr>
              <a:t>il </a:t>
            </a: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contrario della  </a:t>
            </a:r>
            <a:r>
              <a:rPr lang="it-IT" sz="2000" b="1" dirty="0" smtClean="0">
                <a:solidFill>
                  <a:srgbClr val="FF0000"/>
                </a:solidFill>
                <a:latin typeface="Arial"/>
                <a:cs typeface="Arial"/>
              </a:rPr>
              <a:t>disabilità: </a:t>
            </a: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più una persona </a:t>
            </a:r>
            <a:r>
              <a:rPr lang="it-IT" sz="2000" b="1" dirty="0" smtClean="0">
                <a:solidFill>
                  <a:srgbClr val="FF0000"/>
                </a:solidFill>
                <a:latin typeface="Arial"/>
                <a:cs typeface="Arial"/>
              </a:rPr>
              <a:t>“</a:t>
            </a:r>
            <a:r>
              <a:rPr lang="it-IT" sz="2000" b="1" i="1" dirty="0" smtClean="0">
                <a:solidFill>
                  <a:srgbClr val="FF0000"/>
                </a:solidFill>
                <a:latin typeface="Arial"/>
                <a:cs typeface="Arial"/>
              </a:rPr>
              <a:t>funziona”  </a:t>
            </a:r>
            <a:r>
              <a:rPr lang="it-IT" sz="2000" b="1" spc="10" dirty="0" smtClean="0">
                <a:solidFill>
                  <a:srgbClr val="FF0000"/>
                </a:solidFill>
                <a:latin typeface="Arial"/>
                <a:cs typeface="Arial"/>
              </a:rPr>
              <a:t>meno è</a:t>
            </a:r>
            <a:r>
              <a:rPr lang="it-IT" sz="2000" b="1" spc="-40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disabile</a:t>
            </a:r>
          </a:p>
          <a:p>
            <a:pPr marL="357505" marR="440690">
              <a:lnSpc>
                <a:spcPct val="101499"/>
              </a:lnSpc>
              <a:spcBef>
                <a:spcPts val="260"/>
              </a:spcBef>
            </a:pPr>
            <a:endParaRPr lang="it-IT" sz="2000" b="1" spc="5" dirty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316865">
              <a:lnSpc>
                <a:spcPct val="112000"/>
              </a:lnSpc>
              <a:spcBef>
                <a:spcPts val="730"/>
              </a:spcBef>
            </a:pP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più l’ottica del funzionamento </a:t>
            </a:r>
            <a:r>
              <a:rPr lang="it-IT" sz="2000" b="1" spc="10" dirty="0" smtClean="0">
                <a:solidFill>
                  <a:srgbClr val="FF0000"/>
                </a:solidFill>
                <a:latin typeface="Arial"/>
                <a:cs typeface="Arial"/>
              </a:rPr>
              <a:t>è </a:t>
            </a: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aperta  sulle diverse aree di vita della</a:t>
            </a:r>
            <a:r>
              <a:rPr lang="it-IT" sz="2000" b="1" spc="-100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persona,  più i suoi bisogni possono essere  soddisfatti (visione olistica, </a:t>
            </a:r>
            <a:r>
              <a:rPr lang="it-IT" sz="2000" b="1" dirty="0" smtClean="0">
                <a:solidFill>
                  <a:srgbClr val="FF0000"/>
                </a:solidFill>
                <a:latin typeface="Arial"/>
                <a:cs typeface="Arial"/>
              </a:rPr>
              <a:t>integrale  </a:t>
            </a:r>
            <a:r>
              <a:rPr lang="it-IT" sz="2000" b="1" spc="5" dirty="0" smtClean="0">
                <a:solidFill>
                  <a:srgbClr val="FF0000"/>
                </a:solidFill>
                <a:latin typeface="Arial"/>
                <a:cs typeface="Arial"/>
              </a:rPr>
              <a:t>della persona): </a:t>
            </a:r>
          </a:p>
          <a:p>
            <a:pPr marL="357505" marR="316865">
              <a:lnSpc>
                <a:spcPct val="112000"/>
              </a:lnSpc>
              <a:spcBef>
                <a:spcPts val="730"/>
              </a:spcBef>
            </a:pPr>
            <a:r>
              <a:rPr lang="it-IT" sz="3600" b="1" spc="10" dirty="0" smtClean="0">
                <a:solidFill>
                  <a:srgbClr val="FF0000"/>
                </a:solidFill>
                <a:latin typeface="Arial"/>
                <a:cs typeface="Arial"/>
              </a:rPr>
              <a:t>PEI </a:t>
            </a:r>
            <a:r>
              <a:rPr lang="it-IT" sz="3600" b="1" spc="15" dirty="0" smtClean="0">
                <a:solidFill>
                  <a:srgbClr val="FF0000"/>
                </a:solidFill>
                <a:latin typeface="Symbol"/>
                <a:cs typeface="Symbol"/>
              </a:rPr>
              <a:t></a:t>
            </a:r>
            <a:r>
              <a:rPr lang="it-IT" sz="3600" b="1" spc="15" dirty="0" smtClean="0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lang="it-IT" sz="3600" b="1" spc="5" dirty="0" smtClean="0">
                <a:solidFill>
                  <a:srgbClr val="FF0000"/>
                </a:solidFill>
                <a:latin typeface="Arial"/>
                <a:cs typeface="Arial"/>
              </a:rPr>
              <a:t>Progetto di</a:t>
            </a:r>
            <a:r>
              <a:rPr lang="it-IT" sz="3600" b="1" spc="-75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z="3600" b="1" spc="5" dirty="0" smtClean="0">
                <a:solidFill>
                  <a:srgbClr val="FF0000"/>
                </a:solidFill>
                <a:latin typeface="Arial"/>
                <a:cs typeface="Arial"/>
              </a:rPr>
              <a:t>Vita</a:t>
            </a:r>
            <a:endParaRPr lang="it-IT" sz="3600" b="1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440690">
              <a:lnSpc>
                <a:spcPct val="101499"/>
              </a:lnSpc>
              <a:spcBef>
                <a:spcPts val="260"/>
              </a:spcBef>
            </a:pPr>
            <a:endParaRPr lang="it-IT" sz="2000" spc="5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440690">
              <a:lnSpc>
                <a:spcPct val="101499"/>
              </a:lnSpc>
              <a:spcBef>
                <a:spcPts val="260"/>
              </a:spcBef>
            </a:pP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endParaRPr lang="it-IT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2000" spc="15" dirty="0" smtClean="0">
                <a:solidFill>
                  <a:srgbClr val="FF0000"/>
                </a:solidFill>
                <a:latin typeface="Arial Black"/>
                <a:cs typeface="Arial Black"/>
              </a:rPr>
              <a:t>Funzionamento </a:t>
            </a:r>
            <a:r>
              <a:rPr lang="it-IT" sz="2000" spc="10" dirty="0" smtClean="0">
                <a:solidFill>
                  <a:srgbClr val="FF0000"/>
                </a:solidFill>
                <a:latin typeface="Arial Black"/>
                <a:cs typeface="Arial Black"/>
              </a:rPr>
              <a:t>e  Partecip</a:t>
            </a:r>
            <a:r>
              <a:rPr lang="it-IT" sz="2000" spc="15" dirty="0" smtClean="0">
                <a:solidFill>
                  <a:srgbClr val="FF0000"/>
                </a:solidFill>
                <a:latin typeface="Arial Black"/>
                <a:cs typeface="Arial Black"/>
              </a:rPr>
              <a:t>a</a:t>
            </a:r>
            <a:r>
              <a:rPr lang="it-IT" sz="2000" spc="5" dirty="0" smtClean="0">
                <a:solidFill>
                  <a:srgbClr val="FF0000"/>
                </a:solidFill>
                <a:latin typeface="Arial Black"/>
                <a:cs typeface="Arial Black"/>
              </a:rPr>
              <a:t>zio</a:t>
            </a:r>
            <a:r>
              <a:rPr lang="it-IT" sz="2000" spc="10" dirty="0" smtClean="0">
                <a:solidFill>
                  <a:srgbClr val="FF0000"/>
                </a:solidFill>
                <a:latin typeface="Arial Black"/>
                <a:cs typeface="Arial Black"/>
              </a:rPr>
              <a:t>ne</a:t>
            </a:r>
            <a:r>
              <a:rPr lang="it-IT" sz="2000" dirty="0" smtClean="0">
                <a:latin typeface="Arial Black"/>
                <a:cs typeface="Arial Black"/>
              </a:rPr>
              <a:t/>
            </a:r>
            <a:br>
              <a:rPr lang="it-IT" sz="2000" dirty="0" smtClean="0">
                <a:latin typeface="Arial Black"/>
                <a:cs typeface="Arial Black"/>
              </a:rPr>
            </a:br>
            <a:endParaRPr lang="it-IT" sz="20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57505" marR="338455">
              <a:lnSpc>
                <a:spcPct val="112000"/>
              </a:lnSpc>
              <a:spcBef>
                <a:spcPts val="925"/>
              </a:spcBef>
            </a:pPr>
            <a:r>
              <a:rPr lang="it-IT" spc="5" dirty="0" smtClean="0">
                <a:solidFill>
                  <a:srgbClr val="FFFFFF"/>
                </a:solidFill>
                <a:latin typeface="Arial"/>
                <a:cs typeface="Arial"/>
              </a:rPr>
              <a:t>ICF indica </a:t>
            </a:r>
            <a:r>
              <a:rPr lang="it-IT" spc="10" dirty="0" smtClean="0">
                <a:solidFill>
                  <a:srgbClr val="FFFFFF"/>
                </a:solidFill>
                <a:latin typeface="Arial"/>
                <a:cs typeface="Arial"/>
              </a:rPr>
              <a:t>come </a:t>
            </a:r>
            <a:r>
              <a:rPr lang="it-IT" spc="5" dirty="0" smtClean="0">
                <a:solidFill>
                  <a:srgbClr val="FFFFFF"/>
                </a:solidFill>
                <a:latin typeface="Arial"/>
                <a:cs typeface="Arial"/>
              </a:rPr>
              <a:t>“positiva” </a:t>
            </a:r>
            <a:r>
              <a:rPr lang="it-IT" dirty="0" smtClean="0">
                <a:solidFill>
                  <a:srgbClr val="FFFFFF"/>
                </a:solidFill>
                <a:latin typeface="Arial"/>
                <a:cs typeface="Arial"/>
              </a:rPr>
              <a:t>la  </a:t>
            </a:r>
            <a:r>
              <a:rPr lang="it-IT" b="1" spc="5" dirty="0" smtClean="0">
                <a:solidFill>
                  <a:srgbClr val="FF0000"/>
                </a:solidFill>
                <a:latin typeface="Arial"/>
                <a:cs typeface="Arial"/>
              </a:rPr>
              <a:t>partecipazione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nel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proprio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contesto di  vita, pertanto</a:t>
            </a:r>
            <a:r>
              <a:rPr lang="it-IT" spc="-40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...</a:t>
            </a: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pPr marL="357505" marR="309245">
              <a:lnSpc>
                <a:spcPct val="112000"/>
              </a:lnSpc>
              <a:spcBef>
                <a:spcPts val="250"/>
              </a:spcBef>
            </a:pP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più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l’alunno </a:t>
            </a:r>
            <a:r>
              <a:rPr lang="it-IT" spc="10" dirty="0" smtClean="0">
                <a:solidFill>
                  <a:srgbClr val="FF0000"/>
                </a:solidFill>
                <a:latin typeface="Arial"/>
                <a:cs typeface="Arial"/>
              </a:rPr>
              <a:t>con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disabilità partecipa,  gode delle </a:t>
            </a:r>
            <a:r>
              <a:rPr lang="it-IT" spc="10" dirty="0" smtClean="0">
                <a:solidFill>
                  <a:srgbClr val="FF0000"/>
                </a:solidFill>
                <a:latin typeface="Arial"/>
                <a:cs typeface="Arial"/>
              </a:rPr>
              <a:t>stesse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opportunità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degli</a:t>
            </a:r>
            <a:r>
              <a:rPr lang="it-IT" spc="-85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it-IT" dirty="0" smtClean="0">
                <a:solidFill>
                  <a:srgbClr val="FF0000"/>
                </a:solidFill>
                <a:latin typeface="Arial"/>
                <a:cs typeface="Arial"/>
              </a:rPr>
              <a:t>altri 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(cfr. Convenzione ONU), </a:t>
            </a:r>
            <a:r>
              <a:rPr lang="it-IT" spc="10" dirty="0" smtClean="0">
                <a:solidFill>
                  <a:srgbClr val="FF0000"/>
                </a:solidFill>
                <a:latin typeface="Arial"/>
                <a:cs typeface="Arial"/>
              </a:rPr>
              <a:t>meno è  </a:t>
            </a:r>
            <a:r>
              <a:rPr lang="it-IT" spc="5" dirty="0" smtClean="0">
                <a:solidFill>
                  <a:srgbClr val="FF0000"/>
                </a:solidFill>
                <a:latin typeface="Arial"/>
                <a:cs typeface="Arial"/>
              </a:rPr>
              <a:t>disabile</a:t>
            </a:r>
            <a:endParaRPr lang="it-IT" dirty="0" smtClean="0">
              <a:solidFill>
                <a:srgbClr val="FF0000"/>
              </a:solidFill>
              <a:latin typeface="Arial"/>
              <a:cs typeface="Arial"/>
            </a:endParaRPr>
          </a:p>
          <a:p>
            <a:endParaRPr lang="it-IT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800" b="1" spc="150" dirty="0" smtClean="0">
                <a:latin typeface="+mn-lt"/>
              </a:rPr>
              <a:t>IL </a:t>
            </a:r>
            <a:r>
              <a:rPr lang="it-IT" sz="1800" b="1" spc="220" dirty="0" smtClean="0">
                <a:latin typeface="+mn-lt"/>
              </a:rPr>
              <a:t>PROFILO </a:t>
            </a:r>
            <a:r>
              <a:rPr lang="it-IT" sz="1800" b="1" spc="280" dirty="0" err="1" smtClean="0">
                <a:latin typeface="+mn-lt"/>
              </a:rPr>
              <a:t>DI</a:t>
            </a:r>
            <a:r>
              <a:rPr lang="it-IT" sz="1800" b="1" spc="280" dirty="0" smtClean="0">
                <a:latin typeface="+mn-lt"/>
              </a:rPr>
              <a:t> </a:t>
            </a:r>
            <a:r>
              <a:rPr lang="it-IT" sz="1800" b="1" spc="325" dirty="0" smtClean="0">
                <a:latin typeface="+mn-lt"/>
              </a:rPr>
              <a:t>FUNZIONAMENTO </a:t>
            </a:r>
            <a:r>
              <a:rPr lang="it-IT" sz="1800" b="1" spc="170" dirty="0" smtClean="0">
                <a:latin typeface="+mn-lt"/>
              </a:rPr>
              <a:t>È </a:t>
            </a:r>
            <a:r>
              <a:rPr lang="it-IT" sz="1800" b="1" spc="215" dirty="0" smtClean="0">
                <a:latin typeface="+mn-lt"/>
              </a:rPr>
              <a:t>REDATTO </a:t>
            </a:r>
            <a:r>
              <a:rPr lang="it-IT" sz="1800" b="1" spc="210" dirty="0" smtClean="0">
                <a:latin typeface="+mn-lt"/>
              </a:rPr>
              <a:t>DALL’UNITÀ  </a:t>
            </a:r>
            <a:r>
              <a:rPr lang="it-IT" sz="1800" b="1" spc="280" dirty="0" err="1" smtClean="0">
                <a:latin typeface="+mn-lt"/>
              </a:rPr>
              <a:t>DI</a:t>
            </a:r>
            <a:r>
              <a:rPr lang="it-IT" sz="1800" b="1" spc="-459" dirty="0" smtClean="0">
                <a:latin typeface="+mn-lt"/>
              </a:rPr>
              <a:t> </a:t>
            </a:r>
            <a:r>
              <a:rPr lang="it-IT" sz="1800" b="1" spc="265" dirty="0" smtClean="0">
                <a:latin typeface="+mn-lt"/>
              </a:rPr>
              <a:t>VALUTAZIONE</a:t>
            </a:r>
            <a:r>
              <a:rPr lang="it-IT" sz="1800" b="1" spc="-95" dirty="0" smtClean="0">
                <a:latin typeface="+mn-lt"/>
              </a:rPr>
              <a:t> </a:t>
            </a:r>
            <a:r>
              <a:rPr lang="it-IT" sz="1800" b="1" spc="235" dirty="0" smtClean="0">
                <a:latin typeface="+mn-lt"/>
              </a:rPr>
              <a:t>MULTIDISCIPLINARE</a:t>
            </a:r>
            <a:r>
              <a:rPr lang="it-IT" sz="1800" b="1" spc="-100" dirty="0" smtClean="0">
                <a:latin typeface="+mn-lt"/>
              </a:rPr>
              <a:t> </a:t>
            </a:r>
            <a:r>
              <a:rPr lang="it-IT" sz="1800" b="1" spc="305" dirty="0" smtClean="0">
                <a:latin typeface="+mn-lt"/>
              </a:rPr>
              <a:t>COMPOSTA</a:t>
            </a:r>
            <a:r>
              <a:rPr lang="it-IT" sz="1800" b="1" spc="-80" dirty="0" smtClean="0">
                <a:latin typeface="+mn-lt"/>
              </a:rPr>
              <a:t> </a:t>
            </a:r>
            <a:r>
              <a:rPr lang="it-IT" sz="1800" b="1" spc="130" dirty="0" smtClean="0">
                <a:latin typeface="+mn-lt"/>
              </a:rPr>
              <a:t>DA:</a:t>
            </a:r>
            <a:endParaRPr lang="it-IT" sz="1800" b="1" dirty="0">
              <a:latin typeface="+mn-lt"/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12700" marR="5080">
              <a:lnSpc>
                <a:spcPct val="100000"/>
              </a:lnSpc>
              <a:spcBef>
                <a:spcPts val="105"/>
              </a:spcBef>
            </a:pPr>
            <a:r>
              <a:rPr lang="it-IT" dirty="0"/>
              <a:t>U</a:t>
            </a:r>
            <a:r>
              <a:rPr lang="it-IT" dirty="0" smtClean="0"/>
              <a:t>n medico specialista o un esperto della condizione di salute  della persona;</a:t>
            </a: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lang="it-IT" dirty="0" smtClean="0"/>
          </a:p>
          <a:p>
            <a:pPr marL="12700">
              <a:lnSpc>
                <a:spcPct val="100000"/>
              </a:lnSpc>
            </a:pPr>
            <a:r>
              <a:rPr lang="it-IT" dirty="0" smtClean="0"/>
              <a:t>uno specialista in neuropsichiatria infantile;</a:t>
            </a:r>
          </a:p>
          <a:p>
            <a:pPr marL="12700">
              <a:lnSpc>
                <a:spcPct val="100000"/>
              </a:lnSpc>
            </a:pPr>
            <a:endParaRPr lang="it-IT" dirty="0" smtClean="0"/>
          </a:p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lang="it-IT" dirty="0" smtClean="0"/>
              <a:t>un terapista della riabilitazione;</a:t>
            </a: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lang="it-IT" dirty="0" smtClean="0"/>
          </a:p>
          <a:p>
            <a:pPr marL="12700" marR="5080">
              <a:lnSpc>
                <a:spcPct val="120000"/>
              </a:lnSpc>
              <a:tabLst>
                <a:tab pos="585470" algn="l"/>
                <a:tab pos="2123440" algn="l"/>
                <a:tab pos="3307715" algn="l"/>
                <a:tab pos="3711575" algn="l"/>
                <a:tab pos="4284980" algn="l"/>
              </a:tabLst>
            </a:pPr>
            <a:r>
              <a:rPr lang="it-IT" dirty="0" smtClean="0"/>
              <a:t>un assistente	sociale o	un	rappresentante dell’ente locale di </a:t>
            </a:r>
          </a:p>
          <a:p>
            <a:pPr marL="12700" marR="5080">
              <a:lnSpc>
                <a:spcPct val="120000"/>
              </a:lnSpc>
              <a:buNone/>
              <a:tabLst>
                <a:tab pos="585470" algn="l"/>
                <a:tab pos="2123440" algn="l"/>
                <a:tab pos="3307715" algn="l"/>
                <a:tab pos="3711575" algn="l"/>
                <a:tab pos="4284980" algn="l"/>
              </a:tabLst>
            </a:pPr>
            <a:r>
              <a:rPr lang="it-IT" dirty="0" smtClean="0"/>
              <a:t>     competenza che ha in carico il soggetto,  con la collaborazione dei  genitori dell’alunno/a con disabilità, nonché con la partecipazione di un  </a:t>
            </a:r>
            <a:r>
              <a:rPr lang="it-IT" sz="3400" b="1" dirty="0" smtClean="0"/>
              <a:t>rappresentante </a:t>
            </a:r>
            <a:r>
              <a:rPr lang="it-IT" b="1" dirty="0" smtClean="0"/>
              <a:t>dell’amministrazione scolastica, individuato  preferibilmente </a:t>
            </a:r>
            <a:r>
              <a:rPr lang="it-IT" sz="3400" b="1" dirty="0" smtClean="0"/>
              <a:t>tra i docenti della scuola frequentata</a:t>
            </a:r>
          </a:p>
          <a:p>
            <a:pPr marL="12700">
              <a:lnSpc>
                <a:spcPct val="100000"/>
              </a:lnSpc>
            </a:pPr>
            <a:endParaRPr lang="it-IT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3200" spc="65" dirty="0" smtClean="0"/>
              <a:t>PIANO</a:t>
            </a:r>
            <a:r>
              <a:rPr lang="it-IT" sz="3200" spc="-250" dirty="0" smtClean="0"/>
              <a:t> </a:t>
            </a:r>
            <a:r>
              <a:rPr lang="it-IT" sz="3200" spc="-5" dirty="0" smtClean="0"/>
              <a:t>EDUCATIVO</a:t>
            </a:r>
            <a:r>
              <a:rPr lang="it-IT" sz="3200" spc="-240" dirty="0" smtClean="0"/>
              <a:t> </a:t>
            </a:r>
            <a:r>
              <a:rPr lang="it-IT" sz="3200" spc="30" dirty="0" smtClean="0"/>
              <a:t>INDIVIDUALIZZATO</a:t>
            </a:r>
            <a:r>
              <a:rPr lang="it-IT" sz="3200" spc="-229" dirty="0" smtClean="0"/>
              <a:t> </a:t>
            </a:r>
            <a:r>
              <a:rPr lang="it-IT" sz="3200" spc="-70" dirty="0" smtClean="0"/>
              <a:t>(PEI)</a:t>
            </a:r>
            <a:endParaRPr lang="it-IT" sz="32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>
            <a:normAutofit fontScale="62500" lnSpcReduction="20000"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lang="it-IT" dirty="0" smtClean="0"/>
              <a:t>E’  il documento nel quale vengono elaborate:</a:t>
            </a: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lang="it-IT" dirty="0" smtClean="0"/>
          </a:p>
          <a:p>
            <a:pPr marL="1697989">
              <a:lnSpc>
                <a:spcPct val="100000"/>
              </a:lnSpc>
            </a:pPr>
            <a:r>
              <a:rPr lang="it-IT" b="1" dirty="0" smtClean="0"/>
              <a:t>le metodologie </a:t>
            </a:r>
            <a:r>
              <a:rPr lang="it-IT" b="1" dirty="0" err="1" smtClean="0"/>
              <a:t>didattico-educative</a:t>
            </a:r>
            <a:endParaRPr lang="it-IT" b="1" dirty="0" smtClean="0"/>
          </a:p>
          <a:p>
            <a:pPr>
              <a:lnSpc>
                <a:spcPct val="100000"/>
              </a:lnSpc>
            </a:pPr>
            <a:endParaRPr lang="it-IT" dirty="0" smtClean="0"/>
          </a:p>
          <a:p>
            <a:pPr marL="1697989" marR="1548765">
              <a:lnSpc>
                <a:spcPct val="100000"/>
              </a:lnSpc>
              <a:spcBef>
                <a:spcPts val="1505"/>
              </a:spcBef>
            </a:pPr>
            <a:r>
              <a:rPr lang="it-IT" b="1" dirty="0" smtClean="0"/>
              <a:t>le soluzioni operative individuate nel processo di  insegnamento apprendimento</a:t>
            </a:r>
          </a:p>
          <a:p>
            <a:pPr>
              <a:lnSpc>
                <a:spcPct val="100000"/>
              </a:lnSpc>
            </a:pPr>
            <a:endParaRPr lang="it-IT" dirty="0" smtClean="0"/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lang="it-IT" dirty="0" smtClean="0"/>
          </a:p>
          <a:p>
            <a:pPr marL="1697989">
              <a:lnSpc>
                <a:spcPct val="100000"/>
              </a:lnSpc>
            </a:pPr>
            <a:r>
              <a:rPr lang="it-IT" b="1" dirty="0" smtClean="0"/>
              <a:t>i materiali e le risorse strumentali e professionali</a:t>
            </a:r>
          </a:p>
          <a:p>
            <a:pPr>
              <a:lnSpc>
                <a:spcPct val="100000"/>
              </a:lnSpc>
            </a:pPr>
            <a:endParaRPr lang="it-IT" dirty="0" smtClean="0"/>
          </a:p>
          <a:p>
            <a:pPr>
              <a:lnSpc>
                <a:spcPct val="100000"/>
              </a:lnSpc>
            </a:pPr>
            <a:endParaRPr lang="it-IT" dirty="0" smtClean="0"/>
          </a:p>
          <a:p>
            <a:pPr marL="509270" marR="5080" algn="just">
              <a:lnSpc>
                <a:spcPct val="120000"/>
              </a:lnSpc>
              <a:spcBef>
                <a:spcPts val="5"/>
              </a:spcBef>
            </a:pPr>
            <a:r>
              <a:rPr lang="it-IT" dirty="0"/>
              <a:t>R</a:t>
            </a:r>
            <a:r>
              <a:rPr lang="it-IT" dirty="0" smtClean="0"/>
              <a:t>ispetto agli obiettivi individuati nel pdf, coinvolge il maggior  numero possibile di soggetti per garantire la completezza della  programmazione educativa ed è sottoposto a verifica in sede di  valutazione</a:t>
            </a:r>
          </a:p>
          <a:p>
            <a:endParaRPr lang="it-IT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/>
          </a:bodyPr>
          <a:lstStyle/>
          <a:p>
            <a:r>
              <a:rPr lang="it-IT" sz="2400" b="1" dirty="0" smtClean="0"/>
              <a:t>IL	PEI: COME SI COSTRUISCE</a:t>
            </a:r>
            <a:endParaRPr lang="it-IT" sz="2400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>
            <a:normAutofit fontScale="70000" lnSpcReduction="20000"/>
          </a:bodyPr>
          <a:lstStyle/>
          <a:p>
            <a:pPr marL="12700" marR="6350" algn="just">
              <a:lnSpc>
                <a:spcPct val="100000"/>
              </a:lnSpc>
              <a:spcBef>
                <a:spcPts val="105"/>
              </a:spcBef>
            </a:pPr>
            <a:r>
              <a:rPr lang="it-IT" b="1" dirty="0"/>
              <a:t>A</a:t>
            </a:r>
            <a:r>
              <a:rPr lang="it-IT" b="1" dirty="0" smtClean="0"/>
              <a:t> partire dalle indicazioni contenute nel </a:t>
            </a:r>
            <a:r>
              <a:rPr lang="it-IT" sz="4600" b="1" dirty="0" smtClean="0"/>
              <a:t>pdf, </a:t>
            </a:r>
            <a:r>
              <a:rPr lang="it-IT" b="1" dirty="0" smtClean="0"/>
              <a:t>in particolare con quanto  concordato nella sezione progetto multidisciplinare, si dovranno  indicare:</a:t>
            </a:r>
          </a:p>
          <a:p>
            <a:pPr>
              <a:lnSpc>
                <a:spcPct val="100000"/>
              </a:lnSpc>
            </a:pPr>
            <a:endParaRPr lang="it-IT" b="1" dirty="0" smtClean="0"/>
          </a:p>
          <a:p>
            <a:pPr marL="556895" marR="178435">
              <a:lnSpc>
                <a:spcPct val="100000"/>
              </a:lnSpc>
            </a:pPr>
            <a:r>
              <a:rPr lang="it-IT" b="1" dirty="0" smtClean="0"/>
              <a:t>gli obiettivi nelle  aree dell’</a:t>
            </a:r>
            <a:r>
              <a:rPr lang="it-IT" b="1" dirty="0" err="1" smtClean="0"/>
              <a:t>icf</a:t>
            </a:r>
            <a:r>
              <a:rPr lang="it-IT" b="1" dirty="0" smtClean="0"/>
              <a:t> che descrivono l’attività e la  partecipazione</a:t>
            </a:r>
          </a:p>
          <a:p>
            <a:pPr>
              <a:lnSpc>
                <a:spcPct val="100000"/>
              </a:lnSpc>
            </a:pPr>
            <a:endParaRPr lang="it-IT" b="1" dirty="0" smtClean="0"/>
          </a:p>
          <a:p>
            <a:pPr>
              <a:lnSpc>
                <a:spcPct val="100000"/>
              </a:lnSpc>
              <a:spcBef>
                <a:spcPts val="10"/>
              </a:spcBef>
            </a:pPr>
            <a:endParaRPr lang="it-IT" b="1" dirty="0" smtClean="0"/>
          </a:p>
          <a:p>
            <a:pPr marL="556895" marR="883285">
              <a:lnSpc>
                <a:spcPct val="100000"/>
              </a:lnSpc>
            </a:pPr>
            <a:r>
              <a:rPr lang="it-IT" b="1" dirty="0" smtClean="0"/>
              <a:t>Le  attività previste e i fattori ambientali che faciliteranno il  percorso</a:t>
            </a:r>
          </a:p>
          <a:p>
            <a:pPr>
              <a:lnSpc>
                <a:spcPct val="100000"/>
              </a:lnSpc>
            </a:pPr>
            <a:endParaRPr lang="it-IT" b="1" dirty="0" smtClean="0"/>
          </a:p>
          <a:p>
            <a:pPr marL="556895" marR="5080">
              <a:lnSpc>
                <a:spcPct val="120000"/>
              </a:lnSpc>
              <a:spcBef>
                <a:spcPts val="1395"/>
              </a:spcBef>
              <a:tabLst>
                <a:tab pos="5778500" algn="l"/>
              </a:tabLst>
            </a:pPr>
            <a:r>
              <a:rPr lang="it-IT" b="1" dirty="0" smtClean="0"/>
              <a:t>la declinazione degli obiettivi in termini operativi e non generali  per facilitare la valutazione del loro raggiungimento.</a:t>
            </a:r>
          </a:p>
          <a:p>
            <a:endParaRPr lang="it-IT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38215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062480" marR="5080" indent="-1137285">
              <a:lnSpc>
                <a:spcPct val="100000"/>
              </a:lnSpc>
              <a:spcBef>
                <a:spcPts val="100"/>
              </a:spcBef>
            </a:pPr>
            <a:r>
              <a:rPr sz="2400" b="1" dirty="0"/>
              <a:t>Dodici </a:t>
            </a:r>
            <a:r>
              <a:rPr sz="2400" b="1"/>
              <a:t>criteri </a:t>
            </a:r>
            <a:r>
              <a:rPr lang="it-IT" sz="2400" b="1" dirty="0" smtClean="0"/>
              <a:t> </a:t>
            </a:r>
            <a:r>
              <a:rPr sz="2400" b="1" smtClean="0"/>
              <a:t>guida </a:t>
            </a:r>
            <a:r>
              <a:rPr sz="2400" b="1" dirty="0"/>
              <a:t>per la  progettazione</a:t>
            </a:r>
          </a:p>
        </p:txBody>
      </p:sp>
      <p:sp>
        <p:nvSpPr>
          <p:cNvPr id="4" name="object 4"/>
          <p:cNvSpPr txBox="1">
            <a:spLocks noGrp="1"/>
          </p:cNvSpPr>
          <p:nvPr>
            <p:ph type="sldNum" sz="quarter" idx="4294967295"/>
          </p:nvPr>
        </p:nvSpPr>
        <p:spPr>
          <a:xfrm>
            <a:off x="8414651" y="6459601"/>
            <a:ext cx="206375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spc="-25" dirty="0"/>
              <a:pPr marL="25400">
                <a:lnSpc>
                  <a:spcPts val="1240"/>
                </a:lnSpc>
              </a:pPr>
              <a:t>42</a:t>
            </a:fld>
            <a:endParaRPr spc="-25" dirty="0"/>
          </a:p>
        </p:txBody>
      </p:sp>
      <p:sp>
        <p:nvSpPr>
          <p:cNvPr id="3" name="object 3"/>
          <p:cNvSpPr txBox="1"/>
          <p:nvPr/>
        </p:nvSpPr>
        <p:spPr>
          <a:xfrm>
            <a:off x="357159" y="785794"/>
            <a:ext cx="8429684" cy="5414687"/>
          </a:xfrm>
          <a:prstGeom prst="rect">
            <a:avLst/>
          </a:prstGeom>
        </p:spPr>
        <p:txBody>
          <a:bodyPr vert="horz" wrap="square" lIns="0" tIns="98425" rIns="0" bIns="0" rtlCol="0">
            <a:spAutoFit/>
          </a:bodyPr>
          <a:lstStyle/>
          <a:p>
            <a:pPr marL="622300" marR="5080" indent="-609600">
              <a:lnSpc>
                <a:spcPct val="80000"/>
              </a:lnSpc>
              <a:spcBef>
                <a:spcPts val="775"/>
              </a:spcBef>
              <a:buClr>
                <a:srgbClr val="FEFFFF"/>
              </a:buClr>
              <a:tabLst>
                <a:tab pos="621665" algn="l"/>
                <a:tab pos="622300" algn="l"/>
              </a:tabLst>
            </a:pPr>
            <a:r>
              <a:rPr lang="it-IT" sz="2000" spc="-165" dirty="0" smtClean="0">
                <a:solidFill>
                  <a:srgbClr val="FF0000"/>
                </a:solidFill>
                <a:latin typeface="Trebuchet MS"/>
                <a:cs typeface="Trebuchet MS"/>
              </a:rPr>
              <a:t>1.</a:t>
            </a:r>
            <a:r>
              <a:rPr sz="2400" b="1" smtClean="0"/>
              <a:t>PEI</a:t>
            </a:r>
            <a:r>
              <a:rPr sz="2400" b="1" dirty="0"/>
              <a:t>, contesto e stile relazionale appropriato </a:t>
            </a:r>
            <a:r>
              <a:rPr sz="2400" b="1"/>
              <a:t>all’età  </a:t>
            </a:r>
            <a:r>
              <a:rPr sz="2400" b="1" smtClean="0"/>
              <a:t>cronologica</a:t>
            </a:r>
            <a:endParaRPr lang="it-IT" sz="2400" b="1" dirty="0" smtClean="0"/>
          </a:p>
          <a:p>
            <a:pPr marL="622300" marR="5080" indent="-609600">
              <a:lnSpc>
                <a:spcPct val="80000"/>
              </a:lnSpc>
              <a:spcBef>
                <a:spcPts val="775"/>
              </a:spcBef>
              <a:buClr>
                <a:srgbClr val="FEFFFF"/>
              </a:buClr>
              <a:buAutoNum type="arabicPeriod"/>
              <a:tabLst>
                <a:tab pos="621665" algn="l"/>
                <a:tab pos="622300" algn="l"/>
              </a:tabLst>
            </a:pPr>
            <a:endParaRPr sz="2400" b="1"/>
          </a:p>
          <a:p>
            <a:pPr marL="622300" indent="-609600">
              <a:lnSpc>
                <a:spcPts val="3354"/>
              </a:lnSpc>
              <a:spcBef>
                <a:spcPts val="5"/>
              </a:spcBef>
              <a:buClr>
                <a:srgbClr val="FEFFFF"/>
              </a:buClr>
              <a:tabLst>
                <a:tab pos="622300" algn="l"/>
                <a:tab pos="622935" algn="l"/>
              </a:tabLst>
            </a:pPr>
            <a:r>
              <a:rPr lang="it-IT" sz="2400" b="1" dirty="0" smtClean="0"/>
              <a:t>2.</a:t>
            </a:r>
            <a:r>
              <a:rPr sz="2400" b="1" smtClean="0"/>
              <a:t>Definizione </a:t>
            </a:r>
            <a:r>
              <a:rPr sz="2400" b="1" dirty="0"/>
              <a:t>chiara degli obiettivi</a:t>
            </a:r>
            <a:endParaRPr sz="2400" b="1"/>
          </a:p>
          <a:p>
            <a:pPr marL="1002665" lvl="1" indent="-533400">
              <a:lnSpc>
                <a:spcPts val="2875"/>
              </a:lnSpc>
              <a:buClr>
                <a:srgbClr val="FEFFFF"/>
              </a:buClr>
              <a:buAutoNum type="arabicPeriod"/>
              <a:tabLst>
                <a:tab pos="1002665" algn="l"/>
                <a:tab pos="1003300" algn="l"/>
              </a:tabLst>
            </a:pPr>
            <a:r>
              <a:rPr lang="it-IT" sz="2400" b="1" dirty="0" smtClean="0"/>
              <a:t>A. </a:t>
            </a:r>
            <a:r>
              <a:rPr sz="2400" b="1" smtClean="0"/>
              <a:t>Comportamento </a:t>
            </a:r>
            <a:r>
              <a:rPr sz="2400" b="1" dirty="0"/>
              <a:t>osservabile</a:t>
            </a:r>
            <a:endParaRPr sz="2400" b="1"/>
          </a:p>
          <a:p>
            <a:pPr marL="1002665" lvl="1" indent="-533400">
              <a:lnSpc>
                <a:spcPts val="2875"/>
              </a:lnSpc>
              <a:buClr>
                <a:srgbClr val="FEFFFF"/>
              </a:buClr>
              <a:buAutoNum type="arabicPeriod"/>
              <a:tabLst>
                <a:tab pos="1002665" algn="l"/>
                <a:tab pos="1003300" algn="l"/>
              </a:tabLst>
            </a:pPr>
            <a:r>
              <a:rPr lang="it-IT" sz="2400" b="1" dirty="0" smtClean="0"/>
              <a:t>B. </a:t>
            </a:r>
            <a:r>
              <a:rPr sz="2400" b="1" smtClean="0"/>
              <a:t>Criterio </a:t>
            </a:r>
            <a:r>
              <a:rPr sz="2400" b="1"/>
              <a:t>di </a:t>
            </a:r>
            <a:r>
              <a:rPr sz="2400" b="1" smtClean="0"/>
              <a:t>successo</a:t>
            </a:r>
            <a:endParaRPr lang="it-IT" sz="2400" b="1" dirty="0" smtClean="0"/>
          </a:p>
          <a:p>
            <a:pPr marL="1002665" lvl="1" indent="-533400">
              <a:lnSpc>
                <a:spcPts val="2875"/>
              </a:lnSpc>
              <a:buClr>
                <a:srgbClr val="FEFFFF"/>
              </a:buClr>
              <a:buAutoNum type="arabicPeriod"/>
              <a:tabLst>
                <a:tab pos="1002665" algn="l"/>
                <a:tab pos="1003300" algn="l"/>
              </a:tabLst>
            </a:pPr>
            <a:endParaRPr sz="2400" b="1"/>
          </a:p>
          <a:p>
            <a:pPr marL="621665" lvl="1" indent="-608965">
              <a:lnSpc>
                <a:spcPct val="100000"/>
              </a:lnSpc>
              <a:buClr>
                <a:srgbClr val="FEFFFF"/>
              </a:buClr>
              <a:tabLst>
                <a:tab pos="621665" algn="l"/>
                <a:tab pos="622300" algn="l"/>
              </a:tabLst>
            </a:pPr>
            <a:r>
              <a:rPr lang="it-IT" sz="2400" b="1" dirty="0" smtClean="0"/>
              <a:t>3.</a:t>
            </a:r>
            <a:r>
              <a:rPr sz="2400" b="1" smtClean="0"/>
              <a:t>Attività </a:t>
            </a:r>
            <a:r>
              <a:rPr sz="2400" b="1" dirty="0"/>
              <a:t>e materiali reali </a:t>
            </a:r>
            <a:r>
              <a:rPr sz="2400" b="1"/>
              <a:t>e </a:t>
            </a:r>
            <a:r>
              <a:rPr sz="2400" b="1" smtClean="0"/>
              <a:t>funzionali</a:t>
            </a:r>
            <a:endParaRPr lang="it-IT" sz="2400" b="1" dirty="0" smtClean="0"/>
          </a:p>
          <a:p>
            <a:pPr marL="621665" lvl="1" indent="-608965">
              <a:lnSpc>
                <a:spcPct val="100000"/>
              </a:lnSpc>
              <a:buClr>
                <a:srgbClr val="FEFFFF"/>
              </a:buClr>
              <a:tabLst>
                <a:tab pos="621665" algn="l"/>
                <a:tab pos="622300" algn="l"/>
              </a:tabLst>
            </a:pPr>
            <a:endParaRPr sz="2400" b="1"/>
          </a:p>
          <a:p>
            <a:pPr marL="364490" lvl="1" indent="-351790">
              <a:lnSpc>
                <a:spcPct val="100000"/>
              </a:lnSpc>
              <a:spcBef>
                <a:spcPts val="5"/>
              </a:spcBef>
              <a:tabLst>
                <a:tab pos="365125" algn="l"/>
              </a:tabLst>
            </a:pPr>
            <a:r>
              <a:rPr lang="it-IT" sz="2400" b="1" dirty="0" smtClean="0"/>
              <a:t>4. </a:t>
            </a:r>
            <a:r>
              <a:rPr sz="2400" b="1" smtClean="0"/>
              <a:t>Uso </a:t>
            </a:r>
            <a:r>
              <a:rPr sz="2400" b="1" dirty="0"/>
              <a:t>sistematico delle tecniche di aiuto (</a:t>
            </a:r>
            <a:r>
              <a:rPr sz="2400" b="1"/>
              <a:t>prompting</a:t>
            </a:r>
            <a:r>
              <a:rPr sz="2400" b="1" smtClean="0"/>
              <a:t>)</a:t>
            </a:r>
            <a:endParaRPr lang="it-IT" sz="2400" b="1" dirty="0" smtClean="0"/>
          </a:p>
          <a:p>
            <a:pPr marL="364490" lvl="1" indent="-351790">
              <a:lnSpc>
                <a:spcPct val="100000"/>
              </a:lnSpc>
              <a:spcBef>
                <a:spcPts val="5"/>
              </a:spcBef>
              <a:buAutoNum type="arabicPeriod"/>
              <a:tabLst>
                <a:tab pos="365125" algn="l"/>
              </a:tabLst>
            </a:pPr>
            <a:endParaRPr sz="2400" b="1"/>
          </a:p>
          <a:p>
            <a:pPr marL="364490" lvl="1" indent="-351790">
              <a:lnSpc>
                <a:spcPct val="100000"/>
              </a:lnSpc>
              <a:tabLst>
                <a:tab pos="365125" algn="l"/>
              </a:tabLst>
            </a:pPr>
            <a:r>
              <a:rPr lang="it-IT" sz="2400" b="1" dirty="0" smtClean="0"/>
              <a:t>5. </a:t>
            </a:r>
            <a:r>
              <a:rPr sz="2400" b="1" smtClean="0"/>
              <a:t>Raccolta </a:t>
            </a:r>
            <a:r>
              <a:rPr sz="2400" b="1" dirty="0"/>
              <a:t>dei dati e rappresentazione dei progressi</a:t>
            </a:r>
            <a:endParaRPr sz="2400" b="1"/>
          </a:p>
          <a:p>
            <a:pPr marL="926465">
              <a:lnSpc>
                <a:spcPct val="100000"/>
              </a:lnSpc>
              <a:spcBef>
                <a:spcPts val="409"/>
              </a:spcBef>
            </a:pPr>
            <a:r>
              <a:rPr sz="2400" b="1" dirty="0"/>
              <a:t>‐ Valutazione e analisi </a:t>
            </a:r>
            <a:r>
              <a:rPr sz="2400" b="1"/>
              <a:t>del </a:t>
            </a:r>
            <a:r>
              <a:rPr sz="2400" b="1" smtClean="0"/>
              <a:t>compito</a:t>
            </a:r>
            <a:endParaRPr lang="it-IT" sz="2400" b="1" dirty="0" smtClean="0"/>
          </a:p>
          <a:p>
            <a:pPr marL="926465">
              <a:lnSpc>
                <a:spcPct val="100000"/>
              </a:lnSpc>
              <a:spcBef>
                <a:spcPts val="409"/>
              </a:spcBef>
            </a:pPr>
            <a:endParaRPr sz="2400" b="1"/>
          </a:p>
          <a:p>
            <a:pPr marL="364490" lvl="1" indent="-351790">
              <a:lnSpc>
                <a:spcPct val="100000"/>
              </a:lnSpc>
              <a:spcBef>
                <a:spcPts val="80"/>
              </a:spcBef>
              <a:buAutoNum type="arabicPeriod" startAt="6"/>
              <a:tabLst>
                <a:tab pos="365125" algn="l"/>
              </a:tabLst>
            </a:pPr>
            <a:r>
              <a:rPr sz="2400" b="1" dirty="0"/>
              <a:t>Revisione periodica del PEI</a:t>
            </a:r>
            <a:endParaRPr sz="2400" b="1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38215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062480" marR="5080" indent="-1137285">
              <a:lnSpc>
                <a:spcPct val="100000"/>
              </a:lnSpc>
              <a:spcBef>
                <a:spcPts val="100"/>
              </a:spcBef>
            </a:pPr>
            <a:r>
              <a:rPr sz="2400" b="1" dirty="0"/>
              <a:t>Dodici criteri guida per la  progettazione</a:t>
            </a:r>
          </a:p>
        </p:txBody>
      </p:sp>
      <p:sp>
        <p:nvSpPr>
          <p:cNvPr id="4" name="object 4"/>
          <p:cNvSpPr txBox="1">
            <a:spLocks noGrp="1"/>
          </p:cNvSpPr>
          <p:nvPr>
            <p:ph type="sldNum" sz="quarter" idx="4294967295"/>
          </p:nvPr>
        </p:nvSpPr>
        <p:spPr>
          <a:xfrm>
            <a:off x="8414651" y="6459601"/>
            <a:ext cx="206375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endParaRPr spc="-25" dirty="0"/>
          </a:p>
        </p:txBody>
      </p:sp>
      <p:sp>
        <p:nvSpPr>
          <p:cNvPr id="3" name="object 3"/>
          <p:cNvSpPr txBox="1"/>
          <p:nvPr/>
        </p:nvSpPr>
        <p:spPr>
          <a:xfrm>
            <a:off x="214282" y="714356"/>
            <a:ext cx="8429684" cy="5804153"/>
          </a:xfrm>
          <a:prstGeom prst="rect">
            <a:avLst/>
          </a:prstGeom>
        </p:spPr>
        <p:txBody>
          <a:bodyPr vert="horz" wrap="square" lIns="0" tIns="109220" rIns="0" bIns="0" rtlCol="0">
            <a:spAutoFit/>
          </a:bodyPr>
          <a:lstStyle/>
          <a:p>
            <a:pPr marL="414655" indent="-401955">
              <a:lnSpc>
                <a:spcPct val="100000"/>
              </a:lnSpc>
              <a:spcBef>
                <a:spcPts val="860"/>
              </a:spcBef>
              <a:buAutoNum type="arabicPeriod" startAt="7"/>
              <a:tabLst>
                <a:tab pos="415290" algn="l"/>
              </a:tabLst>
            </a:pPr>
            <a:r>
              <a:rPr sz="2000" b="1" dirty="0"/>
              <a:t>Orari e schema </a:t>
            </a:r>
            <a:r>
              <a:rPr sz="2000" b="1"/>
              <a:t>di </a:t>
            </a:r>
            <a:r>
              <a:rPr sz="2000" b="1" smtClean="0"/>
              <a:t>lavoro</a:t>
            </a:r>
            <a:endParaRPr lang="it-IT" sz="2000" b="1" dirty="0" smtClean="0"/>
          </a:p>
          <a:p>
            <a:pPr marL="414655" indent="-401955">
              <a:lnSpc>
                <a:spcPct val="100000"/>
              </a:lnSpc>
              <a:spcBef>
                <a:spcPts val="860"/>
              </a:spcBef>
              <a:buAutoNum type="arabicPeriod" startAt="7"/>
              <a:tabLst>
                <a:tab pos="415290" algn="l"/>
              </a:tabLst>
            </a:pPr>
            <a:endParaRPr sz="2000" b="1"/>
          </a:p>
          <a:p>
            <a:pPr marL="414020" indent="-401320">
              <a:lnSpc>
                <a:spcPct val="100000"/>
              </a:lnSpc>
              <a:spcBef>
                <a:spcPts val="765"/>
              </a:spcBef>
              <a:buAutoNum type="arabicPeriod" startAt="7"/>
              <a:tabLst>
                <a:tab pos="414655" algn="l"/>
              </a:tabLst>
            </a:pPr>
            <a:r>
              <a:rPr sz="2000" b="1" dirty="0"/>
              <a:t>Istruzione </a:t>
            </a:r>
            <a:r>
              <a:rPr sz="2000" b="1"/>
              <a:t>nella </a:t>
            </a:r>
            <a:r>
              <a:rPr sz="2000" b="1" smtClean="0"/>
              <a:t>comunità</a:t>
            </a:r>
            <a:endParaRPr lang="it-IT" sz="2000" b="1" dirty="0" smtClean="0"/>
          </a:p>
          <a:p>
            <a:pPr marL="414020" indent="-401320">
              <a:lnSpc>
                <a:spcPct val="100000"/>
              </a:lnSpc>
              <a:spcBef>
                <a:spcPts val="765"/>
              </a:spcBef>
              <a:buAutoNum type="arabicPeriod" startAt="7"/>
              <a:tabLst>
                <a:tab pos="414655" algn="l"/>
              </a:tabLst>
            </a:pPr>
            <a:endParaRPr sz="2000" b="1"/>
          </a:p>
          <a:p>
            <a:pPr marL="414020" indent="-401320">
              <a:lnSpc>
                <a:spcPct val="100000"/>
              </a:lnSpc>
              <a:spcBef>
                <a:spcPts val="755"/>
              </a:spcBef>
              <a:buAutoNum type="arabicPeriod" startAt="7"/>
              <a:tabLst>
                <a:tab pos="414655" algn="l"/>
              </a:tabLst>
            </a:pPr>
            <a:r>
              <a:rPr sz="2000" b="1" dirty="0"/>
              <a:t>Intervento globale </a:t>
            </a:r>
            <a:r>
              <a:rPr sz="2000" b="1"/>
              <a:t>ed </a:t>
            </a:r>
            <a:r>
              <a:rPr sz="2000" b="1" smtClean="0"/>
              <a:t>integrato</a:t>
            </a:r>
            <a:endParaRPr lang="it-IT" sz="2000" b="1" dirty="0" smtClean="0"/>
          </a:p>
          <a:p>
            <a:pPr marL="414020" indent="-401320">
              <a:lnSpc>
                <a:spcPct val="100000"/>
              </a:lnSpc>
              <a:spcBef>
                <a:spcPts val="755"/>
              </a:spcBef>
              <a:buAutoNum type="arabicPeriod" startAt="7"/>
              <a:tabLst>
                <a:tab pos="414655" algn="l"/>
              </a:tabLst>
            </a:pPr>
            <a:endParaRPr sz="2000" b="1"/>
          </a:p>
          <a:p>
            <a:pPr marL="620395" indent="-607695">
              <a:lnSpc>
                <a:spcPct val="100000"/>
              </a:lnSpc>
              <a:spcBef>
                <a:spcPts val="760"/>
              </a:spcBef>
              <a:buAutoNum type="arabicPeriod" startAt="7"/>
              <a:tabLst>
                <a:tab pos="621030" algn="l"/>
              </a:tabLst>
            </a:pPr>
            <a:r>
              <a:rPr sz="2000" b="1" dirty="0"/>
              <a:t>Intervento in </a:t>
            </a:r>
            <a:r>
              <a:rPr sz="2000" b="1"/>
              <a:t>piccolo </a:t>
            </a:r>
            <a:r>
              <a:rPr sz="2000" b="1" smtClean="0"/>
              <a:t>gruppo</a:t>
            </a:r>
            <a:endParaRPr lang="it-IT" sz="2000" b="1" dirty="0" smtClean="0"/>
          </a:p>
          <a:p>
            <a:pPr marL="620395" indent="-607695">
              <a:lnSpc>
                <a:spcPct val="100000"/>
              </a:lnSpc>
              <a:spcBef>
                <a:spcPts val="760"/>
              </a:spcBef>
              <a:buAutoNum type="arabicPeriod" startAt="7"/>
              <a:tabLst>
                <a:tab pos="621030" algn="l"/>
              </a:tabLst>
            </a:pPr>
            <a:endParaRPr sz="2000" b="1"/>
          </a:p>
          <a:p>
            <a:pPr marL="620395" indent="-607695">
              <a:lnSpc>
                <a:spcPct val="100000"/>
              </a:lnSpc>
              <a:spcBef>
                <a:spcPts val="760"/>
              </a:spcBef>
              <a:buAutoNum type="arabicPeriod" startAt="7"/>
              <a:tabLst>
                <a:tab pos="621030" algn="l"/>
              </a:tabLst>
            </a:pPr>
            <a:r>
              <a:rPr sz="2000" b="1" dirty="0"/>
              <a:t>Interazione con </a:t>
            </a:r>
            <a:r>
              <a:rPr sz="2000" b="1"/>
              <a:t>persone </a:t>
            </a:r>
            <a:r>
              <a:rPr sz="2000" b="1" smtClean="0"/>
              <a:t>normodotate</a:t>
            </a:r>
            <a:endParaRPr lang="it-IT" sz="2000" b="1" dirty="0" smtClean="0"/>
          </a:p>
          <a:p>
            <a:pPr marL="620395" indent="-607695">
              <a:lnSpc>
                <a:spcPct val="100000"/>
              </a:lnSpc>
              <a:spcBef>
                <a:spcPts val="760"/>
              </a:spcBef>
              <a:buAutoNum type="arabicPeriod" startAt="7"/>
              <a:tabLst>
                <a:tab pos="621030" algn="l"/>
              </a:tabLst>
            </a:pPr>
            <a:endParaRPr sz="2000" b="1"/>
          </a:p>
          <a:p>
            <a:pPr marL="1116965" lvl="1" indent="-189865">
              <a:lnSpc>
                <a:spcPct val="100000"/>
              </a:lnSpc>
              <a:spcBef>
                <a:spcPts val="1160"/>
              </a:spcBef>
              <a:buChar char="‐"/>
              <a:tabLst>
                <a:tab pos="1117600" algn="l"/>
              </a:tabLst>
            </a:pPr>
            <a:r>
              <a:rPr sz="2000" b="1" dirty="0"/>
              <a:t>Interazioni prossimali</a:t>
            </a:r>
            <a:endParaRPr sz="2000" b="1"/>
          </a:p>
          <a:p>
            <a:pPr marL="1116965" lvl="1" indent="-189865">
              <a:lnSpc>
                <a:spcPct val="100000"/>
              </a:lnSpc>
              <a:spcBef>
                <a:spcPts val="790"/>
              </a:spcBef>
              <a:buChar char="‐"/>
              <a:tabLst>
                <a:tab pos="1117600" algn="l"/>
              </a:tabLst>
            </a:pPr>
            <a:r>
              <a:rPr sz="2000" b="1" dirty="0"/>
              <a:t>Interazioni di aiuto (</a:t>
            </a:r>
            <a:r>
              <a:rPr sz="2000" b="1"/>
              <a:t>tutoring</a:t>
            </a:r>
            <a:r>
              <a:rPr sz="2000" b="1" smtClean="0"/>
              <a:t>)</a:t>
            </a:r>
            <a:endParaRPr lang="it-IT" sz="2000" b="1" dirty="0" smtClean="0"/>
          </a:p>
          <a:p>
            <a:pPr marL="1116965" lvl="1" indent="-189865">
              <a:lnSpc>
                <a:spcPct val="100000"/>
              </a:lnSpc>
              <a:spcBef>
                <a:spcPts val="790"/>
              </a:spcBef>
              <a:tabLst>
                <a:tab pos="1117600" algn="l"/>
              </a:tabLst>
            </a:pPr>
            <a:endParaRPr sz="2000" b="1"/>
          </a:p>
          <a:p>
            <a:pPr marL="621030" indent="-608330">
              <a:lnSpc>
                <a:spcPct val="100000"/>
              </a:lnSpc>
              <a:spcBef>
                <a:spcPts val="730"/>
              </a:spcBef>
              <a:buAutoNum type="arabicPeriod" startAt="7"/>
              <a:tabLst>
                <a:tab pos="621665" algn="l"/>
              </a:tabLst>
            </a:pPr>
            <a:r>
              <a:rPr sz="2000" b="1" dirty="0"/>
              <a:t>Coinvolgimento familiare</a:t>
            </a:r>
            <a:endParaRPr sz="2000" b="1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800" spc="160" dirty="0" smtClean="0">
                <a:latin typeface="+mn-lt"/>
              </a:rPr>
              <a:t>IL</a:t>
            </a:r>
            <a:r>
              <a:rPr lang="it-IT" sz="1800" spc="-80" dirty="0" smtClean="0">
                <a:latin typeface="+mn-lt"/>
              </a:rPr>
              <a:t> </a:t>
            </a:r>
            <a:r>
              <a:rPr lang="it-IT" sz="1800" spc="170" dirty="0" smtClean="0">
                <a:latin typeface="+mn-lt"/>
              </a:rPr>
              <a:t>PEI</a:t>
            </a:r>
            <a:r>
              <a:rPr lang="it-IT" sz="1800" spc="-75" dirty="0" smtClean="0">
                <a:latin typeface="+mn-lt"/>
              </a:rPr>
              <a:t> </a:t>
            </a:r>
            <a:r>
              <a:rPr lang="it-IT" sz="1800" spc="320" dirty="0" smtClean="0">
                <a:latin typeface="+mn-lt"/>
              </a:rPr>
              <a:t>IN</a:t>
            </a:r>
            <a:r>
              <a:rPr lang="it-IT" sz="1800" spc="-75" dirty="0" smtClean="0">
                <a:latin typeface="+mn-lt"/>
              </a:rPr>
              <a:t> </a:t>
            </a:r>
            <a:r>
              <a:rPr lang="it-IT" sz="1800" spc="315" dirty="0" smtClean="0">
                <a:latin typeface="+mn-lt"/>
              </a:rPr>
              <a:t>OTTICA</a:t>
            </a:r>
            <a:r>
              <a:rPr lang="it-IT" sz="1800" spc="-85" dirty="0" smtClean="0">
                <a:latin typeface="+mn-lt"/>
              </a:rPr>
              <a:t> </a:t>
            </a:r>
            <a:r>
              <a:rPr lang="it-IT" sz="1800" spc="215" dirty="0" smtClean="0">
                <a:latin typeface="+mn-lt"/>
              </a:rPr>
              <a:t>ICF</a:t>
            </a:r>
            <a:endParaRPr lang="it-IT" sz="1800" dirty="0">
              <a:latin typeface="+mn-lt"/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it-IT" sz="1800" spc="-55" dirty="0">
                <a:cs typeface="Trebuchet MS"/>
              </a:rPr>
              <a:t>I</a:t>
            </a:r>
            <a:r>
              <a:rPr lang="it-IT" sz="1800" spc="-55" dirty="0" smtClean="0">
                <a:cs typeface="Trebuchet MS"/>
              </a:rPr>
              <a:t>l</a:t>
            </a:r>
            <a:r>
              <a:rPr lang="it-IT" sz="1800" spc="-70" dirty="0" smtClean="0">
                <a:cs typeface="Trebuchet MS"/>
              </a:rPr>
              <a:t> </a:t>
            </a:r>
            <a:r>
              <a:rPr lang="it-IT" sz="1800" spc="-90" dirty="0" smtClean="0">
                <a:cs typeface="Trebuchet MS"/>
              </a:rPr>
              <a:t>pei</a:t>
            </a:r>
            <a:r>
              <a:rPr lang="it-IT" sz="1800" spc="-65" dirty="0" smtClean="0">
                <a:cs typeface="Trebuchet MS"/>
              </a:rPr>
              <a:t> </a:t>
            </a:r>
            <a:r>
              <a:rPr lang="it-IT" sz="1800" spc="55" dirty="0" smtClean="0">
                <a:cs typeface="Trebuchet MS"/>
              </a:rPr>
              <a:t>strutturato</a:t>
            </a:r>
            <a:r>
              <a:rPr lang="it-IT" sz="1800" spc="-65" dirty="0" smtClean="0">
                <a:cs typeface="Trebuchet MS"/>
              </a:rPr>
              <a:t> </a:t>
            </a:r>
            <a:r>
              <a:rPr lang="it-IT" sz="1800" spc="135" dirty="0" smtClean="0">
                <a:cs typeface="Trebuchet MS"/>
              </a:rPr>
              <a:t>in</a:t>
            </a:r>
            <a:r>
              <a:rPr lang="it-IT" sz="1800" spc="-70" dirty="0" smtClean="0">
                <a:cs typeface="Trebuchet MS"/>
              </a:rPr>
              <a:t> </a:t>
            </a:r>
            <a:r>
              <a:rPr lang="it-IT" sz="1800" spc="125" dirty="0" smtClean="0">
                <a:cs typeface="Trebuchet MS"/>
              </a:rPr>
              <a:t>ottica</a:t>
            </a:r>
            <a:r>
              <a:rPr lang="it-IT" sz="1800" spc="-65" dirty="0" smtClean="0">
                <a:cs typeface="Trebuchet MS"/>
              </a:rPr>
              <a:t> </a:t>
            </a:r>
            <a:r>
              <a:rPr lang="it-IT" sz="1800" spc="20" dirty="0" err="1" smtClean="0">
                <a:cs typeface="Trebuchet MS"/>
              </a:rPr>
              <a:t>icf</a:t>
            </a:r>
            <a:r>
              <a:rPr lang="it-IT" sz="1800" spc="-70" dirty="0" smtClean="0">
                <a:cs typeface="Trebuchet MS"/>
              </a:rPr>
              <a:t> </a:t>
            </a:r>
            <a:r>
              <a:rPr lang="it-IT" sz="1800" spc="-65" dirty="0" smtClean="0">
                <a:cs typeface="Trebuchet MS"/>
              </a:rPr>
              <a:t>si </a:t>
            </a:r>
            <a:r>
              <a:rPr lang="it-IT" sz="1800" spc="185" dirty="0" smtClean="0">
                <a:cs typeface="Trebuchet MS"/>
              </a:rPr>
              <a:t>compone</a:t>
            </a:r>
            <a:r>
              <a:rPr lang="it-IT" sz="1800" spc="-65" dirty="0" smtClean="0">
                <a:cs typeface="Trebuchet MS"/>
              </a:rPr>
              <a:t> </a:t>
            </a:r>
            <a:r>
              <a:rPr lang="it-IT" sz="1800" spc="130" dirty="0" smtClean="0">
                <a:cs typeface="Trebuchet MS"/>
              </a:rPr>
              <a:t>di</a:t>
            </a:r>
            <a:r>
              <a:rPr lang="it-IT" sz="1800" spc="-65" dirty="0" smtClean="0">
                <a:cs typeface="Trebuchet MS"/>
              </a:rPr>
              <a:t> </a:t>
            </a:r>
            <a:r>
              <a:rPr lang="it-IT" sz="1800" spc="-60" dirty="0" smtClean="0">
                <a:cs typeface="Trebuchet MS"/>
              </a:rPr>
              <a:t>4</a:t>
            </a:r>
            <a:r>
              <a:rPr lang="it-IT" sz="1800" spc="-65" dirty="0" smtClean="0">
                <a:cs typeface="Trebuchet MS"/>
              </a:rPr>
              <a:t> </a:t>
            </a:r>
            <a:r>
              <a:rPr lang="it-IT" sz="1800" spc="-110" dirty="0" smtClean="0">
                <a:cs typeface="Trebuchet MS"/>
              </a:rPr>
              <a:t>parti:</a:t>
            </a:r>
            <a:endParaRPr lang="it-IT" sz="1800" dirty="0" smtClean="0">
              <a:cs typeface="Trebuchet MS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lang="it-IT" sz="2000" dirty="0" smtClean="0">
              <a:cs typeface="Times New Roman"/>
            </a:endParaRPr>
          </a:p>
          <a:p>
            <a:pPr marL="960119" marR="5080">
              <a:lnSpc>
                <a:spcPct val="120000"/>
              </a:lnSpc>
            </a:pPr>
            <a:r>
              <a:rPr lang="it-IT" sz="1800" b="1" spc="220" dirty="0" smtClean="0">
                <a:cs typeface="Trebuchet MS"/>
              </a:rPr>
              <a:t>premessa</a:t>
            </a:r>
            <a:r>
              <a:rPr lang="it-IT" sz="1800" b="1" spc="-60" dirty="0" smtClean="0">
                <a:cs typeface="Trebuchet MS"/>
              </a:rPr>
              <a:t> </a:t>
            </a:r>
            <a:r>
              <a:rPr lang="it-IT" sz="1800" dirty="0" smtClean="0">
                <a:cs typeface="Trebuchet MS"/>
              </a:rPr>
              <a:t>(dati </a:t>
            </a:r>
            <a:r>
              <a:rPr lang="it-IT" sz="1800" spc="-305" dirty="0" smtClean="0">
                <a:cs typeface="Trebuchet MS"/>
              </a:rPr>
              <a:t> </a:t>
            </a:r>
            <a:r>
              <a:rPr lang="it-IT" sz="1800" spc="95" dirty="0" smtClean="0">
                <a:cs typeface="Trebuchet MS"/>
              </a:rPr>
              <a:t>anagrafici</a:t>
            </a:r>
            <a:r>
              <a:rPr lang="it-IT" sz="1800" spc="-40" dirty="0" smtClean="0">
                <a:cs typeface="Trebuchet MS"/>
              </a:rPr>
              <a:t> </a:t>
            </a:r>
            <a:r>
              <a:rPr lang="it-IT" sz="1800" spc="-105" dirty="0" smtClean="0">
                <a:cs typeface="Trebuchet MS"/>
              </a:rPr>
              <a:t>-</a:t>
            </a:r>
            <a:r>
              <a:rPr lang="it-IT" sz="1800" spc="-75" dirty="0" smtClean="0">
                <a:cs typeface="Trebuchet MS"/>
              </a:rPr>
              <a:t> </a:t>
            </a:r>
            <a:r>
              <a:rPr lang="it-IT" sz="1800" spc="110" dirty="0" smtClean="0">
                <a:cs typeface="Trebuchet MS"/>
              </a:rPr>
              <a:t>curriculum</a:t>
            </a:r>
            <a:r>
              <a:rPr lang="it-IT" sz="1800" spc="-75" dirty="0" smtClean="0">
                <a:cs typeface="Trebuchet MS"/>
              </a:rPr>
              <a:t> </a:t>
            </a:r>
            <a:r>
              <a:rPr lang="it-IT" sz="1800" spc="125" dirty="0" smtClean="0">
                <a:cs typeface="Trebuchet MS"/>
              </a:rPr>
              <a:t>scolastico</a:t>
            </a:r>
            <a:r>
              <a:rPr lang="it-IT" sz="1800" spc="-70" dirty="0" smtClean="0">
                <a:cs typeface="Trebuchet MS"/>
              </a:rPr>
              <a:t> </a:t>
            </a:r>
            <a:r>
              <a:rPr lang="it-IT" sz="1800" spc="-105" dirty="0" smtClean="0">
                <a:cs typeface="Trebuchet MS"/>
              </a:rPr>
              <a:t>-  </a:t>
            </a:r>
            <a:r>
              <a:rPr lang="it-IT" sz="1800" spc="65" dirty="0" smtClean="0">
                <a:cs typeface="Trebuchet MS"/>
              </a:rPr>
              <a:t>analisi </a:t>
            </a:r>
            <a:r>
              <a:rPr lang="it-IT" sz="1800" spc="70" dirty="0" smtClean="0">
                <a:cs typeface="Trebuchet MS"/>
              </a:rPr>
              <a:t>della </a:t>
            </a:r>
            <a:r>
              <a:rPr lang="it-IT" sz="1800" spc="95" dirty="0" smtClean="0">
                <a:cs typeface="Trebuchet MS"/>
              </a:rPr>
              <a:t>situazione </a:t>
            </a:r>
            <a:r>
              <a:rPr lang="it-IT" sz="1800" spc="-110" dirty="0" smtClean="0">
                <a:cs typeface="Trebuchet MS"/>
              </a:rPr>
              <a:t>- </a:t>
            </a:r>
            <a:r>
              <a:rPr lang="it-IT" sz="1800" spc="35" dirty="0" smtClean="0">
                <a:cs typeface="Trebuchet MS"/>
              </a:rPr>
              <a:t>profilo </a:t>
            </a:r>
            <a:r>
              <a:rPr lang="it-IT" sz="1800" spc="155" dirty="0" smtClean="0">
                <a:cs typeface="Trebuchet MS"/>
              </a:rPr>
              <a:t>diagnostico </a:t>
            </a:r>
            <a:r>
              <a:rPr lang="it-IT" sz="1800" spc="-110" dirty="0" smtClean="0">
                <a:cs typeface="Trebuchet MS"/>
              </a:rPr>
              <a:t>-  </a:t>
            </a:r>
            <a:r>
              <a:rPr lang="it-IT" sz="1800" spc="100" dirty="0" smtClean="0">
                <a:cs typeface="Trebuchet MS"/>
              </a:rPr>
              <a:t>percorso</a:t>
            </a:r>
            <a:r>
              <a:rPr lang="it-IT" sz="1800" spc="-80" dirty="0" smtClean="0">
                <a:cs typeface="Trebuchet MS"/>
              </a:rPr>
              <a:t> </a:t>
            </a:r>
            <a:r>
              <a:rPr lang="it-IT" sz="1800" spc="95" dirty="0" smtClean="0">
                <a:cs typeface="Trebuchet MS"/>
              </a:rPr>
              <a:t>didattico)</a:t>
            </a:r>
            <a:endParaRPr lang="it-IT" sz="1800" dirty="0" smtClean="0">
              <a:cs typeface="Trebuchet MS"/>
            </a:endParaRPr>
          </a:p>
          <a:p>
            <a:pPr>
              <a:lnSpc>
                <a:spcPct val="100000"/>
              </a:lnSpc>
              <a:spcBef>
                <a:spcPts val="25"/>
              </a:spcBef>
            </a:pPr>
            <a:endParaRPr lang="it-IT" sz="2400" dirty="0" smtClean="0">
              <a:cs typeface="Times New Roman"/>
            </a:endParaRPr>
          </a:p>
          <a:p>
            <a:pPr marL="960119">
              <a:lnSpc>
                <a:spcPct val="100000"/>
              </a:lnSpc>
            </a:pPr>
            <a:r>
              <a:rPr lang="it-IT" sz="1800" b="1" spc="260" dirty="0" smtClean="0">
                <a:cs typeface="Trebuchet MS"/>
              </a:rPr>
              <a:t>sezione</a:t>
            </a:r>
            <a:r>
              <a:rPr lang="it-IT" sz="1800" b="1" spc="-75" dirty="0" smtClean="0">
                <a:cs typeface="Trebuchet MS"/>
              </a:rPr>
              <a:t> </a:t>
            </a:r>
            <a:r>
              <a:rPr lang="it-IT" sz="1800" b="1" spc="-85" dirty="0" smtClean="0">
                <a:cs typeface="Trebuchet MS"/>
              </a:rPr>
              <a:t>1</a:t>
            </a:r>
            <a:r>
              <a:rPr lang="it-IT" sz="1800" b="1" spc="-60" dirty="0" smtClean="0">
                <a:cs typeface="Trebuchet MS"/>
              </a:rPr>
              <a:t> </a:t>
            </a:r>
            <a:r>
              <a:rPr lang="it-IT" sz="1800" dirty="0" smtClean="0">
                <a:cs typeface="Trebuchet MS"/>
              </a:rPr>
              <a:t>(dati</a:t>
            </a:r>
            <a:r>
              <a:rPr lang="it-IT" sz="1800" spc="-60" dirty="0" smtClean="0">
                <a:cs typeface="Trebuchet MS"/>
              </a:rPr>
              <a:t> </a:t>
            </a:r>
            <a:r>
              <a:rPr lang="it-IT" sz="1800" spc="-15" dirty="0" smtClean="0">
                <a:cs typeface="Trebuchet MS"/>
              </a:rPr>
              <a:t>emersi</a:t>
            </a:r>
            <a:r>
              <a:rPr lang="it-IT" sz="1800" spc="-60" dirty="0" smtClean="0">
                <a:cs typeface="Trebuchet MS"/>
              </a:rPr>
              <a:t> </a:t>
            </a:r>
            <a:r>
              <a:rPr lang="it-IT" sz="1800" spc="110" dirty="0" smtClean="0">
                <a:cs typeface="Trebuchet MS"/>
              </a:rPr>
              <a:t>dal</a:t>
            </a:r>
            <a:r>
              <a:rPr lang="it-IT" sz="1800" spc="-70" dirty="0" smtClean="0">
                <a:cs typeface="Trebuchet MS"/>
              </a:rPr>
              <a:t> </a:t>
            </a:r>
            <a:r>
              <a:rPr lang="it-IT" sz="1800" spc="25" dirty="0" smtClean="0">
                <a:cs typeface="Trebuchet MS"/>
              </a:rPr>
              <a:t>pdf</a:t>
            </a:r>
            <a:r>
              <a:rPr lang="it-IT" sz="1800" spc="-60" dirty="0" smtClean="0">
                <a:cs typeface="Trebuchet MS"/>
              </a:rPr>
              <a:t> </a:t>
            </a:r>
            <a:r>
              <a:rPr lang="it-IT" sz="1800" spc="135" dirty="0" smtClean="0">
                <a:cs typeface="Trebuchet MS"/>
              </a:rPr>
              <a:t>in</a:t>
            </a:r>
            <a:r>
              <a:rPr lang="it-IT" sz="1800" spc="-55" dirty="0" smtClean="0">
                <a:cs typeface="Trebuchet MS"/>
              </a:rPr>
              <a:t> </a:t>
            </a:r>
            <a:r>
              <a:rPr lang="it-IT" sz="1800" spc="125" dirty="0" smtClean="0">
                <a:cs typeface="Trebuchet MS"/>
              </a:rPr>
              <a:t>ottica</a:t>
            </a:r>
            <a:r>
              <a:rPr lang="it-IT" sz="1800" spc="-80" dirty="0" smtClean="0">
                <a:cs typeface="Trebuchet MS"/>
              </a:rPr>
              <a:t> </a:t>
            </a:r>
            <a:r>
              <a:rPr lang="it-IT" sz="1800" spc="-15" dirty="0" err="1" smtClean="0">
                <a:cs typeface="Trebuchet MS"/>
              </a:rPr>
              <a:t>icf</a:t>
            </a:r>
            <a:r>
              <a:rPr lang="it-IT" sz="1800" spc="-15" dirty="0" smtClean="0">
                <a:cs typeface="Trebuchet MS"/>
              </a:rPr>
              <a:t>)</a:t>
            </a:r>
            <a:endParaRPr lang="it-IT" sz="1800" dirty="0" smtClean="0">
              <a:cs typeface="Trebuchet MS"/>
            </a:endParaRPr>
          </a:p>
          <a:p>
            <a:pPr>
              <a:lnSpc>
                <a:spcPct val="100000"/>
              </a:lnSpc>
            </a:pPr>
            <a:endParaRPr lang="it-IT" sz="2000" dirty="0" smtClean="0">
              <a:cs typeface="Times New Roman"/>
            </a:endParaRPr>
          </a:p>
          <a:p>
            <a:pPr marL="920750">
              <a:lnSpc>
                <a:spcPct val="100000"/>
              </a:lnSpc>
              <a:spcBef>
                <a:spcPts val="2080"/>
              </a:spcBef>
            </a:pPr>
            <a:r>
              <a:rPr lang="it-IT" sz="1800" b="1" spc="260" dirty="0" smtClean="0">
                <a:cs typeface="Trebuchet MS"/>
              </a:rPr>
              <a:t>sezione</a:t>
            </a:r>
            <a:r>
              <a:rPr lang="it-IT" sz="1800" b="1" spc="-80" dirty="0" smtClean="0">
                <a:cs typeface="Trebuchet MS"/>
              </a:rPr>
              <a:t> </a:t>
            </a:r>
            <a:r>
              <a:rPr lang="it-IT" sz="1800" b="1" spc="-85" dirty="0" smtClean="0">
                <a:cs typeface="Trebuchet MS"/>
              </a:rPr>
              <a:t>2</a:t>
            </a:r>
            <a:r>
              <a:rPr lang="it-IT" sz="1800" b="1" spc="-60" dirty="0" smtClean="0">
                <a:cs typeface="Trebuchet MS"/>
              </a:rPr>
              <a:t> </a:t>
            </a:r>
            <a:r>
              <a:rPr lang="it-IT" sz="1800" spc="10" dirty="0" smtClean="0">
                <a:cs typeface="Trebuchet MS"/>
              </a:rPr>
              <a:t>(obiettivi</a:t>
            </a:r>
            <a:r>
              <a:rPr lang="it-IT" sz="1800" spc="-85" dirty="0" smtClean="0">
                <a:cs typeface="Trebuchet MS"/>
              </a:rPr>
              <a:t> </a:t>
            </a:r>
            <a:r>
              <a:rPr lang="it-IT" sz="1800" spc="70" dirty="0" smtClean="0">
                <a:cs typeface="Trebuchet MS"/>
              </a:rPr>
              <a:t>didattici</a:t>
            </a:r>
            <a:r>
              <a:rPr lang="it-IT" sz="1800" spc="-55" dirty="0" smtClean="0">
                <a:cs typeface="Trebuchet MS"/>
              </a:rPr>
              <a:t> </a:t>
            </a:r>
            <a:r>
              <a:rPr lang="it-IT" sz="1800" spc="65" dirty="0" smtClean="0">
                <a:cs typeface="Trebuchet MS"/>
              </a:rPr>
              <a:t>del</a:t>
            </a:r>
            <a:r>
              <a:rPr lang="it-IT" sz="1800" spc="-65" dirty="0" smtClean="0">
                <a:cs typeface="Trebuchet MS"/>
              </a:rPr>
              <a:t> </a:t>
            </a:r>
            <a:r>
              <a:rPr lang="it-IT" sz="1800" spc="-95" dirty="0" smtClean="0">
                <a:cs typeface="Trebuchet MS"/>
              </a:rPr>
              <a:t>pei</a:t>
            </a:r>
            <a:r>
              <a:rPr lang="it-IT" sz="1800" spc="-70" dirty="0" smtClean="0">
                <a:cs typeface="Trebuchet MS"/>
              </a:rPr>
              <a:t> </a:t>
            </a:r>
            <a:r>
              <a:rPr lang="it-IT" sz="1800" spc="135" dirty="0" smtClean="0">
                <a:cs typeface="Trebuchet MS"/>
              </a:rPr>
              <a:t>in</a:t>
            </a:r>
            <a:r>
              <a:rPr lang="it-IT" sz="1800" spc="-55" dirty="0" smtClean="0">
                <a:cs typeface="Trebuchet MS"/>
              </a:rPr>
              <a:t> </a:t>
            </a:r>
            <a:r>
              <a:rPr lang="it-IT" sz="1800" spc="125" dirty="0" smtClean="0">
                <a:cs typeface="Trebuchet MS"/>
              </a:rPr>
              <a:t>ottica</a:t>
            </a:r>
            <a:r>
              <a:rPr lang="it-IT" sz="1800" spc="-80" dirty="0" smtClean="0">
                <a:cs typeface="Trebuchet MS"/>
              </a:rPr>
              <a:t> </a:t>
            </a:r>
            <a:r>
              <a:rPr lang="it-IT" sz="1800" spc="-10" dirty="0" err="1" smtClean="0">
                <a:cs typeface="Trebuchet MS"/>
              </a:rPr>
              <a:t>icf</a:t>
            </a:r>
            <a:r>
              <a:rPr lang="it-IT" sz="1800" spc="-10" dirty="0" smtClean="0">
                <a:cs typeface="Trebuchet MS"/>
              </a:rPr>
              <a:t>)</a:t>
            </a:r>
            <a:endParaRPr lang="it-IT" sz="1800" dirty="0" smtClean="0">
              <a:cs typeface="Trebuchet MS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lang="it-IT" sz="2800" b="1" dirty="0" smtClean="0">
              <a:cs typeface="Times New Roman"/>
            </a:endParaRPr>
          </a:p>
          <a:p>
            <a:pPr marL="920750">
              <a:lnSpc>
                <a:spcPct val="100000"/>
              </a:lnSpc>
              <a:spcBef>
                <a:spcPts val="5"/>
              </a:spcBef>
            </a:pPr>
            <a:r>
              <a:rPr lang="it-IT" sz="2800" b="1" spc="260" dirty="0" smtClean="0">
                <a:cs typeface="Trebuchet MS"/>
              </a:rPr>
              <a:t>sezione</a:t>
            </a:r>
            <a:r>
              <a:rPr lang="it-IT" sz="2800" b="1" spc="-75" dirty="0" smtClean="0">
                <a:cs typeface="Trebuchet MS"/>
              </a:rPr>
              <a:t> </a:t>
            </a:r>
            <a:r>
              <a:rPr lang="it-IT" sz="2800" b="1" spc="-85" dirty="0" smtClean="0">
                <a:cs typeface="Trebuchet MS"/>
              </a:rPr>
              <a:t>3</a:t>
            </a:r>
            <a:r>
              <a:rPr lang="it-IT" sz="2800" b="1" spc="-55" dirty="0" smtClean="0">
                <a:cs typeface="Trebuchet MS"/>
              </a:rPr>
              <a:t> </a:t>
            </a:r>
            <a:r>
              <a:rPr lang="it-IT" sz="2800" b="1" spc="-35" dirty="0" smtClean="0">
                <a:cs typeface="Trebuchet MS"/>
              </a:rPr>
              <a:t>(ipotesi</a:t>
            </a:r>
            <a:r>
              <a:rPr lang="it-IT" sz="2800" b="1" spc="-65" dirty="0" smtClean="0">
                <a:cs typeface="Trebuchet MS"/>
              </a:rPr>
              <a:t> </a:t>
            </a:r>
            <a:r>
              <a:rPr lang="it-IT" sz="2800" b="1" spc="-5" dirty="0" smtClean="0">
                <a:cs typeface="Trebuchet MS"/>
              </a:rPr>
              <a:t>operative-</a:t>
            </a:r>
            <a:r>
              <a:rPr lang="it-IT" sz="2800" b="1" spc="-70" dirty="0" smtClean="0">
                <a:cs typeface="Trebuchet MS"/>
              </a:rPr>
              <a:t> </a:t>
            </a:r>
            <a:r>
              <a:rPr lang="it-IT" sz="2800" b="1" spc="60" dirty="0" smtClean="0">
                <a:cs typeface="Trebuchet MS"/>
              </a:rPr>
              <a:t>strumenti</a:t>
            </a:r>
            <a:r>
              <a:rPr lang="it-IT" sz="2800" b="1" spc="-60" dirty="0" smtClean="0">
                <a:cs typeface="Trebuchet MS"/>
              </a:rPr>
              <a:t> </a:t>
            </a:r>
            <a:r>
              <a:rPr lang="it-IT" sz="2800" b="1" spc="-90" dirty="0" smtClean="0">
                <a:cs typeface="Trebuchet MS"/>
              </a:rPr>
              <a:t>e</a:t>
            </a:r>
            <a:r>
              <a:rPr lang="it-IT" sz="2800" b="1" spc="-420" dirty="0" smtClean="0">
                <a:cs typeface="Trebuchet MS"/>
              </a:rPr>
              <a:t> </a:t>
            </a:r>
            <a:r>
              <a:rPr lang="it-IT" sz="2800" b="1" spc="65" dirty="0" smtClean="0">
                <a:cs typeface="Trebuchet MS"/>
              </a:rPr>
              <a:t>valutazione)</a:t>
            </a:r>
            <a:endParaRPr lang="it-IT" sz="2800" b="1" dirty="0" smtClean="0">
              <a:cs typeface="Trebuchet MS"/>
            </a:endParaRPr>
          </a:p>
          <a:p>
            <a:endParaRPr lang="it-IT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571472" y="0"/>
            <a:ext cx="8229600" cy="714356"/>
          </a:xfrm>
        </p:spPr>
        <p:txBody>
          <a:bodyPr>
            <a:normAutofit/>
          </a:bodyPr>
          <a:lstStyle/>
          <a:p>
            <a:r>
              <a:rPr lang="it-IT" sz="1800" u="heavy" spc="305" dirty="0" smtClean="0">
                <a:uFill>
                  <a:solidFill>
                    <a:srgbClr val="000000"/>
                  </a:solidFill>
                </a:uFill>
              </a:rPr>
              <a:t>SEZIONE</a:t>
            </a:r>
            <a:r>
              <a:rPr lang="it-IT" sz="1800" u="heavy" spc="-70" dirty="0" smtClean="0">
                <a:uFill>
                  <a:solidFill>
                    <a:srgbClr val="000000"/>
                  </a:solidFill>
                </a:uFill>
              </a:rPr>
              <a:t> </a:t>
            </a:r>
            <a:r>
              <a:rPr lang="it-IT" sz="1800" u="heavy" spc="-100" dirty="0" smtClean="0">
                <a:uFill>
                  <a:solidFill>
                    <a:srgbClr val="000000"/>
                  </a:solidFill>
                </a:uFill>
              </a:rPr>
              <a:t>3</a:t>
            </a:r>
            <a:r>
              <a:rPr lang="it-IT" sz="1800" u="heavy" spc="-75" dirty="0" smtClean="0">
                <a:uFill>
                  <a:solidFill>
                    <a:srgbClr val="000000"/>
                  </a:solidFill>
                </a:uFill>
              </a:rPr>
              <a:t> </a:t>
            </a:r>
            <a:r>
              <a:rPr lang="it-IT" sz="1800" spc="215" dirty="0" smtClean="0"/>
              <a:t>IPOTESI</a:t>
            </a:r>
            <a:r>
              <a:rPr lang="it-IT" sz="1800" spc="-70" dirty="0" smtClean="0"/>
              <a:t> </a:t>
            </a:r>
            <a:r>
              <a:rPr lang="it-IT" sz="1800" spc="220" dirty="0" smtClean="0"/>
              <a:t>OPERATIVE</a:t>
            </a:r>
            <a:r>
              <a:rPr lang="it-IT" sz="1800" spc="-45" dirty="0" smtClean="0"/>
              <a:t> </a:t>
            </a:r>
            <a:r>
              <a:rPr lang="it-IT" sz="1800" spc="365" dirty="0" smtClean="0"/>
              <a:t>–</a:t>
            </a:r>
            <a:r>
              <a:rPr lang="it-IT" sz="1800" spc="-70" dirty="0" smtClean="0"/>
              <a:t> </a:t>
            </a:r>
            <a:r>
              <a:rPr lang="it-IT" sz="1800" spc="280" dirty="0" smtClean="0"/>
              <a:t>STRUMENTI</a:t>
            </a:r>
            <a:r>
              <a:rPr lang="it-IT" sz="1800" spc="-65" dirty="0" smtClean="0"/>
              <a:t> </a:t>
            </a:r>
            <a:r>
              <a:rPr lang="it-IT" sz="1800" spc="-100" dirty="0" smtClean="0"/>
              <a:t>-  </a:t>
            </a:r>
            <a:r>
              <a:rPr lang="it-IT" sz="1800" spc="280" dirty="0" smtClean="0"/>
              <a:t>VALUTAZIONE</a:t>
            </a:r>
            <a:endParaRPr lang="it-IT" sz="18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214282" y="1142984"/>
            <a:ext cx="8715436" cy="5286412"/>
          </a:xfrm>
        </p:spPr>
        <p:txBody>
          <a:bodyPr>
            <a:normAutofit fontScale="70000" lnSpcReduction="20000"/>
          </a:bodyPr>
          <a:lstStyle/>
          <a:p>
            <a:pPr algn="ctr"/>
            <a:r>
              <a:rPr lang="it-IT" sz="2400" b="1" dirty="0" smtClean="0"/>
              <a:t>METODOLOGIE</a:t>
            </a:r>
          </a:p>
          <a:p>
            <a:pPr marL="21590" marR="319405" indent="-9525">
              <a:lnSpc>
                <a:spcPts val="2520"/>
              </a:lnSpc>
              <a:spcBef>
                <a:spcPts val="85"/>
              </a:spcBef>
              <a:buNone/>
            </a:pPr>
            <a:r>
              <a:rPr lang="it-IT" sz="1900" b="1" spc="215" dirty="0">
                <a:cs typeface="Trebuchet MS"/>
              </a:rPr>
              <a:t>C</a:t>
            </a:r>
            <a:r>
              <a:rPr lang="it-IT" sz="1900" b="1" spc="215" dirty="0" smtClean="0">
                <a:cs typeface="Trebuchet MS"/>
              </a:rPr>
              <a:t>oncretizzazione</a:t>
            </a:r>
            <a:r>
              <a:rPr lang="it-IT" sz="1900" spc="215" dirty="0" smtClean="0">
                <a:cs typeface="Trebuchet MS"/>
              </a:rPr>
              <a:t>:</a:t>
            </a:r>
            <a:r>
              <a:rPr lang="it-IT" sz="1900" spc="-280" dirty="0" smtClean="0">
                <a:cs typeface="Trebuchet MS"/>
              </a:rPr>
              <a:t> </a:t>
            </a:r>
            <a:r>
              <a:rPr lang="it-IT" sz="1900" spc="185" dirty="0" smtClean="0">
                <a:cs typeface="Trebuchet MS"/>
              </a:rPr>
              <a:t>continuo</a:t>
            </a:r>
            <a:r>
              <a:rPr lang="it-IT" sz="1900" spc="-35" dirty="0" smtClean="0">
                <a:cs typeface="Trebuchet MS"/>
              </a:rPr>
              <a:t> </a:t>
            </a:r>
            <a:r>
              <a:rPr lang="it-IT" sz="1900" spc="30" dirty="0" smtClean="0">
                <a:cs typeface="Trebuchet MS"/>
              </a:rPr>
              <a:t>riferimento</a:t>
            </a:r>
            <a:r>
              <a:rPr lang="it-IT" sz="1900" spc="-265" dirty="0" smtClean="0">
                <a:cs typeface="Trebuchet MS"/>
              </a:rPr>
              <a:t> </a:t>
            </a:r>
            <a:r>
              <a:rPr lang="it-IT" sz="1900" spc="155" dirty="0" smtClean="0">
                <a:cs typeface="Trebuchet MS"/>
              </a:rPr>
              <a:t>a</a:t>
            </a:r>
            <a:r>
              <a:rPr lang="it-IT" sz="1900" spc="-40" dirty="0" smtClean="0">
                <a:cs typeface="Trebuchet MS"/>
              </a:rPr>
              <a:t> </a:t>
            </a:r>
            <a:r>
              <a:rPr lang="it-IT" sz="1900" spc="80" dirty="0" smtClean="0">
                <a:cs typeface="Trebuchet MS"/>
              </a:rPr>
              <a:t>situazioni</a:t>
            </a:r>
            <a:r>
              <a:rPr lang="it-IT" sz="1900" spc="-40" dirty="0" smtClean="0">
                <a:cs typeface="Trebuchet MS"/>
              </a:rPr>
              <a:t> </a:t>
            </a:r>
            <a:r>
              <a:rPr lang="it-IT" sz="1900" spc="120" dirty="0" smtClean="0">
                <a:cs typeface="Trebuchet MS"/>
              </a:rPr>
              <a:t>concrete  </a:t>
            </a:r>
            <a:r>
              <a:rPr lang="it-IT" sz="1900" spc="60" dirty="0" smtClean="0">
                <a:cs typeface="Trebuchet MS"/>
              </a:rPr>
              <a:t>vicine </a:t>
            </a:r>
            <a:r>
              <a:rPr lang="it-IT" sz="1900" spc="-10" dirty="0" smtClean="0">
                <a:cs typeface="Trebuchet MS"/>
              </a:rPr>
              <a:t>all’esperienza</a:t>
            </a:r>
            <a:r>
              <a:rPr lang="it-IT" sz="1900" spc="-420" dirty="0" smtClean="0">
                <a:cs typeface="Trebuchet MS"/>
              </a:rPr>
              <a:t> </a:t>
            </a:r>
            <a:r>
              <a:rPr lang="it-IT" sz="1900" spc="70" dirty="0" smtClean="0">
                <a:cs typeface="Trebuchet MS"/>
              </a:rPr>
              <a:t>dell’alunno</a:t>
            </a:r>
          </a:p>
          <a:p>
            <a:pPr marL="21590" marR="319405" indent="-9525">
              <a:lnSpc>
                <a:spcPts val="2520"/>
              </a:lnSpc>
              <a:spcBef>
                <a:spcPts val="85"/>
              </a:spcBef>
              <a:buNone/>
            </a:pPr>
            <a:endParaRPr lang="it-IT" sz="1900" dirty="0" smtClean="0">
              <a:cs typeface="Trebuchet MS"/>
            </a:endParaRPr>
          </a:p>
          <a:p>
            <a:pPr marL="21590" marR="635635" indent="-9525">
              <a:lnSpc>
                <a:spcPct val="105000"/>
              </a:lnSpc>
              <a:spcBef>
                <a:spcPts val="160"/>
              </a:spcBef>
              <a:buNone/>
            </a:pPr>
            <a:r>
              <a:rPr lang="it-IT" sz="1900" b="1" spc="200" dirty="0">
                <a:cs typeface="Trebuchet MS"/>
              </a:rPr>
              <a:t>I</a:t>
            </a:r>
            <a:r>
              <a:rPr lang="it-IT" sz="1900" b="1" spc="200" dirty="0" smtClean="0">
                <a:cs typeface="Trebuchet MS"/>
              </a:rPr>
              <a:t>ndividualizzazione</a:t>
            </a:r>
            <a:r>
              <a:rPr lang="it-IT" sz="1900" spc="200" dirty="0" smtClean="0">
                <a:cs typeface="Trebuchet MS"/>
              </a:rPr>
              <a:t>:</a:t>
            </a:r>
            <a:r>
              <a:rPr lang="it-IT" sz="1900" spc="-295" dirty="0" smtClean="0">
                <a:cs typeface="Trebuchet MS"/>
              </a:rPr>
              <a:t> </a:t>
            </a:r>
            <a:r>
              <a:rPr lang="it-IT" sz="1900" spc="20" dirty="0" smtClean="0">
                <a:cs typeface="Trebuchet MS"/>
              </a:rPr>
              <a:t>richiesta</a:t>
            </a:r>
            <a:r>
              <a:rPr lang="it-IT" sz="1900" spc="-80" dirty="0" smtClean="0">
                <a:cs typeface="Trebuchet MS"/>
              </a:rPr>
              <a:t> </a:t>
            </a:r>
            <a:r>
              <a:rPr lang="it-IT" sz="1900" spc="110" dirty="0" smtClean="0">
                <a:cs typeface="Trebuchet MS"/>
              </a:rPr>
              <a:t>di</a:t>
            </a:r>
            <a:r>
              <a:rPr lang="it-IT" sz="1900" spc="-75" dirty="0" smtClean="0">
                <a:cs typeface="Trebuchet MS"/>
              </a:rPr>
              <a:t> </a:t>
            </a:r>
            <a:r>
              <a:rPr lang="it-IT" sz="1900" spc="45" dirty="0" smtClean="0">
                <a:cs typeface="Trebuchet MS"/>
              </a:rPr>
              <a:t>prestazioni</a:t>
            </a:r>
            <a:r>
              <a:rPr lang="it-IT" sz="1900" spc="-60" dirty="0" smtClean="0">
                <a:cs typeface="Trebuchet MS"/>
              </a:rPr>
              <a:t> </a:t>
            </a:r>
            <a:r>
              <a:rPr lang="it-IT" sz="1900" spc="70" dirty="0" smtClean="0">
                <a:cs typeface="Trebuchet MS"/>
              </a:rPr>
              <a:t>commisurate</a:t>
            </a:r>
            <a:r>
              <a:rPr lang="it-IT" sz="1900" spc="-245" dirty="0" smtClean="0">
                <a:cs typeface="Trebuchet MS"/>
              </a:rPr>
              <a:t> </a:t>
            </a:r>
            <a:r>
              <a:rPr lang="it-IT" sz="1900" spc="5" dirty="0" smtClean="0">
                <a:cs typeface="Trebuchet MS"/>
              </a:rPr>
              <a:t>alle  </a:t>
            </a:r>
            <a:r>
              <a:rPr lang="it-IT" sz="1900" spc="30" dirty="0" smtClean="0">
                <a:cs typeface="Trebuchet MS"/>
              </a:rPr>
              <a:t>abilità </a:t>
            </a:r>
            <a:r>
              <a:rPr lang="it-IT" sz="1900" spc="100" dirty="0" smtClean="0">
                <a:cs typeface="Trebuchet MS"/>
              </a:rPr>
              <a:t>che </a:t>
            </a:r>
            <a:r>
              <a:rPr lang="it-IT" sz="1900" spc="75" dirty="0" smtClean="0">
                <a:cs typeface="Trebuchet MS"/>
              </a:rPr>
              <a:t>l’alunno</a:t>
            </a:r>
            <a:r>
              <a:rPr lang="it-IT" sz="1900" spc="-409" dirty="0" smtClean="0">
                <a:cs typeface="Trebuchet MS"/>
              </a:rPr>
              <a:t> </a:t>
            </a:r>
            <a:r>
              <a:rPr lang="it-IT" sz="1900" dirty="0" smtClean="0">
                <a:cs typeface="Trebuchet MS"/>
              </a:rPr>
              <a:t>effettivamente </a:t>
            </a:r>
            <a:r>
              <a:rPr lang="it-IT" sz="1900" spc="20" dirty="0" smtClean="0">
                <a:cs typeface="Trebuchet MS"/>
              </a:rPr>
              <a:t>possiede</a:t>
            </a:r>
          </a:p>
          <a:p>
            <a:pPr marL="21590" marR="635635" indent="-9525">
              <a:lnSpc>
                <a:spcPct val="105000"/>
              </a:lnSpc>
              <a:spcBef>
                <a:spcPts val="160"/>
              </a:spcBef>
            </a:pPr>
            <a:endParaRPr lang="it-IT" sz="1900" dirty="0" smtClean="0"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475"/>
              </a:spcBef>
              <a:buNone/>
            </a:pPr>
            <a:r>
              <a:rPr lang="it-IT" sz="1900" b="1" spc="165" dirty="0">
                <a:cs typeface="Trebuchet MS"/>
              </a:rPr>
              <a:t>S</a:t>
            </a:r>
            <a:r>
              <a:rPr lang="it-IT" sz="1900" b="1" spc="165" dirty="0" smtClean="0">
                <a:cs typeface="Trebuchet MS"/>
              </a:rPr>
              <a:t>emplificazione</a:t>
            </a:r>
            <a:r>
              <a:rPr lang="it-IT" sz="1900" spc="165" dirty="0" smtClean="0">
                <a:cs typeface="Trebuchet MS"/>
              </a:rPr>
              <a:t>:</a:t>
            </a:r>
            <a:r>
              <a:rPr lang="it-IT" sz="1900" spc="-290" dirty="0" smtClean="0">
                <a:cs typeface="Trebuchet MS"/>
              </a:rPr>
              <a:t> </a:t>
            </a:r>
            <a:r>
              <a:rPr lang="it-IT" sz="1900" spc="110" dirty="0" smtClean="0">
                <a:cs typeface="Trebuchet MS"/>
              </a:rPr>
              <a:t>richiamo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25" dirty="0" smtClean="0">
                <a:cs typeface="Trebuchet MS"/>
              </a:rPr>
              <a:t>requisiti</a:t>
            </a:r>
            <a:r>
              <a:rPr lang="it-IT" sz="1900" spc="-60" dirty="0" smtClean="0">
                <a:cs typeface="Trebuchet MS"/>
              </a:rPr>
              <a:t> </a:t>
            </a:r>
            <a:r>
              <a:rPr lang="it-IT" sz="1900" spc="45" dirty="0" smtClean="0">
                <a:cs typeface="Trebuchet MS"/>
              </a:rPr>
              <a:t>necessari</a:t>
            </a:r>
            <a:r>
              <a:rPr lang="it-IT" sz="1900" spc="-265" dirty="0" smtClean="0">
                <a:cs typeface="Trebuchet MS"/>
              </a:rPr>
              <a:t> </a:t>
            </a:r>
            <a:r>
              <a:rPr lang="it-IT" sz="1900" spc="155" dirty="0" smtClean="0">
                <a:cs typeface="Trebuchet MS"/>
              </a:rPr>
              <a:t>a</a:t>
            </a:r>
            <a:r>
              <a:rPr lang="it-IT" sz="1900" spc="-55" dirty="0" smtClean="0">
                <a:cs typeface="Trebuchet MS"/>
              </a:rPr>
              <a:t> </a:t>
            </a:r>
            <a:r>
              <a:rPr lang="it-IT" sz="1900" spc="-10" dirty="0" smtClean="0">
                <a:cs typeface="Trebuchet MS"/>
              </a:rPr>
              <a:t>risolvere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-45" dirty="0" smtClean="0">
                <a:cs typeface="Trebuchet MS"/>
              </a:rPr>
              <a:t>il</a:t>
            </a:r>
            <a:r>
              <a:rPr lang="it-IT" sz="1900" spc="-55" dirty="0" smtClean="0">
                <a:cs typeface="Trebuchet MS"/>
              </a:rPr>
              <a:t> </a:t>
            </a:r>
            <a:r>
              <a:rPr lang="it-IT" sz="1900" spc="100" dirty="0" smtClean="0">
                <a:cs typeface="Trebuchet MS"/>
              </a:rPr>
              <a:t>compito</a:t>
            </a:r>
          </a:p>
          <a:p>
            <a:pPr marL="12700">
              <a:spcBef>
                <a:spcPts val="475"/>
              </a:spcBef>
              <a:buNone/>
            </a:pPr>
            <a:endParaRPr lang="it-IT" sz="1900" dirty="0" smtClean="0"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840"/>
              </a:spcBef>
              <a:buNone/>
            </a:pPr>
            <a:r>
              <a:rPr lang="it-IT" sz="1900" b="1" spc="195" dirty="0">
                <a:cs typeface="Trebuchet MS"/>
              </a:rPr>
              <a:t>S</a:t>
            </a:r>
            <a:r>
              <a:rPr lang="it-IT" sz="1900" b="1" spc="195" dirty="0" smtClean="0">
                <a:cs typeface="Trebuchet MS"/>
              </a:rPr>
              <a:t>chematizzazione</a:t>
            </a:r>
            <a:r>
              <a:rPr lang="it-IT" sz="1900" spc="195" dirty="0" smtClean="0">
                <a:cs typeface="Trebuchet MS"/>
              </a:rPr>
              <a:t>:</a:t>
            </a:r>
            <a:r>
              <a:rPr lang="it-IT" sz="1900" spc="-285" dirty="0" smtClean="0">
                <a:cs typeface="Trebuchet MS"/>
              </a:rPr>
              <a:t> </a:t>
            </a:r>
            <a:r>
              <a:rPr lang="it-IT" sz="1900" spc="95" dirty="0" smtClean="0">
                <a:cs typeface="Trebuchet MS"/>
              </a:rPr>
              <a:t>raggiungimento</a:t>
            </a:r>
            <a:r>
              <a:rPr lang="it-IT" sz="1900" spc="-80" dirty="0" smtClean="0">
                <a:cs typeface="Trebuchet MS"/>
              </a:rPr>
              <a:t> </a:t>
            </a:r>
            <a:r>
              <a:rPr lang="it-IT" sz="1900" spc="15" dirty="0" smtClean="0">
                <a:cs typeface="Trebuchet MS"/>
              </a:rPr>
              <a:t>obiettivi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265" dirty="0" smtClean="0">
                <a:cs typeface="Trebuchet MS"/>
              </a:rPr>
              <a:t>con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70" dirty="0" smtClean="0">
                <a:cs typeface="Trebuchet MS"/>
              </a:rPr>
              <a:t>scarto</a:t>
            </a:r>
            <a:r>
              <a:rPr lang="it-IT" sz="1900" spc="-40" dirty="0" smtClean="0">
                <a:cs typeface="Trebuchet MS"/>
              </a:rPr>
              <a:t> </a:t>
            </a:r>
            <a:r>
              <a:rPr lang="it-IT" sz="1900" spc="110" dirty="0" smtClean="0">
                <a:cs typeface="Trebuchet MS"/>
              </a:rPr>
              <a:t>di</a:t>
            </a:r>
            <a:r>
              <a:rPr lang="it-IT" sz="1900" spc="-310" dirty="0" smtClean="0">
                <a:cs typeface="Trebuchet MS"/>
              </a:rPr>
              <a:t> </a:t>
            </a:r>
            <a:r>
              <a:rPr lang="it-IT" sz="1900" spc="40" dirty="0" smtClean="0">
                <a:cs typeface="Trebuchet MS"/>
              </a:rPr>
              <a:t>tutte </a:t>
            </a:r>
            <a:r>
              <a:rPr lang="it-IT" sz="1900" spc="-55" dirty="0" smtClean="0">
                <a:cs typeface="Trebuchet MS"/>
              </a:rPr>
              <a:t>le</a:t>
            </a:r>
            <a:r>
              <a:rPr lang="it-IT" sz="1900" spc="-75" dirty="0" smtClean="0">
                <a:cs typeface="Trebuchet MS"/>
              </a:rPr>
              <a:t> </a:t>
            </a:r>
            <a:r>
              <a:rPr lang="it-IT" sz="1900" spc="114" dirty="0" smtClean="0">
                <a:cs typeface="Trebuchet MS"/>
              </a:rPr>
              <a:t>informazioni</a:t>
            </a:r>
            <a:r>
              <a:rPr lang="it-IT" sz="1900" spc="-40" dirty="0" smtClean="0">
                <a:cs typeface="Trebuchet MS"/>
              </a:rPr>
              <a:t> </a:t>
            </a:r>
            <a:r>
              <a:rPr lang="it-IT" sz="1900" spc="285" dirty="0" smtClean="0">
                <a:cs typeface="Trebuchet MS"/>
              </a:rPr>
              <a:t>non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25" dirty="0" smtClean="0">
                <a:cs typeface="Trebuchet MS"/>
              </a:rPr>
              <a:t>essenziali</a:t>
            </a:r>
            <a:r>
              <a:rPr lang="it-IT" sz="1900" spc="-290" dirty="0" smtClean="0">
                <a:cs typeface="Trebuchet MS"/>
              </a:rPr>
              <a:t> </a:t>
            </a:r>
            <a:r>
              <a:rPr lang="it-IT" sz="1900" spc="95" dirty="0" smtClean="0">
                <a:cs typeface="Trebuchet MS"/>
              </a:rPr>
              <a:t>allo</a:t>
            </a:r>
            <a:r>
              <a:rPr lang="it-IT" sz="1900" spc="-70" dirty="0" smtClean="0">
                <a:cs typeface="Trebuchet MS"/>
              </a:rPr>
              <a:t> </a:t>
            </a:r>
            <a:r>
              <a:rPr lang="it-IT" sz="1900" spc="130" dirty="0" smtClean="0">
                <a:cs typeface="Trebuchet MS"/>
              </a:rPr>
              <a:t>scopo</a:t>
            </a:r>
          </a:p>
          <a:p>
            <a:pPr marL="21590">
              <a:spcBef>
                <a:spcPts val="120"/>
              </a:spcBef>
              <a:buNone/>
            </a:pPr>
            <a:endParaRPr lang="it-IT" sz="1900" dirty="0" smtClean="0">
              <a:cs typeface="Trebuchet MS"/>
            </a:endParaRPr>
          </a:p>
          <a:p>
            <a:pPr marL="21590" marR="5080" indent="-9525">
              <a:lnSpc>
                <a:spcPct val="105100"/>
              </a:lnSpc>
              <a:spcBef>
                <a:spcPts val="615"/>
              </a:spcBef>
              <a:buNone/>
            </a:pPr>
            <a:r>
              <a:rPr lang="it-IT" sz="1900" b="1" spc="160" dirty="0">
                <a:cs typeface="Trebuchet MS"/>
              </a:rPr>
              <a:t>R</a:t>
            </a:r>
            <a:r>
              <a:rPr lang="it-IT" sz="1900" b="1" spc="160" dirty="0" smtClean="0">
                <a:cs typeface="Trebuchet MS"/>
              </a:rPr>
              <a:t>eiterazione</a:t>
            </a:r>
            <a:r>
              <a:rPr lang="it-IT" sz="1900" spc="160" dirty="0" smtClean="0">
                <a:cs typeface="Trebuchet MS"/>
              </a:rPr>
              <a:t>:</a:t>
            </a:r>
            <a:r>
              <a:rPr lang="it-IT" sz="1900" spc="-290" dirty="0" smtClean="0">
                <a:cs typeface="Trebuchet MS"/>
              </a:rPr>
              <a:t> </a:t>
            </a:r>
            <a:r>
              <a:rPr lang="it-IT" sz="1900" spc="40" dirty="0" smtClean="0">
                <a:cs typeface="Trebuchet MS"/>
              </a:rPr>
              <a:t>ripetizione</a:t>
            </a:r>
            <a:r>
              <a:rPr lang="it-IT" sz="1900" spc="-65" dirty="0" smtClean="0">
                <a:cs typeface="Trebuchet MS"/>
              </a:rPr>
              <a:t> </a:t>
            </a:r>
            <a:r>
              <a:rPr lang="it-IT" sz="1900" spc="85" dirty="0" smtClean="0">
                <a:cs typeface="Trebuchet MS"/>
              </a:rPr>
              <a:t>periodica</a:t>
            </a:r>
            <a:r>
              <a:rPr lang="it-IT" sz="1900" spc="-55" dirty="0" smtClean="0">
                <a:cs typeface="Trebuchet MS"/>
              </a:rPr>
              <a:t> </a:t>
            </a:r>
            <a:r>
              <a:rPr lang="it-IT" sz="1900" spc="15" dirty="0" smtClean="0">
                <a:cs typeface="Trebuchet MS"/>
              </a:rPr>
              <a:t>delle</a:t>
            </a:r>
            <a:r>
              <a:rPr lang="it-IT" sz="1900" spc="-285" dirty="0" smtClean="0">
                <a:cs typeface="Trebuchet MS"/>
              </a:rPr>
              <a:t> </a:t>
            </a:r>
            <a:r>
              <a:rPr lang="it-IT" sz="1900" spc="30" dirty="0" smtClean="0">
                <a:cs typeface="Trebuchet MS"/>
              </a:rPr>
              <a:t>abilità</a:t>
            </a:r>
            <a:r>
              <a:rPr lang="it-IT" sz="1900" spc="-250" dirty="0" smtClean="0">
                <a:cs typeface="Trebuchet MS"/>
              </a:rPr>
              <a:t> </a:t>
            </a:r>
            <a:r>
              <a:rPr lang="it-IT" sz="1900" spc="55" dirty="0" smtClean="0">
                <a:cs typeface="Trebuchet MS"/>
              </a:rPr>
              <a:t>acquisite</a:t>
            </a:r>
            <a:r>
              <a:rPr lang="it-IT" sz="1900" spc="-265" dirty="0" smtClean="0">
                <a:cs typeface="Trebuchet MS"/>
              </a:rPr>
              <a:t> </a:t>
            </a:r>
            <a:r>
              <a:rPr lang="it-IT" sz="1900" spc="60" dirty="0" smtClean="0">
                <a:cs typeface="Trebuchet MS"/>
              </a:rPr>
              <a:t>al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5" dirty="0" smtClean="0">
                <a:cs typeface="Trebuchet MS"/>
              </a:rPr>
              <a:t>fine</a:t>
            </a:r>
            <a:r>
              <a:rPr lang="it-IT" sz="1900" spc="-60" dirty="0" smtClean="0">
                <a:cs typeface="Trebuchet MS"/>
              </a:rPr>
              <a:t> </a:t>
            </a:r>
            <a:r>
              <a:rPr lang="it-IT" sz="1900" spc="55" dirty="0" smtClean="0">
                <a:cs typeface="Trebuchet MS"/>
              </a:rPr>
              <a:t>del  </a:t>
            </a:r>
            <a:r>
              <a:rPr lang="it-IT" sz="1900" spc="90" dirty="0" smtClean="0">
                <a:cs typeface="Trebuchet MS"/>
              </a:rPr>
              <a:t>graduale</a:t>
            </a:r>
            <a:r>
              <a:rPr lang="it-IT" sz="1900" spc="-80" dirty="0" smtClean="0">
                <a:cs typeface="Trebuchet MS"/>
              </a:rPr>
              <a:t> </a:t>
            </a:r>
            <a:r>
              <a:rPr lang="it-IT" sz="1900" spc="35" dirty="0" smtClean="0">
                <a:cs typeface="Trebuchet MS"/>
              </a:rPr>
              <a:t>strutturarsi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50" dirty="0" smtClean="0">
                <a:cs typeface="Trebuchet MS"/>
              </a:rPr>
              <a:t>degli</a:t>
            </a:r>
            <a:r>
              <a:rPr lang="it-IT" sz="1900" spc="-290" dirty="0" smtClean="0">
                <a:cs typeface="Trebuchet MS"/>
              </a:rPr>
              <a:t> </a:t>
            </a:r>
            <a:r>
              <a:rPr lang="it-IT" sz="1900" spc="50" dirty="0" smtClean="0">
                <a:cs typeface="Trebuchet MS"/>
              </a:rPr>
              <a:t>automatismi</a:t>
            </a:r>
          </a:p>
          <a:p>
            <a:pPr marL="21590" marR="5080" indent="-9525">
              <a:lnSpc>
                <a:spcPct val="105100"/>
              </a:lnSpc>
              <a:spcBef>
                <a:spcPts val="615"/>
              </a:spcBef>
              <a:buNone/>
            </a:pPr>
            <a:endParaRPr lang="it-IT" sz="1900" dirty="0" smtClean="0">
              <a:cs typeface="Trebuchet MS"/>
            </a:endParaRPr>
          </a:p>
          <a:p>
            <a:pPr marL="19685">
              <a:lnSpc>
                <a:spcPct val="100000"/>
              </a:lnSpc>
              <a:spcBef>
                <a:spcPts val="950"/>
              </a:spcBef>
              <a:buNone/>
            </a:pPr>
            <a:r>
              <a:rPr lang="it-IT" sz="1900" b="1" spc="125" dirty="0" err="1">
                <a:cs typeface="Trebuchet MS"/>
              </a:rPr>
              <a:t>M</a:t>
            </a:r>
            <a:r>
              <a:rPr lang="it-IT" sz="1900" b="1" spc="125" dirty="0" err="1" smtClean="0">
                <a:cs typeface="Trebuchet MS"/>
              </a:rPr>
              <a:t>odeling</a:t>
            </a:r>
            <a:r>
              <a:rPr lang="it-IT" sz="1900" spc="125" dirty="0" smtClean="0">
                <a:cs typeface="Trebuchet MS"/>
              </a:rPr>
              <a:t>:apprendimento </a:t>
            </a:r>
            <a:r>
              <a:rPr lang="it-IT" sz="1900" spc="-40" dirty="0" smtClean="0">
                <a:cs typeface="Trebuchet MS"/>
              </a:rPr>
              <a:t>per</a:t>
            </a:r>
            <a:r>
              <a:rPr lang="it-IT" sz="1900" spc="-200" dirty="0" smtClean="0">
                <a:cs typeface="Trebuchet MS"/>
              </a:rPr>
              <a:t> </a:t>
            </a:r>
            <a:r>
              <a:rPr lang="it-IT" sz="1900" spc="65" dirty="0" smtClean="0">
                <a:cs typeface="Trebuchet MS"/>
              </a:rPr>
              <a:t>imitazione</a:t>
            </a:r>
          </a:p>
          <a:p>
            <a:pPr marL="19685">
              <a:spcBef>
                <a:spcPts val="950"/>
              </a:spcBef>
              <a:buNone/>
            </a:pPr>
            <a:endParaRPr lang="it-IT" sz="1900" dirty="0" smtClean="0">
              <a:cs typeface="Trebuchet MS"/>
            </a:endParaRPr>
          </a:p>
          <a:p>
            <a:pPr marL="19685">
              <a:lnSpc>
                <a:spcPct val="100000"/>
              </a:lnSpc>
              <a:spcBef>
                <a:spcPts val="819"/>
              </a:spcBef>
              <a:buNone/>
            </a:pPr>
            <a:r>
              <a:rPr lang="it-IT" sz="1900" b="1" spc="120" dirty="0" err="1">
                <a:cs typeface="Trebuchet MS"/>
              </a:rPr>
              <a:t>S</a:t>
            </a:r>
            <a:r>
              <a:rPr lang="it-IT" sz="1900" b="1" spc="120" dirty="0" err="1" smtClean="0">
                <a:cs typeface="Trebuchet MS"/>
              </a:rPr>
              <a:t>haping</a:t>
            </a:r>
            <a:r>
              <a:rPr lang="it-IT" sz="1900" spc="120" dirty="0" smtClean="0">
                <a:cs typeface="Trebuchet MS"/>
              </a:rPr>
              <a:t>:apprendimento </a:t>
            </a:r>
            <a:r>
              <a:rPr lang="it-IT" sz="1900" spc="-40" dirty="0" smtClean="0">
                <a:cs typeface="Trebuchet MS"/>
              </a:rPr>
              <a:t>per</a:t>
            </a:r>
            <a:r>
              <a:rPr lang="it-IT" sz="1900" spc="-425" dirty="0" smtClean="0">
                <a:cs typeface="Trebuchet MS"/>
              </a:rPr>
              <a:t> </a:t>
            </a:r>
            <a:r>
              <a:rPr lang="it-IT" sz="1900" spc="65" dirty="0" smtClean="0">
                <a:cs typeface="Trebuchet MS"/>
              </a:rPr>
              <a:t>approssimazione</a:t>
            </a:r>
          </a:p>
          <a:p>
            <a:pPr marL="19685">
              <a:lnSpc>
                <a:spcPct val="100000"/>
              </a:lnSpc>
              <a:spcBef>
                <a:spcPts val="819"/>
              </a:spcBef>
              <a:buNone/>
            </a:pPr>
            <a:endParaRPr lang="it-IT" sz="1900" dirty="0" smtClean="0">
              <a:cs typeface="Trebuchet MS"/>
            </a:endParaRPr>
          </a:p>
          <a:p>
            <a:pPr marL="19685">
              <a:lnSpc>
                <a:spcPct val="100000"/>
              </a:lnSpc>
              <a:spcBef>
                <a:spcPts val="820"/>
              </a:spcBef>
              <a:buNone/>
            </a:pPr>
            <a:r>
              <a:rPr lang="it-IT" sz="1900" b="1" spc="210" dirty="0">
                <a:cs typeface="Trebuchet MS"/>
              </a:rPr>
              <a:t>L</a:t>
            </a:r>
            <a:r>
              <a:rPr lang="it-IT" sz="1900" b="1" spc="210" dirty="0" smtClean="0">
                <a:cs typeface="Trebuchet MS"/>
              </a:rPr>
              <a:t>ezioni</a:t>
            </a:r>
            <a:r>
              <a:rPr lang="it-IT" sz="1900" b="1" spc="-90" dirty="0" smtClean="0">
                <a:cs typeface="Trebuchet MS"/>
              </a:rPr>
              <a:t> </a:t>
            </a:r>
            <a:r>
              <a:rPr lang="it-IT" sz="1900" b="1" spc="170" dirty="0" smtClean="0">
                <a:cs typeface="Trebuchet MS"/>
              </a:rPr>
              <a:t>individualizzate</a:t>
            </a:r>
            <a:r>
              <a:rPr lang="it-IT" sz="1900" spc="170" dirty="0" smtClean="0">
                <a:cs typeface="Trebuchet MS"/>
              </a:rPr>
              <a:t>:</a:t>
            </a:r>
            <a:r>
              <a:rPr lang="it-IT" sz="1900" spc="-290" dirty="0" smtClean="0">
                <a:cs typeface="Trebuchet MS"/>
              </a:rPr>
              <a:t> </a:t>
            </a:r>
            <a:r>
              <a:rPr lang="it-IT" sz="1900" spc="75" dirty="0" smtClean="0">
                <a:cs typeface="Trebuchet MS"/>
              </a:rPr>
              <a:t>lezione</a:t>
            </a:r>
            <a:r>
              <a:rPr lang="it-IT" sz="1900" spc="-75" dirty="0" smtClean="0">
                <a:cs typeface="Trebuchet MS"/>
              </a:rPr>
              <a:t> </a:t>
            </a:r>
            <a:r>
              <a:rPr lang="it-IT" sz="1900" spc="105" dirty="0" smtClean="0">
                <a:cs typeface="Trebuchet MS"/>
              </a:rPr>
              <a:t>singola</a:t>
            </a:r>
            <a:r>
              <a:rPr lang="it-IT" sz="1900" spc="-85" dirty="0" smtClean="0">
                <a:cs typeface="Trebuchet MS"/>
              </a:rPr>
              <a:t> </a:t>
            </a:r>
            <a:r>
              <a:rPr lang="it-IT" sz="1900" spc="35" dirty="0" smtClean="0">
                <a:cs typeface="Trebuchet MS"/>
              </a:rPr>
              <a:t>frontale</a:t>
            </a:r>
          </a:p>
          <a:p>
            <a:pPr marL="19685">
              <a:lnSpc>
                <a:spcPct val="100000"/>
              </a:lnSpc>
              <a:spcBef>
                <a:spcPts val="820"/>
              </a:spcBef>
              <a:buNone/>
            </a:pPr>
            <a:endParaRPr lang="it-IT" sz="1900" spc="35" dirty="0" smtClean="0">
              <a:cs typeface="Trebuchet MS"/>
            </a:endParaRPr>
          </a:p>
          <a:p>
            <a:pPr marL="19685">
              <a:spcBef>
                <a:spcPts val="820"/>
              </a:spcBef>
              <a:buNone/>
            </a:pPr>
            <a:endParaRPr lang="it-IT" sz="1900" dirty="0" smtClean="0">
              <a:cs typeface="Trebuchet MS"/>
            </a:endParaRPr>
          </a:p>
          <a:p>
            <a:pPr marL="19685">
              <a:lnSpc>
                <a:spcPct val="100000"/>
              </a:lnSpc>
              <a:spcBef>
                <a:spcPts val="845"/>
              </a:spcBef>
              <a:buNone/>
            </a:pPr>
            <a:r>
              <a:rPr lang="it-IT" sz="1900" b="1" spc="220" dirty="0" err="1">
                <a:cs typeface="Trebuchet MS"/>
              </a:rPr>
              <a:t>P</a:t>
            </a:r>
            <a:r>
              <a:rPr lang="it-IT" sz="1900" b="1" spc="220" dirty="0" err="1" smtClean="0">
                <a:cs typeface="Trebuchet MS"/>
              </a:rPr>
              <a:t>rompting</a:t>
            </a:r>
            <a:r>
              <a:rPr lang="it-IT" sz="1900" b="1" spc="-95" dirty="0" smtClean="0">
                <a:cs typeface="Trebuchet MS"/>
              </a:rPr>
              <a:t> </a:t>
            </a:r>
            <a:r>
              <a:rPr lang="it-IT" sz="1900" b="1" spc="140" dirty="0" smtClean="0">
                <a:cs typeface="Trebuchet MS"/>
              </a:rPr>
              <a:t>fading</a:t>
            </a:r>
            <a:r>
              <a:rPr lang="it-IT" sz="1900" spc="140" dirty="0" smtClean="0">
                <a:cs typeface="Trebuchet MS"/>
              </a:rPr>
              <a:t>:</a:t>
            </a:r>
            <a:r>
              <a:rPr lang="it-IT" sz="1900" spc="-275" dirty="0" smtClean="0">
                <a:cs typeface="Trebuchet MS"/>
              </a:rPr>
              <a:t> </a:t>
            </a:r>
            <a:r>
              <a:rPr lang="it-IT" sz="1900" spc="80" dirty="0" smtClean="0">
                <a:cs typeface="Trebuchet MS"/>
              </a:rPr>
              <a:t>esecuzione</a:t>
            </a:r>
            <a:r>
              <a:rPr lang="it-IT" sz="1900" spc="-85" dirty="0" smtClean="0">
                <a:cs typeface="Trebuchet MS"/>
              </a:rPr>
              <a:t> </a:t>
            </a:r>
            <a:r>
              <a:rPr lang="it-IT" sz="1900" spc="100" dirty="0" smtClean="0">
                <a:cs typeface="Trebuchet MS"/>
              </a:rPr>
              <a:t>compito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270" dirty="0" smtClean="0">
                <a:cs typeface="Trebuchet MS"/>
              </a:rPr>
              <a:t>con</a:t>
            </a:r>
            <a:r>
              <a:rPr lang="it-IT" sz="1900" spc="-270" dirty="0" smtClean="0">
                <a:cs typeface="Trebuchet MS"/>
              </a:rPr>
              <a:t> </a:t>
            </a:r>
            <a:r>
              <a:rPr lang="it-IT" sz="1900" spc="40" dirty="0" smtClean="0">
                <a:cs typeface="Trebuchet MS"/>
              </a:rPr>
              <a:t>aiuti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100" dirty="0" smtClean="0">
                <a:cs typeface="Trebuchet MS"/>
              </a:rPr>
              <a:t>che</a:t>
            </a:r>
            <a:r>
              <a:rPr lang="it-IT" sz="1900" spc="-60" dirty="0" smtClean="0">
                <a:cs typeface="Trebuchet MS"/>
              </a:rPr>
              <a:t> </a:t>
            </a:r>
            <a:r>
              <a:rPr lang="it-IT" sz="1900" spc="-55" dirty="0" smtClean="0">
                <a:cs typeface="Trebuchet MS"/>
              </a:rPr>
              <a:t>si</a:t>
            </a:r>
            <a:r>
              <a:rPr lang="it-IT" sz="1900" spc="-260" dirty="0" smtClean="0">
                <a:cs typeface="Trebuchet MS"/>
              </a:rPr>
              <a:t> </a:t>
            </a:r>
            <a:r>
              <a:rPr lang="it-IT" sz="1900" spc="120" dirty="0" smtClean="0">
                <a:cs typeface="Trebuchet MS"/>
              </a:rPr>
              <a:t>attenuano </a:t>
            </a:r>
            <a:r>
              <a:rPr lang="it-IT" sz="1900" spc="60" dirty="0" smtClean="0">
                <a:cs typeface="Trebuchet MS"/>
              </a:rPr>
              <a:t>nel</a:t>
            </a:r>
            <a:r>
              <a:rPr lang="it-IT" sz="1900" spc="-315" dirty="0" smtClean="0">
                <a:cs typeface="Trebuchet MS"/>
              </a:rPr>
              <a:t> </a:t>
            </a:r>
            <a:r>
              <a:rPr lang="it-IT" sz="1900" spc="65" dirty="0" smtClean="0">
                <a:cs typeface="Trebuchet MS"/>
              </a:rPr>
              <a:t>tempo</a:t>
            </a:r>
            <a:endParaRPr lang="it-IT" sz="1900" dirty="0" smtClean="0">
              <a:cs typeface="Trebuchet MS"/>
            </a:endParaRPr>
          </a:p>
          <a:p>
            <a:pPr>
              <a:buNone/>
            </a:pPr>
            <a:endParaRPr lang="it-IT" sz="19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571472" y="0"/>
            <a:ext cx="8229600" cy="714356"/>
          </a:xfrm>
        </p:spPr>
        <p:txBody>
          <a:bodyPr>
            <a:normAutofit/>
          </a:bodyPr>
          <a:lstStyle/>
          <a:p>
            <a:r>
              <a:rPr lang="it-IT" sz="1800" u="heavy" spc="305" dirty="0" smtClean="0">
                <a:uFill>
                  <a:solidFill>
                    <a:srgbClr val="000000"/>
                  </a:solidFill>
                </a:uFill>
              </a:rPr>
              <a:t>SEZIONE</a:t>
            </a:r>
            <a:r>
              <a:rPr lang="it-IT" sz="1800" u="heavy" spc="-70" dirty="0" smtClean="0">
                <a:uFill>
                  <a:solidFill>
                    <a:srgbClr val="000000"/>
                  </a:solidFill>
                </a:uFill>
              </a:rPr>
              <a:t> </a:t>
            </a:r>
            <a:r>
              <a:rPr lang="it-IT" sz="1800" u="heavy" spc="-100" dirty="0" smtClean="0">
                <a:uFill>
                  <a:solidFill>
                    <a:srgbClr val="000000"/>
                  </a:solidFill>
                </a:uFill>
              </a:rPr>
              <a:t>3 - </a:t>
            </a:r>
            <a:r>
              <a:rPr lang="it-IT" sz="1800" u="heavy" spc="-75" dirty="0" smtClean="0">
                <a:uFill>
                  <a:solidFill>
                    <a:srgbClr val="000000"/>
                  </a:solidFill>
                </a:uFill>
              </a:rPr>
              <a:t> </a:t>
            </a:r>
            <a:r>
              <a:rPr lang="it-IT" sz="1800" spc="215" dirty="0" smtClean="0"/>
              <a:t>IPOTESI</a:t>
            </a:r>
            <a:r>
              <a:rPr lang="it-IT" sz="1800" spc="-70" dirty="0" smtClean="0"/>
              <a:t> </a:t>
            </a:r>
            <a:r>
              <a:rPr lang="it-IT" sz="1800" spc="220" dirty="0" smtClean="0"/>
              <a:t>OPERATIVE</a:t>
            </a:r>
            <a:r>
              <a:rPr lang="it-IT" sz="1800" spc="-45" dirty="0" smtClean="0"/>
              <a:t> </a:t>
            </a:r>
            <a:r>
              <a:rPr lang="it-IT" sz="1800" spc="365" dirty="0" smtClean="0"/>
              <a:t>–</a:t>
            </a:r>
            <a:r>
              <a:rPr lang="it-IT" sz="1800" spc="-70" dirty="0" smtClean="0"/>
              <a:t> </a:t>
            </a:r>
            <a:r>
              <a:rPr lang="it-IT" sz="1800" spc="280" dirty="0" smtClean="0"/>
              <a:t>STRUMENTI</a:t>
            </a:r>
            <a:r>
              <a:rPr lang="it-IT" sz="1800" spc="-65" dirty="0" smtClean="0"/>
              <a:t> </a:t>
            </a:r>
            <a:r>
              <a:rPr lang="it-IT" sz="1800" spc="-100" dirty="0" smtClean="0"/>
              <a:t>-  </a:t>
            </a:r>
            <a:r>
              <a:rPr lang="it-IT" sz="1800" spc="280" dirty="0" smtClean="0"/>
              <a:t>VALUTAZIONE</a:t>
            </a:r>
            <a:endParaRPr lang="it-IT" sz="18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214282" y="714356"/>
            <a:ext cx="8715436" cy="5715040"/>
          </a:xfrm>
        </p:spPr>
        <p:txBody>
          <a:bodyPr>
            <a:normAutofit fontScale="70000" lnSpcReduction="20000"/>
          </a:bodyPr>
          <a:lstStyle/>
          <a:p>
            <a:pPr algn="ctr"/>
            <a:r>
              <a:rPr lang="it-IT" sz="2400" b="1" dirty="0" smtClean="0"/>
              <a:t>METODOLOGIE</a:t>
            </a:r>
          </a:p>
          <a:p>
            <a:pPr marL="21590" marR="352425" indent="-9525">
              <a:lnSpc>
                <a:spcPts val="2520"/>
              </a:lnSpc>
              <a:spcBef>
                <a:spcPts val="85"/>
              </a:spcBef>
            </a:pPr>
            <a:r>
              <a:rPr lang="it-IT" sz="1900" b="1" spc="190" dirty="0" err="1">
                <a:cs typeface="Trebuchet MS"/>
              </a:rPr>
              <a:t>P</a:t>
            </a:r>
            <a:r>
              <a:rPr lang="it-IT" sz="1900" b="1" spc="190" dirty="0" err="1" smtClean="0">
                <a:cs typeface="Trebuchet MS"/>
              </a:rPr>
              <a:t>roblem</a:t>
            </a:r>
            <a:r>
              <a:rPr lang="it-IT" sz="1900" b="1" spc="-75" dirty="0" smtClean="0">
                <a:cs typeface="Trebuchet MS"/>
              </a:rPr>
              <a:t> </a:t>
            </a:r>
            <a:r>
              <a:rPr lang="it-IT" sz="1900" b="1" spc="130" dirty="0" err="1" smtClean="0">
                <a:cs typeface="Trebuchet MS"/>
              </a:rPr>
              <a:t>solving</a:t>
            </a:r>
            <a:r>
              <a:rPr lang="it-IT" sz="1900" spc="130" dirty="0" smtClean="0">
                <a:cs typeface="Trebuchet MS"/>
              </a:rPr>
              <a:t>:</a:t>
            </a:r>
            <a:r>
              <a:rPr lang="it-IT" sz="1900" spc="-285" dirty="0" smtClean="0">
                <a:cs typeface="Trebuchet MS"/>
              </a:rPr>
              <a:t> </a:t>
            </a:r>
            <a:r>
              <a:rPr lang="it-IT" sz="1900" spc="100" dirty="0" smtClean="0">
                <a:cs typeface="Trebuchet MS"/>
              </a:rPr>
              <a:t>formulazioni</a:t>
            </a:r>
            <a:r>
              <a:rPr lang="it-IT" sz="1900" spc="-55" dirty="0" smtClean="0">
                <a:cs typeface="Trebuchet MS"/>
              </a:rPr>
              <a:t> </a:t>
            </a:r>
            <a:r>
              <a:rPr lang="it-IT" sz="1900" spc="110" dirty="0" smtClean="0">
                <a:cs typeface="Trebuchet MS"/>
              </a:rPr>
              <a:t>di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-20" dirty="0" smtClean="0">
                <a:cs typeface="Trebuchet MS"/>
              </a:rPr>
              <a:t>ipotesi</a:t>
            </a:r>
            <a:r>
              <a:rPr lang="it-IT" sz="1900" spc="-65" dirty="0" smtClean="0">
                <a:cs typeface="Trebuchet MS"/>
              </a:rPr>
              <a:t> </a:t>
            </a:r>
            <a:r>
              <a:rPr lang="it-IT" sz="1900" spc="25" dirty="0" smtClean="0">
                <a:cs typeface="Trebuchet MS"/>
              </a:rPr>
              <a:t>risolutive</a:t>
            </a:r>
            <a:r>
              <a:rPr lang="it-IT" sz="1900" spc="-65" dirty="0" smtClean="0">
                <a:cs typeface="Trebuchet MS"/>
              </a:rPr>
              <a:t> </a:t>
            </a:r>
            <a:r>
              <a:rPr lang="it-IT" sz="1900" spc="30" dirty="0" smtClean="0">
                <a:cs typeface="Trebuchet MS"/>
              </a:rPr>
              <a:t>sulla</a:t>
            </a:r>
            <a:r>
              <a:rPr lang="it-IT" sz="1900" spc="-60" dirty="0" smtClean="0">
                <a:cs typeface="Trebuchet MS"/>
              </a:rPr>
              <a:t> </a:t>
            </a:r>
            <a:r>
              <a:rPr lang="it-IT" sz="1900" spc="15" dirty="0" smtClean="0">
                <a:cs typeface="Trebuchet MS"/>
              </a:rPr>
              <a:t>base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110" dirty="0" smtClean="0">
                <a:cs typeface="Trebuchet MS"/>
              </a:rPr>
              <a:t>di  </a:t>
            </a:r>
            <a:r>
              <a:rPr lang="it-IT" sz="1900" spc="10" dirty="0" smtClean="0">
                <a:cs typeface="Trebuchet MS"/>
              </a:rPr>
              <a:t>prerequisiti </a:t>
            </a:r>
            <a:r>
              <a:rPr lang="it-IT" sz="1900" spc="-70" dirty="0" smtClean="0">
                <a:cs typeface="Trebuchet MS"/>
              </a:rPr>
              <a:t>e </a:t>
            </a:r>
            <a:r>
              <a:rPr lang="it-IT" sz="1900" spc="110" dirty="0" smtClean="0">
                <a:cs typeface="Trebuchet MS"/>
              </a:rPr>
              <a:t>nuove</a:t>
            </a:r>
            <a:r>
              <a:rPr lang="it-IT" sz="1900" spc="-120" dirty="0" smtClean="0">
                <a:cs typeface="Trebuchet MS"/>
              </a:rPr>
              <a:t> </a:t>
            </a:r>
            <a:r>
              <a:rPr lang="it-IT" sz="1900" spc="114" dirty="0" smtClean="0">
                <a:cs typeface="Trebuchet MS"/>
              </a:rPr>
              <a:t>informazioni</a:t>
            </a:r>
          </a:p>
          <a:p>
            <a:pPr marL="21590" marR="352425" indent="-9525">
              <a:lnSpc>
                <a:spcPts val="2520"/>
              </a:lnSpc>
              <a:spcBef>
                <a:spcPts val="85"/>
              </a:spcBef>
            </a:pPr>
            <a:endParaRPr lang="it-IT" sz="1900" dirty="0" smtClean="0"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545"/>
              </a:spcBef>
              <a:buNone/>
            </a:pPr>
            <a:r>
              <a:rPr lang="it-IT" sz="1900" b="1" spc="190" dirty="0">
                <a:cs typeface="Trebuchet MS"/>
              </a:rPr>
              <a:t>C</a:t>
            </a:r>
            <a:r>
              <a:rPr lang="it-IT" sz="1900" b="1" spc="190" dirty="0" smtClean="0">
                <a:cs typeface="Trebuchet MS"/>
              </a:rPr>
              <a:t>ooperative</a:t>
            </a:r>
            <a:r>
              <a:rPr lang="it-IT" sz="1900" b="1" spc="-95" dirty="0" smtClean="0">
                <a:cs typeface="Trebuchet MS"/>
              </a:rPr>
              <a:t> </a:t>
            </a:r>
            <a:r>
              <a:rPr lang="it-IT" sz="1900" b="1" spc="165" dirty="0" err="1" smtClean="0">
                <a:cs typeface="Trebuchet MS"/>
              </a:rPr>
              <a:t>learning</a:t>
            </a:r>
            <a:r>
              <a:rPr lang="it-IT" sz="1900" spc="165" dirty="0" smtClean="0">
                <a:cs typeface="Trebuchet MS"/>
              </a:rPr>
              <a:t>:</a:t>
            </a:r>
            <a:r>
              <a:rPr lang="it-IT" sz="1900" spc="-290" dirty="0" smtClean="0">
                <a:cs typeface="Trebuchet MS"/>
              </a:rPr>
              <a:t> </a:t>
            </a:r>
            <a:r>
              <a:rPr lang="it-IT" sz="1900" spc="70" dirty="0" smtClean="0">
                <a:cs typeface="Trebuchet MS"/>
              </a:rPr>
              <a:t>lavoro</a:t>
            </a:r>
            <a:r>
              <a:rPr lang="it-IT" sz="1900" spc="-55" dirty="0" smtClean="0">
                <a:cs typeface="Trebuchet MS"/>
              </a:rPr>
              <a:t> </a:t>
            </a:r>
            <a:r>
              <a:rPr lang="it-IT" sz="1900" spc="80" dirty="0" smtClean="0">
                <a:cs typeface="Trebuchet MS"/>
              </a:rPr>
              <a:t>cooperativo</a:t>
            </a:r>
            <a:r>
              <a:rPr lang="it-IT" sz="1900" spc="-40" dirty="0" smtClean="0">
                <a:cs typeface="Trebuchet MS"/>
              </a:rPr>
              <a:t> </a:t>
            </a:r>
            <a:r>
              <a:rPr lang="it-IT" sz="1900" spc="114" dirty="0" smtClean="0">
                <a:cs typeface="Trebuchet MS"/>
              </a:rPr>
              <a:t>in</a:t>
            </a:r>
            <a:r>
              <a:rPr lang="it-IT" sz="1900" spc="-55" dirty="0" smtClean="0">
                <a:cs typeface="Trebuchet MS"/>
              </a:rPr>
              <a:t> </a:t>
            </a:r>
            <a:r>
              <a:rPr lang="it-IT" sz="1900" spc="25" dirty="0" smtClean="0">
                <a:cs typeface="Trebuchet MS"/>
              </a:rPr>
              <a:t>classe</a:t>
            </a:r>
            <a:r>
              <a:rPr lang="it-IT" sz="1900" spc="-70" dirty="0" smtClean="0">
                <a:cs typeface="Trebuchet MS"/>
              </a:rPr>
              <a:t> </a:t>
            </a:r>
            <a:r>
              <a:rPr lang="it-IT" sz="1900" spc="-40" dirty="0" smtClean="0">
                <a:cs typeface="Trebuchet MS"/>
              </a:rPr>
              <a:t>per  </a:t>
            </a:r>
            <a:r>
              <a:rPr lang="it-IT" sz="1900" spc="40" dirty="0" smtClean="0">
                <a:cs typeface="Trebuchet MS"/>
              </a:rPr>
              <a:t>apprendere</a:t>
            </a:r>
            <a:r>
              <a:rPr lang="it-IT" sz="1900" spc="-60" dirty="0" smtClean="0">
                <a:cs typeface="Trebuchet MS"/>
              </a:rPr>
              <a:t> </a:t>
            </a:r>
            <a:r>
              <a:rPr lang="it-IT" sz="1900" spc="15" dirty="0" smtClean="0">
                <a:cs typeface="Trebuchet MS"/>
              </a:rPr>
              <a:t>insieme</a:t>
            </a:r>
          </a:p>
          <a:p>
            <a:pPr marL="21590">
              <a:lnSpc>
                <a:spcPct val="100000"/>
              </a:lnSpc>
              <a:spcBef>
                <a:spcPts val="120"/>
              </a:spcBef>
            </a:pPr>
            <a:endParaRPr lang="it-IT" sz="1900" dirty="0" smtClean="0">
              <a:cs typeface="Trebuchet MS"/>
            </a:endParaRPr>
          </a:p>
          <a:p>
            <a:pPr marL="12700" marR="187960">
              <a:lnSpc>
                <a:spcPct val="107200"/>
              </a:lnSpc>
              <a:spcBef>
                <a:spcPts val="114"/>
              </a:spcBef>
              <a:buNone/>
            </a:pPr>
            <a:r>
              <a:rPr lang="it-IT" sz="1900" b="1" spc="165" dirty="0">
                <a:cs typeface="Trebuchet MS"/>
              </a:rPr>
              <a:t>T</a:t>
            </a:r>
            <a:r>
              <a:rPr lang="it-IT" sz="1900" b="1" spc="165" dirty="0" smtClean="0">
                <a:cs typeface="Trebuchet MS"/>
              </a:rPr>
              <a:t>utoring</a:t>
            </a:r>
            <a:r>
              <a:rPr lang="it-IT" sz="1900" spc="165" dirty="0" smtClean="0">
                <a:cs typeface="Trebuchet MS"/>
              </a:rPr>
              <a:t>:</a:t>
            </a:r>
            <a:r>
              <a:rPr lang="it-IT" sz="1900" spc="-290" dirty="0" smtClean="0">
                <a:cs typeface="Trebuchet MS"/>
              </a:rPr>
              <a:t> </a:t>
            </a:r>
            <a:r>
              <a:rPr lang="it-IT" sz="1900" spc="70" dirty="0" smtClean="0">
                <a:cs typeface="Trebuchet MS"/>
              </a:rPr>
              <a:t>lavoro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114" dirty="0" smtClean="0">
                <a:cs typeface="Trebuchet MS"/>
              </a:rPr>
              <a:t>in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25" dirty="0" smtClean="0">
                <a:cs typeface="Trebuchet MS"/>
              </a:rPr>
              <a:t>classe</a:t>
            </a:r>
            <a:r>
              <a:rPr lang="it-IT" sz="1900" spc="-70" dirty="0" smtClean="0">
                <a:cs typeface="Trebuchet MS"/>
              </a:rPr>
              <a:t> </a:t>
            </a:r>
            <a:r>
              <a:rPr lang="it-IT" sz="1900" spc="265" dirty="0" smtClean="0">
                <a:cs typeface="Trebuchet MS"/>
              </a:rPr>
              <a:t>con</a:t>
            </a:r>
            <a:r>
              <a:rPr lang="it-IT" sz="1900" spc="-250" dirty="0" smtClean="0">
                <a:cs typeface="Trebuchet MS"/>
              </a:rPr>
              <a:t> </a:t>
            </a:r>
            <a:r>
              <a:rPr lang="it-IT" sz="1900" spc="-10" dirty="0" smtClean="0">
                <a:cs typeface="Trebuchet MS"/>
              </a:rPr>
              <a:t>altri</a:t>
            </a:r>
            <a:r>
              <a:rPr lang="it-IT" sz="1900" spc="-245" dirty="0" smtClean="0">
                <a:cs typeface="Trebuchet MS"/>
              </a:rPr>
              <a:t> </a:t>
            </a:r>
            <a:r>
              <a:rPr lang="it-IT" sz="1900" spc="-10" dirty="0" smtClean="0">
                <a:cs typeface="Trebuchet MS"/>
              </a:rPr>
              <a:t>allievi</a:t>
            </a:r>
            <a:r>
              <a:rPr lang="it-IT" sz="1900" spc="-65" dirty="0" smtClean="0">
                <a:cs typeface="Trebuchet MS"/>
              </a:rPr>
              <a:t> </a:t>
            </a:r>
            <a:r>
              <a:rPr lang="it-IT" sz="1900" spc="100" dirty="0" smtClean="0">
                <a:cs typeface="Trebuchet MS"/>
              </a:rPr>
              <a:t>che</a:t>
            </a:r>
            <a:r>
              <a:rPr lang="it-IT" sz="1900" spc="-70" dirty="0" smtClean="0">
                <a:cs typeface="Trebuchet MS"/>
              </a:rPr>
              <a:t> </a:t>
            </a:r>
            <a:r>
              <a:rPr lang="it-IT" sz="1900" spc="160" dirty="0" smtClean="0">
                <a:cs typeface="Trebuchet MS"/>
              </a:rPr>
              <a:t>fanno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155" dirty="0" smtClean="0">
                <a:cs typeface="Trebuchet MS"/>
              </a:rPr>
              <a:t>da</a:t>
            </a:r>
            <a:r>
              <a:rPr lang="it-IT" sz="1900" spc="-300" dirty="0" smtClean="0">
                <a:cs typeface="Trebuchet MS"/>
              </a:rPr>
              <a:t> </a:t>
            </a:r>
            <a:r>
              <a:rPr lang="it-IT" sz="1900" spc="80" dirty="0" smtClean="0">
                <a:cs typeface="Trebuchet MS"/>
              </a:rPr>
              <a:t>tutor</a:t>
            </a:r>
          </a:p>
          <a:p>
            <a:pPr marL="12700" marR="187960">
              <a:lnSpc>
                <a:spcPct val="107200"/>
              </a:lnSpc>
              <a:spcBef>
                <a:spcPts val="114"/>
              </a:spcBef>
              <a:buNone/>
            </a:pPr>
            <a:endParaRPr lang="it-IT" sz="1900" spc="80" dirty="0" smtClean="0">
              <a:cs typeface="Trebuchet MS"/>
            </a:endParaRPr>
          </a:p>
          <a:p>
            <a:pPr marL="12700" marR="187960">
              <a:lnSpc>
                <a:spcPct val="107200"/>
              </a:lnSpc>
              <a:spcBef>
                <a:spcPts val="114"/>
              </a:spcBef>
              <a:buNone/>
            </a:pPr>
            <a:r>
              <a:rPr lang="it-IT" sz="1900" b="1" spc="80" dirty="0">
                <a:cs typeface="Trebuchet MS"/>
              </a:rPr>
              <a:t>T</a:t>
            </a:r>
            <a:r>
              <a:rPr lang="it-IT" sz="1900" b="1" spc="165" dirty="0" smtClean="0">
                <a:cs typeface="Trebuchet MS"/>
              </a:rPr>
              <a:t>ask</a:t>
            </a:r>
            <a:r>
              <a:rPr lang="it-IT" sz="1900" b="1" spc="-260" dirty="0" smtClean="0">
                <a:cs typeface="Trebuchet MS"/>
              </a:rPr>
              <a:t> </a:t>
            </a:r>
            <a:r>
              <a:rPr lang="it-IT" sz="1900" b="1" spc="175" dirty="0" err="1" smtClean="0">
                <a:cs typeface="Trebuchet MS"/>
              </a:rPr>
              <a:t>analysis</a:t>
            </a:r>
            <a:r>
              <a:rPr lang="it-IT" sz="1900" b="1" spc="-75" dirty="0" smtClean="0">
                <a:cs typeface="Trebuchet MS"/>
              </a:rPr>
              <a:t> </a:t>
            </a:r>
            <a:r>
              <a:rPr lang="it-IT" sz="1900" b="1" spc="185" dirty="0" smtClean="0">
                <a:cs typeface="Trebuchet MS"/>
              </a:rPr>
              <a:t>(analisi</a:t>
            </a:r>
            <a:r>
              <a:rPr lang="it-IT" sz="1900" b="1" spc="-70" dirty="0" smtClean="0">
                <a:cs typeface="Trebuchet MS"/>
              </a:rPr>
              <a:t> </a:t>
            </a:r>
            <a:r>
              <a:rPr lang="it-IT" sz="1900" b="1" spc="190" dirty="0" smtClean="0">
                <a:cs typeface="Trebuchet MS"/>
              </a:rPr>
              <a:t>del</a:t>
            </a:r>
            <a:r>
              <a:rPr lang="it-IT" sz="1900" b="1" spc="-55" dirty="0" smtClean="0">
                <a:cs typeface="Trebuchet MS"/>
              </a:rPr>
              <a:t> </a:t>
            </a:r>
            <a:r>
              <a:rPr lang="it-IT" sz="1900" b="1" spc="165" dirty="0" smtClean="0">
                <a:cs typeface="Trebuchet MS"/>
              </a:rPr>
              <a:t>compito):</a:t>
            </a:r>
            <a:r>
              <a:rPr lang="it-IT" sz="1900" b="1" spc="-280" dirty="0" smtClean="0">
                <a:cs typeface="Trebuchet MS"/>
              </a:rPr>
              <a:t> </a:t>
            </a:r>
            <a:r>
              <a:rPr lang="it-IT" sz="1900" spc="-20" dirty="0" err="1" smtClean="0">
                <a:cs typeface="Trebuchet MS"/>
              </a:rPr>
              <a:t>finalità¦</a:t>
            </a:r>
            <a:r>
              <a:rPr lang="it-IT" sz="1900" spc="-60" dirty="0" smtClean="0">
                <a:cs typeface="Trebuchet MS"/>
              </a:rPr>
              <a:t> </a:t>
            </a:r>
            <a:r>
              <a:rPr lang="it-IT" sz="1900" spc="20" dirty="0" smtClean="0">
                <a:cs typeface="Trebuchet MS"/>
              </a:rPr>
              <a:t>obiettivi</a:t>
            </a:r>
            <a:r>
              <a:rPr lang="it-IT" sz="1900" spc="-60" dirty="0" smtClean="0">
                <a:cs typeface="Trebuchet MS"/>
              </a:rPr>
              <a:t> </a:t>
            </a:r>
            <a:r>
              <a:rPr lang="it-IT" sz="1900" spc="-10" dirty="0" err="1" smtClean="0">
                <a:cs typeface="Trebuchet MS"/>
              </a:rPr>
              <a:t>¦compiti</a:t>
            </a:r>
            <a:r>
              <a:rPr lang="it-IT" sz="1900" spc="-10" dirty="0" smtClean="0">
                <a:cs typeface="Trebuchet MS"/>
              </a:rPr>
              <a:t>  </a:t>
            </a:r>
            <a:r>
              <a:rPr lang="it-IT" sz="1900" spc="90" dirty="0" smtClean="0">
                <a:cs typeface="Trebuchet MS"/>
              </a:rPr>
              <a:t>descrizione</a:t>
            </a:r>
            <a:r>
              <a:rPr lang="it-IT" sz="1900" spc="-65" dirty="0" smtClean="0">
                <a:cs typeface="Trebuchet MS"/>
              </a:rPr>
              <a:t> </a:t>
            </a:r>
            <a:r>
              <a:rPr lang="it-IT" sz="1900" spc="15" dirty="0" smtClean="0">
                <a:cs typeface="Trebuchet MS"/>
              </a:rPr>
              <a:t>dettagliata</a:t>
            </a:r>
            <a:r>
              <a:rPr lang="it-IT" sz="1900" spc="-65" dirty="0" smtClean="0">
                <a:cs typeface="Trebuchet MS"/>
              </a:rPr>
              <a:t> </a:t>
            </a:r>
            <a:r>
              <a:rPr lang="it-IT" sz="1900" spc="110" dirty="0" smtClean="0">
                <a:cs typeface="Trebuchet MS"/>
              </a:rPr>
              <a:t>di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160" dirty="0" smtClean="0">
                <a:cs typeface="Trebuchet MS"/>
              </a:rPr>
              <a:t>ogni</a:t>
            </a:r>
            <a:r>
              <a:rPr lang="it-IT" sz="1900" spc="-60" dirty="0" smtClean="0">
                <a:cs typeface="Trebuchet MS"/>
              </a:rPr>
              <a:t> </a:t>
            </a:r>
            <a:r>
              <a:rPr lang="it-IT" sz="1900" spc="-50" dirty="0" smtClean="0">
                <a:cs typeface="Trebuchet MS"/>
              </a:rPr>
              <a:t>fase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55" dirty="0" smtClean="0">
                <a:cs typeface="Trebuchet MS"/>
              </a:rPr>
              <a:t>necessaria</a:t>
            </a:r>
            <a:r>
              <a:rPr lang="it-IT" sz="1900" spc="-270" dirty="0" smtClean="0">
                <a:cs typeface="Trebuchet MS"/>
              </a:rPr>
              <a:t> </a:t>
            </a:r>
            <a:r>
              <a:rPr lang="it-IT" sz="1900" spc="60" dirty="0" smtClean="0">
                <a:cs typeface="Trebuchet MS"/>
              </a:rPr>
              <a:t>al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95" dirty="0" smtClean="0">
                <a:cs typeface="Trebuchet MS"/>
              </a:rPr>
              <a:t>raggiungimento  </a:t>
            </a:r>
            <a:r>
              <a:rPr lang="it-IT" sz="1900" spc="10" dirty="0" smtClean="0">
                <a:cs typeface="Trebuchet MS"/>
              </a:rPr>
              <a:t>dell’obiettivo</a:t>
            </a:r>
          </a:p>
          <a:p>
            <a:pPr marL="12700" marR="187960">
              <a:lnSpc>
                <a:spcPct val="107200"/>
              </a:lnSpc>
              <a:spcBef>
                <a:spcPts val="114"/>
              </a:spcBef>
              <a:buNone/>
            </a:pPr>
            <a:endParaRPr lang="it-IT" sz="1900" dirty="0" smtClean="0">
              <a:cs typeface="Trebuchet MS"/>
            </a:endParaRPr>
          </a:p>
          <a:p>
            <a:pPr marL="12700">
              <a:lnSpc>
                <a:spcPts val="2315"/>
              </a:lnSpc>
              <a:buNone/>
            </a:pPr>
            <a:r>
              <a:rPr lang="it-IT" sz="1900" b="1" spc="150" dirty="0" err="1">
                <a:cs typeface="Trebuchet MS"/>
              </a:rPr>
              <a:t>S</a:t>
            </a:r>
            <a:r>
              <a:rPr lang="it-IT" sz="1900" b="1" spc="150" dirty="0" err="1" smtClean="0">
                <a:cs typeface="Trebuchet MS"/>
              </a:rPr>
              <a:t>kill</a:t>
            </a:r>
            <a:r>
              <a:rPr lang="it-IT" sz="1900" b="1" spc="-290" dirty="0" smtClean="0">
                <a:cs typeface="Trebuchet MS"/>
              </a:rPr>
              <a:t> </a:t>
            </a:r>
            <a:r>
              <a:rPr lang="it-IT" sz="1900" b="1" spc="175" dirty="0" err="1" smtClean="0">
                <a:cs typeface="Trebuchet MS"/>
              </a:rPr>
              <a:t>analysis</a:t>
            </a:r>
            <a:r>
              <a:rPr lang="it-IT" sz="1900" b="1" spc="-60" dirty="0" smtClean="0">
                <a:cs typeface="Trebuchet MS"/>
              </a:rPr>
              <a:t> </a:t>
            </a:r>
            <a:r>
              <a:rPr lang="it-IT" sz="1900" b="1" spc="185" dirty="0" smtClean="0">
                <a:cs typeface="Trebuchet MS"/>
              </a:rPr>
              <a:t>(analisi</a:t>
            </a:r>
            <a:r>
              <a:rPr lang="it-IT" sz="1900" b="1" spc="-70" dirty="0" smtClean="0">
                <a:cs typeface="Trebuchet MS"/>
              </a:rPr>
              <a:t> </a:t>
            </a:r>
            <a:r>
              <a:rPr lang="it-IT" sz="1900" b="1" spc="170" dirty="0" smtClean="0">
                <a:cs typeface="Trebuchet MS"/>
              </a:rPr>
              <a:t>delle</a:t>
            </a:r>
            <a:r>
              <a:rPr lang="it-IT" sz="1900" b="1" spc="-275" dirty="0" smtClean="0">
                <a:cs typeface="Trebuchet MS"/>
              </a:rPr>
              <a:t>       </a:t>
            </a:r>
            <a:r>
              <a:rPr lang="it-IT" sz="1900" b="1" spc="75" dirty="0" err="1" smtClean="0">
                <a:cs typeface="Trebuchet MS"/>
              </a:rPr>
              <a:t>abilita’</a:t>
            </a:r>
            <a:r>
              <a:rPr lang="it-IT" sz="1900" b="1" spc="75" dirty="0" smtClean="0">
                <a:cs typeface="Trebuchet MS"/>
              </a:rPr>
              <a:t>):</a:t>
            </a:r>
            <a:r>
              <a:rPr lang="it-IT" sz="1900" b="1" spc="-275" dirty="0" smtClean="0">
                <a:cs typeface="Trebuchet MS"/>
              </a:rPr>
              <a:t> </a:t>
            </a:r>
            <a:r>
              <a:rPr lang="it-IT" sz="1900" spc="55" dirty="0" smtClean="0">
                <a:cs typeface="Trebuchet MS"/>
              </a:rPr>
              <a:t>analisi</a:t>
            </a:r>
            <a:r>
              <a:rPr lang="it-IT" sz="1900" spc="-65" dirty="0" smtClean="0">
                <a:cs typeface="Trebuchet MS"/>
              </a:rPr>
              <a:t> </a:t>
            </a:r>
            <a:r>
              <a:rPr lang="it-IT" sz="1900" spc="15" dirty="0" smtClean="0">
                <a:cs typeface="Trebuchet MS"/>
              </a:rPr>
              <a:t>delle</a:t>
            </a:r>
            <a:r>
              <a:rPr lang="it-IT" sz="1900" spc="-285" dirty="0" smtClean="0">
                <a:cs typeface="Trebuchet MS"/>
              </a:rPr>
              <a:t> </a:t>
            </a:r>
            <a:r>
              <a:rPr lang="it-IT" sz="1900" spc="30" dirty="0" smtClean="0">
                <a:cs typeface="Trebuchet MS"/>
              </a:rPr>
              <a:t>abilità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-70" dirty="0" smtClean="0">
                <a:cs typeface="Trebuchet MS"/>
              </a:rPr>
              <a:t>e</a:t>
            </a:r>
            <a:r>
              <a:rPr lang="it-IT" sz="1900" spc="-65" dirty="0" smtClean="0">
                <a:cs typeface="Trebuchet MS"/>
              </a:rPr>
              <a:t> </a:t>
            </a:r>
            <a:r>
              <a:rPr lang="it-IT" sz="1900" spc="15" dirty="0" smtClean="0">
                <a:cs typeface="Trebuchet MS"/>
              </a:rPr>
              <a:t>delle </a:t>
            </a:r>
            <a:r>
              <a:rPr lang="it-IT" sz="1900" spc="85" dirty="0" smtClean="0">
                <a:cs typeface="Trebuchet MS"/>
              </a:rPr>
              <a:t>competenze</a:t>
            </a:r>
            <a:r>
              <a:rPr lang="it-IT" sz="1900" spc="-65" dirty="0" smtClean="0">
                <a:cs typeface="Trebuchet MS"/>
              </a:rPr>
              <a:t> </a:t>
            </a:r>
            <a:r>
              <a:rPr lang="it-IT" sz="1900" spc="40" dirty="0" smtClean="0">
                <a:cs typeface="Trebuchet MS"/>
              </a:rPr>
              <a:t>possedute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80" dirty="0" smtClean="0">
                <a:cs typeface="Trebuchet MS"/>
              </a:rPr>
              <a:t>dall’alunno</a:t>
            </a:r>
            <a:r>
              <a:rPr lang="it-IT" sz="1900" spc="-270" dirty="0" smtClean="0">
                <a:cs typeface="Trebuchet MS"/>
              </a:rPr>
              <a:t> </a:t>
            </a:r>
            <a:r>
              <a:rPr lang="it-IT" sz="1900" spc="95" dirty="0" smtClean="0">
                <a:cs typeface="Trebuchet MS"/>
              </a:rPr>
              <a:t>allo</a:t>
            </a:r>
            <a:r>
              <a:rPr lang="it-IT" sz="1900" spc="-60" dirty="0" smtClean="0">
                <a:cs typeface="Trebuchet MS"/>
              </a:rPr>
              <a:t> </a:t>
            </a:r>
            <a:r>
              <a:rPr lang="it-IT" sz="1900" spc="130" dirty="0" smtClean="0">
                <a:cs typeface="Trebuchet MS"/>
              </a:rPr>
              <a:t>scopo</a:t>
            </a:r>
            <a:r>
              <a:rPr lang="it-IT" sz="1900" spc="-40" dirty="0" smtClean="0">
                <a:cs typeface="Trebuchet MS"/>
              </a:rPr>
              <a:t> </a:t>
            </a:r>
            <a:r>
              <a:rPr lang="it-IT" sz="1900" spc="110" dirty="0" smtClean="0">
                <a:cs typeface="Trebuchet MS"/>
              </a:rPr>
              <a:t>di</a:t>
            </a:r>
            <a:r>
              <a:rPr lang="it-IT" sz="1900" spc="-350" dirty="0" smtClean="0">
                <a:cs typeface="Trebuchet MS"/>
              </a:rPr>
              <a:t> </a:t>
            </a:r>
            <a:r>
              <a:rPr lang="it-IT" sz="1900" spc="10" dirty="0" smtClean="0">
                <a:cs typeface="Trebuchet MS"/>
              </a:rPr>
              <a:t>valutare  </a:t>
            </a:r>
            <a:r>
              <a:rPr lang="it-IT" sz="1900" spc="40" dirty="0" smtClean="0">
                <a:cs typeface="Trebuchet MS"/>
              </a:rPr>
              <a:t>eventuali</a:t>
            </a:r>
            <a:r>
              <a:rPr lang="it-IT" sz="1900" spc="-80" dirty="0" smtClean="0">
                <a:cs typeface="Trebuchet MS"/>
              </a:rPr>
              <a:t> </a:t>
            </a:r>
            <a:r>
              <a:rPr lang="it-IT" sz="1900" spc="5" dirty="0" err="1" smtClean="0">
                <a:cs typeface="Trebuchet MS"/>
              </a:rPr>
              <a:t>skill-gaps</a:t>
            </a:r>
            <a:endParaRPr lang="it-IT" sz="1900" spc="5" dirty="0" smtClean="0">
              <a:cs typeface="Trebuchet MS"/>
            </a:endParaRPr>
          </a:p>
          <a:p>
            <a:pPr marL="12700">
              <a:lnSpc>
                <a:spcPts val="2315"/>
              </a:lnSpc>
              <a:buNone/>
            </a:pPr>
            <a:endParaRPr lang="it-IT" sz="1900" spc="5" dirty="0" smtClean="0">
              <a:cs typeface="Trebuchet MS"/>
            </a:endParaRPr>
          </a:p>
          <a:p>
            <a:pPr marL="21590" marR="5080" indent="-9525" algn="just">
              <a:lnSpc>
                <a:spcPts val="2520"/>
              </a:lnSpc>
              <a:spcBef>
                <a:spcPts val="45"/>
              </a:spcBef>
              <a:buNone/>
            </a:pPr>
            <a:r>
              <a:rPr lang="it-IT" sz="1900" b="1" spc="200" dirty="0" smtClean="0">
                <a:cs typeface="Trebuchet MS"/>
              </a:rPr>
              <a:t>Mappe </a:t>
            </a:r>
            <a:r>
              <a:rPr lang="it-IT" sz="1900" b="1" spc="190" dirty="0" smtClean="0">
                <a:cs typeface="Trebuchet MS"/>
              </a:rPr>
              <a:t>concettuali</a:t>
            </a:r>
            <a:r>
              <a:rPr lang="it-IT" sz="1900" spc="190" dirty="0" smtClean="0">
                <a:cs typeface="Trebuchet MS"/>
              </a:rPr>
              <a:t>: </a:t>
            </a:r>
            <a:r>
              <a:rPr lang="it-IT" sz="1900" spc="50" dirty="0" smtClean="0">
                <a:cs typeface="Trebuchet MS"/>
              </a:rPr>
              <a:t>al </a:t>
            </a:r>
            <a:r>
              <a:rPr lang="it-IT" sz="1900" spc="5" dirty="0" smtClean="0">
                <a:cs typeface="Trebuchet MS"/>
              </a:rPr>
              <a:t>fine </a:t>
            </a:r>
            <a:r>
              <a:rPr lang="it-IT" sz="1900" spc="105" dirty="0" smtClean="0">
                <a:cs typeface="Trebuchet MS"/>
              </a:rPr>
              <a:t>di </a:t>
            </a:r>
            <a:r>
              <a:rPr lang="it-IT" sz="1900" spc="65" dirty="0" smtClean="0">
                <a:cs typeface="Trebuchet MS"/>
              </a:rPr>
              <a:t>schematizzare </a:t>
            </a:r>
            <a:r>
              <a:rPr lang="it-IT" sz="1900" spc="-60" dirty="0" smtClean="0">
                <a:cs typeface="Trebuchet MS"/>
              </a:rPr>
              <a:t>le </a:t>
            </a:r>
            <a:r>
              <a:rPr lang="it-IT" sz="1900" spc="125" dirty="0" smtClean="0">
                <a:cs typeface="Trebuchet MS"/>
              </a:rPr>
              <a:t>connessioni </a:t>
            </a:r>
            <a:r>
              <a:rPr lang="it-IT" sz="1900" spc="45" dirty="0" smtClean="0">
                <a:cs typeface="Trebuchet MS"/>
              </a:rPr>
              <a:t>dei  </a:t>
            </a:r>
            <a:r>
              <a:rPr lang="it-IT" sz="1900" spc="120" dirty="0" smtClean="0">
                <a:cs typeface="Trebuchet MS"/>
              </a:rPr>
              <a:t>concetti </a:t>
            </a:r>
            <a:r>
              <a:rPr lang="it-IT" sz="1900" spc="100" dirty="0" smtClean="0">
                <a:cs typeface="Trebuchet MS"/>
              </a:rPr>
              <a:t>che </a:t>
            </a:r>
            <a:r>
              <a:rPr lang="it-IT" sz="1900" spc="155" dirty="0" smtClean="0">
                <a:cs typeface="Trebuchet MS"/>
              </a:rPr>
              <a:t>formano </a:t>
            </a:r>
            <a:r>
              <a:rPr lang="it-IT" sz="1900" spc="-50" dirty="0" smtClean="0">
                <a:cs typeface="Trebuchet MS"/>
              </a:rPr>
              <a:t>le </a:t>
            </a:r>
            <a:r>
              <a:rPr lang="it-IT" sz="1900" spc="50" dirty="0" smtClean="0">
                <a:cs typeface="Trebuchet MS"/>
              </a:rPr>
              <a:t>preposizioni </a:t>
            </a:r>
            <a:r>
              <a:rPr lang="it-IT" sz="1900" spc="-70" dirty="0" smtClean="0">
                <a:cs typeface="Trebuchet MS"/>
              </a:rPr>
              <a:t>e </a:t>
            </a:r>
            <a:r>
              <a:rPr lang="it-IT" sz="1900" spc="10" dirty="0" smtClean="0">
                <a:cs typeface="Trebuchet MS"/>
              </a:rPr>
              <a:t>mettere </a:t>
            </a:r>
            <a:r>
              <a:rPr lang="it-IT" sz="1900" spc="155" dirty="0" smtClean="0">
                <a:cs typeface="Trebuchet MS"/>
              </a:rPr>
              <a:t>a </a:t>
            </a:r>
            <a:r>
              <a:rPr lang="it-IT" sz="1900" spc="160" dirty="0" smtClean="0">
                <a:cs typeface="Trebuchet MS"/>
              </a:rPr>
              <a:t>fuoco </a:t>
            </a:r>
            <a:r>
              <a:rPr lang="it-IT" sz="1900" spc="-50" dirty="0" smtClean="0">
                <a:cs typeface="Trebuchet MS"/>
              </a:rPr>
              <a:t>le </a:t>
            </a:r>
            <a:r>
              <a:rPr lang="it-IT" sz="1900" spc="15" dirty="0" smtClean="0">
                <a:cs typeface="Trebuchet MS"/>
              </a:rPr>
              <a:t>idee  </a:t>
            </a:r>
            <a:r>
              <a:rPr lang="it-IT" sz="1900" spc="45" dirty="0" smtClean="0">
                <a:cs typeface="Trebuchet MS"/>
              </a:rPr>
              <a:t>chiave</a:t>
            </a:r>
          </a:p>
          <a:p>
            <a:pPr marL="21590" marR="5080" indent="-9525" algn="just">
              <a:lnSpc>
                <a:spcPts val="2520"/>
              </a:lnSpc>
              <a:spcBef>
                <a:spcPts val="45"/>
              </a:spcBef>
              <a:buNone/>
            </a:pPr>
            <a:endParaRPr lang="it-IT" sz="1900" dirty="0" smtClean="0">
              <a:cs typeface="Trebuchet MS"/>
            </a:endParaRPr>
          </a:p>
          <a:p>
            <a:pPr marL="12700">
              <a:lnSpc>
                <a:spcPts val="2310"/>
              </a:lnSpc>
              <a:buNone/>
            </a:pPr>
            <a:r>
              <a:rPr lang="it-IT" sz="1900" b="1" spc="200" dirty="0" err="1">
                <a:cs typeface="Trebuchet MS"/>
              </a:rPr>
              <a:t>M</a:t>
            </a:r>
            <a:r>
              <a:rPr lang="it-IT" sz="1900" b="1" spc="200" dirty="0" err="1" smtClean="0">
                <a:cs typeface="Trebuchet MS"/>
              </a:rPr>
              <a:t>etacognizione</a:t>
            </a:r>
            <a:r>
              <a:rPr lang="it-IT" sz="1900" b="1" spc="200" dirty="0" smtClean="0">
                <a:cs typeface="Trebuchet MS"/>
              </a:rPr>
              <a:t>:</a:t>
            </a:r>
            <a:r>
              <a:rPr lang="it-IT" sz="1900" b="1" spc="-85" dirty="0" smtClean="0">
                <a:cs typeface="Trebuchet MS"/>
              </a:rPr>
              <a:t> </a:t>
            </a:r>
            <a:r>
              <a:rPr lang="it-IT" sz="1900" spc="10" dirty="0" smtClean="0">
                <a:cs typeface="Trebuchet MS"/>
              </a:rPr>
              <a:t>riflessione</a:t>
            </a:r>
            <a:r>
              <a:rPr lang="it-IT" sz="1900" spc="-65" dirty="0" smtClean="0">
                <a:cs typeface="Trebuchet MS"/>
              </a:rPr>
              <a:t> </a:t>
            </a:r>
            <a:r>
              <a:rPr lang="it-IT" sz="1900" spc="10" dirty="0" smtClean="0">
                <a:cs typeface="Trebuchet MS"/>
              </a:rPr>
              <a:t>sul</a:t>
            </a:r>
            <a:r>
              <a:rPr lang="it-IT" sz="1900" spc="-60" dirty="0" smtClean="0">
                <a:cs typeface="Trebuchet MS"/>
              </a:rPr>
              <a:t> </a:t>
            </a:r>
            <a:r>
              <a:rPr lang="it-IT" sz="1900" spc="45" dirty="0" smtClean="0">
                <a:cs typeface="Trebuchet MS"/>
              </a:rPr>
              <a:t>proprio</a:t>
            </a:r>
            <a:r>
              <a:rPr lang="it-IT" sz="1900" spc="-40" dirty="0" smtClean="0">
                <a:cs typeface="Trebuchet MS"/>
              </a:rPr>
              <a:t> </a:t>
            </a:r>
            <a:r>
              <a:rPr lang="it-IT" sz="1900" spc="130" dirty="0" smtClean="0">
                <a:cs typeface="Trebuchet MS"/>
              </a:rPr>
              <a:t>funzionamento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35" dirty="0" smtClean="0">
                <a:cs typeface="Trebuchet MS"/>
              </a:rPr>
              <a:t>mentale</a:t>
            </a:r>
            <a:endParaRPr lang="it-IT" sz="1900" dirty="0" smtClean="0">
              <a:cs typeface="Trebuchet MS"/>
            </a:endParaRPr>
          </a:p>
          <a:p>
            <a:pPr marL="21590" marR="1086485">
              <a:lnSpc>
                <a:spcPct val="105000"/>
              </a:lnSpc>
            </a:pPr>
            <a:r>
              <a:rPr lang="it-IT" sz="1900" spc="155" dirty="0" smtClean="0">
                <a:cs typeface="Trebuchet MS"/>
              </a:rPr>
              <a:t>(conoscenza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100" dirty="0" smtClean="0">
                <a:cs typeface="Trebuchet MS"/>
              </a:rPr>
              <a:t>che</a:t>
            </a:r>
            <a:r>
              <a:rPr lang="it-IT" sz="1900" spc="-55" dirty="0" smtClean="0">
                <a:cs typeface="Trebuchet MS"/>
              </a:rPr>
              <a:t> </a:t>
            </a:r>
            <a:r>
              <a:rPr lang="it-IT" sz="1900" spc="70" dirty="0" smtClean="0">
                <a:cs typeface="Trebuchet MS"/>
              </a:rPr>
              <a:t>esistono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15" dirty="0" smtClean="0">
                <a:cs typeface="Trebuchet MS"/>
              </a:rPr>
              <a:t>delle</a:t>
            </a:r>
            <a:r>
              <a:rPr lang="it-IT" sz="1900" spc="-80" dirty="0" smtClean="0">
                <a:cs typeface="Trebuchet MS"/>
              </a:rPr>
              <a:t> </a:t>
            </a:r>
            <a:r>
              <a:rPr lang="it-IT" sz="1900" spc="-35" dirty="0" smtClean="0">
                <a:cs typeface="Trebuchet MS"/>
              </a:rPr>
              <a:t>strategie,</a:t>
            </a:r>
            <a:r>
              <a:rPr lang="it-IT" sz="1900" spc="-265" dirty="0" smtClean="0">
                <a:cs typeface="Trebuchet MS"/>
              </a:rPr>
              <a:t> </a:t>
            </a:r>
            <a:r>
              <a:rPr lang="it-IT" sz="1900" spc="35" dirty="0" smtClean="0">
                <a:cs typeface="Trebuchet MS"/>
              </a:rPr>
              <a:t>capire</a:t>
            </a:r>
            <a:r>
              <a:rPr lang="it-IT" sz="1900" spc="-35" dirty="0" smtClean="0">
                <a:cs typeface="Trebuchet MS"/>
              </a:rPr>
              <a:t> </a:t>
            </a:r>
            <a:r>
              <a:rPr lang="it-IT" sz="1900" spc="-45" dirty="0" smtClean="0">
                <a:cs typeface="Trebuchet MS"/>
              </a:rPr>
              <a:t>il</a:t>
            </a:r>
            <a:r>
              <a:rPr lang="it-IT" sz="1900" spc="-75" dirty="0" smtClean="0">
                <a:cs typeface="Trebuchet MS"/>
              </a:rPr>
              <a:t> </a:t>
            </a:r>
            <a:r>
              <a:rPr lang="it-IT" sz="1900" spc="35" dirty="0" smtClean="0">
                <a:cs typeface="Trebuchet MS"/>
              </a:rPr>
              <a:t>compito,  </a:t>
            </a:r>
            <a:r>
              <a:rPr lang="it-IT" sz="1900" spc="10" dirty="0" smtClean="0">
                <a:cs typeface="Trebuchet MS"/>
              </a:rPr>
              <a:t>valutare</a:t>
            </a:r>
            <a:r>
              <a:rPr lang="it-IT" sz="1900" spc="-55" dirty="0" smtClean="0">
                <a:cs typeface="Trebuchet MS"/>
              </a:rPr>
              <a:t> </a:t>
            </a:r>
            <a:r>
              <a:rPr lang="it-IT" sz="1900" spc="60" dirty="0" smtClean="0">
                <a:cs typeface="Trebuchet MS"/>
              </a:rPr>
              <a:t>la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10" dirty="0" smtClean="0">
                <a:cs typeface="Trebuchet MS"/>
              </a:rPr>
              <a:t>difficoltà,</a:t>
            </a:r>
            <a:r>
              <a:rPr lang="it-IT" sz="1900" spc="-260" dirty="0" smtClean="0">
                <a:cs typeface="Trebuchet MS"/>
              </a:rPr>
              <a:t> </a:t>
            </a:r>
            <a:r>
              <a:rPr lang="it-IT" sz="1900" spc="65" dirty="0" smtClean="0">
                <a:cs typeface="Trebuchet MS"/>
              </a:rPr>
              <a:t>decidere</a:t>
            </a:r>
            <a:r>
              <a:rPr lang="it-IT" sz="1900" spc="-75" dirty="0" smtClean="0">
                <a:cs typeface="Trebuchet MS"/>
              </a:rPr>
              <a:t> </a:t>
            </a:r>
            <a:r>
              <a:rPr lang="it-IT" sz="1900" spc="60" dirty="0" smtClean="0">
                <a:cs typeface="Trebuchet MS"/>
              </a:rPr>
              <a:t>la</a:t>
            </a:r>
            <a:r>
              <a:rPr lang="it-IT" sz="1900" spc="-45" dirty="0" smtClean="0">
                <a:cs typeface="Trebuchet MS"/>
              </a:rPr>
              <a:t> </a:t>
            </a:r>
            <a:r>
              <a:rPr lang="it-IT" sz="1900" spc="20" dirty="0" smtClean="0">
                <a:cs typeface="Trebuchet MS"/>
              </a:rPr>
              <a:t>strategia</a:t>
            </a:r>
            <a:r>
              <a:rPr lang="it-IT" sz="1900" spc="-65" dirty="0" smtClean="0">
                <a:cs typeface="Trebuchet MS"/>
              </a:rPr>
              <a:t> </a:t>
            </a:r>
            <a:r>
              <a:rPr lang="it-IT" sz="1900" spc="155" dirty="0" smtClean="0">
                <a:cs typeface="Trebuchet MS"/>
              </a:rPr>
              <a:t>da</a:t>
            </a:r>
            <a:r>
              <a:rPr lang="it-IT" sz="1900" spc="-50" dirty="0" smtClean="0">
                <a:cs typeface="Trebuchet MS"/>
              </a:rPr>
              <a:t> </a:t>
            </a:r>
            <a:r>
              <a:rPr lang="it-IT" sz="1900" spc="80" dirty="0" err="1" smtClean="0">
                <a:cs typeface="Trebuchet MS"/>
              </a:rPr>
              <a:t>utilizzare…</a:t>
            </a:r>
            <a:r>
              <a:rPr lang="it-IT" sz="1900" spc="80" dirty="0" smtClean="0">
                <a:cs typeface="Trebuchet MS"/>
              </a:rPr>
              <a:t>)</a:t>
            </a:r>
          </a:p>
          <a:p>
            <a:pPr marL="21590" marR="1086485">
              <a:lnSpc>
                <a:spcPct val="105000"/>
              </a:lnSpc>
            </a:pPr>
            <a:endParaRPr lang="it-IT" sz="1900" dirty="0" smtClean="0"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925"/>
              </a:spcBef>
              <a:buNone/>
            </a:pPr>
            <a:r>
              <a:rPr lang="it-IT" sz="1900" b="1" spc="185" dirty="0">
                <a:cs typeface="Trebuchet MS"/>
              </a:rPr>
              <a:t>S</a:t>
            </a:r>
            <a:r>
              <a:rPr lang="it-IT" sz="1900" b="1" spc="185" dirty="0" smtClean="0">
                <a:cs typeface="Trebuchet MS"/>
              </a:rPr>
              <a:t>imulazione</a:t>
            </a:r>
            <a:r>
              <a:rPr lang="it-IT" sz="1900" spc="185" dirty="0" smtClean="0">
                <a:cs typeface="Trebuchet MS"/>
              </a:rPr>
              <a:t>:</a:t>
            </a:r>
            <a:r>
              <a:rPr lang="it-IT" sz="1900" spc="-295" dirty="0" smtClean="0">
                <a:cs typeface="Trebuchet MS"/>
              </a:rPr>
              <a:t> </a:t>
            </a:r>
            <a:r>
              <a:rPr lang="it-IT" sz="1900" spc="50" dirty="0" smtClean="0">
                <a:cs typeface="Trebuchet MS"/>
              </a:rPr>
              <a:t>preparazione</a:t>
            </a:r>
            <a:r>
              <a:rPr lang="it-IT" sz="1900" spc="-254" dirty="0" smtClean="0">
                <a:cs typeface="Trebuchet MS"/>
              </a:rPr>
              <a:t> </a:t>
            </a:r>
            <a:r>
              <a:rPr lang="it-IT" sz="1900" spc="5" dirty="0" smtClean="0">
                <a:cs typeface="Trebuchet MS"/>
              </a:rPr>
              <a:t>alle</a:t>
            </a:r>
            <a:r>
              <a:rPr lang="it-IT" sz="1900" spc="-70" dirty="0" smtClean="0">
                <a:cs typeface="Trebuchet MS"/>
              </a:rPr>
              <a:t> </a:t>
            </a:r>
            <a:r>
              <a:rPr lang="it-IT" sz="1900" dirty="0" smtClean="0">
                <a:cs typeface="Trebuchet MS"/>
              </a:rPr>
              <a:t>prove</a:t>
            </a:r>
            <a:r>
              <a:rPr lang="it-IT" sz="1900" spc="-40" dirty="0" smtClean="0">
                <a:cs typeface="Trebuchet MS"/>
              </a:rPr>
              <a:t> </a:t>
            </a:r>
            <a:r>
              <a:rPr lang="it-IT" sz="1900" spc="75" dirty="0" smtClean="0">
                <a:cs typeface="Trebuchet MS"/>
              </a:rPr>
              <a:t>orali</a:t>
            </a:r>
            <a:endParaRPr lang="it-IT" sz="1900" dirty="0" smtClean="0">
              <a:cs typeface="Trebuchet MS"/>
            </a:endParaRPr>
          </a:p>
          <a:p>
            <a:endParaRPr lang="it-IT" sz="24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28596" y="214290"/>
            <a:ext cx="8229600" cy="1143000"/>
          </a:xfrm>
        </p:spPr>
        <p:txBody>
          <a:bodyPr>
            <a:normAutofit fontScale="90000"/>
          </a:bodyPr>
          <a:lstStyle/>
          <a:p>
            <a:pPr marL="68580">
              <a:lnSpc>
                <a:spcPts val="2090"/>
              </a:lnSpc>
            </a:pPr>
            <a:r>
              <a:rPr lang="it-IT" sz="1800" b="1" spc="-130" dirty="0" smtClean="0">
                <a:solidFill>
                  <a:srgbClr val="FFFFFF"/>
                </a:solidFill>
                <a:latin typeface="Trebuchet MS"/>
                <a:cs typeface="Trebuchet MS"/>
              </a:rPr>
              <a:t>e310-360</a:t>
            </a:r>
            <a:r>
              <a:rPr lang="it-IT" sz="1800" b="1" spc="-175" dirty="0" smtClean="0">
                <a:solidFill>
                  <a:srgbClr val="FFFFFF"/>
                </a:solidFill>
                <a:latin typeface="Trebuchet MS"/>
                <a:cs typeface="Trebuchet MS"/>
              </a:rPr>
              <a:t> </a:t>
            </a:r>
            <a:r>
              <a:rPr lang="it-IT" sz="1800" b="1" spc="10" dirty="0" smtClean="0">
                <a:solidFill>
                  <a:srgbClr val="FFFFFF"/>
                </a:solidFill>
                <a:latin typeface="Trebuchet MS"/>
                <a:cs typeface="Trebuchet MS"/>
              </a:rPr>
              <a:t>(RELAZIONI</a:t>
            </a:r>
            <a:r>
              <a:rPr lang="it-IT" sz="1800" b="1" spc="-155" dirty="0" smtClean="0">
                <a:solidFill>
                  <a:srgbClr val="FFFFFF"/>
                </a:solidFill>
                <a:latin typeface="Trebuchet MS"/>
                <a:cs typeface="Trebuchet MS"/>
              </a:rPr>
              <a:t> </a:t>
            </a:r>
            <a:r>
              <a:rPr lang="it-IT" sz="1800" b="1" spc="-5" dirty="0" smtClean="0">
                <a:solidFill>
                  <a:srgbClr val="FFFFFF"/>
                </a:solidFill>
                <a:latin typeface="Trebuchet MS"/>
                <a:cs typeface="Trebuchet MS"/>
              </a:rPr>
              <a:t>E</a:t>
            </a:r>
            <a:r>
              <a:rPr lang="it-IT" sz="1800" b="1" spc="-215" dirty="0" smtClean="0">
                <a:solidFill>
                  <a:srgbClr val="FFFFFF"/>
                </a:solidFill>
                <a:latin typeface="Trebuchet MS"/>
                <a:cs typeface="Trebuchet MS"/>
              </a:rPr>
              <a:t> </a:t>
            </a:r>
            <a:r>
              <a:rPr lang="it-IT" sz="1800" b="1" spc="45" dirty="0" smtClean="0">
                <a:solidFill>
                  <a:srgbClr val="FFFFFF"/>
                </a:solidFill>
                <a:latin typeface="Trebuchet MS"/>
                <a:cs typeface="Trebuchet MS"/>
              </a:rPr>
              <a:t>SOSTEGNO</a:t>
            </a:r>
            <a:r>
              <a:rPr lang="it-IT" sz="1800" b="1" spc="-225" dirty="0" smtClean="0">
                <a:solidFill>
                  <a:srgbClr val="FFFFFF"/>
                </a:solidFill>
                <a:latin typeface="Trebuchet MS"/>
                <a:cs typeface="Trebuchet MS"/>
              </a:rPr>
              <a:t> </a:t>
            </a:r>
            <a:r>
              <a:rPr lang="it-IT" sz="1800" b="1" spc="-5" dirty="0" smtClean="0">
                <a:solidFill>
                  <a:srgbClr val="FFFFFF"/>
                </a:solidFill>
                <a:latin typeface="Trebuchet MS"/>
                <a:cs typeface="Trebuchet MS"/>
              </a:rPr>
              <a:t>SOCIALI)</a:t>
            </a:r>
            <a:r>
              <a:rPr lang="it-IT" sz="1800" dirty="0" smtClean="0">
                <a:latin typeface="Trebuchet MS"/>
                <a:cs typeface="Trebuchet MS"/>
              </a:rPr>
              <a:t/>
            </a:r>
            <a:br>
              <a:rPr lang="it-IT" sz="1800" dirty="0" smtClean="0">
                <a:latin typeface="Trebuchet MS"/>
                <a:cs typeface="Trebuchet MS"/>
              </a:rPr>
            </a:br>
            <a:r>
              <a:rPr lang="it-IT" sz="1800" dirty="0" smtClean="0">
                <a:latin typeface="Times New Roman"/>
                <a:cs typeface="Times New Roman"/>
              </a:rPr>
              <a:t/>
            </a:r>
            <a:br>
              <a:rPr lang="it-IT" sz="1800" dirty="0" smtClean="0">
                <a:latin typeface="Times New Roman"/>
                <a:cs typeface="Times New Roman"/>
              </a:rPr>
            </a:br>
            <a:r>
              <a:rPr lang="it-IT" sz="1600" dirty="0" smtClean="0">
                <a:latin typeface="Times New Roman"/>
                <a:cs typeface="Times New Roman"/>
              </a:rPr>
              <a:t/>
            </a:r>
            <a:br>
              <a:rPr lang="it-IT" sz="1600" dirty="0" smtClean="0">
                <a:latin typeface="Times New Roman"/>
                <a:cs typeface="Times New Roman"/>
              </a:rPr>
            </a:br>
            <a:r>
              <a:rPr lang="it-IT" sz="1600" dirty="0" smtClean="0">
                <a:latin typeface="Times New Roman"/>
                <a:cs typeface="Times New Roman"/>
              </a:rPr>
              <a:t/>
            </a:r>
            <a:br>
              <a:rPr lang="it-IT" sz="1600" dirty="0" smtClean="0">
                <a:latin typeface="Times New Roman"/>
                <a:cs typeface="Times New Roman"/>
              </a:rPr>
            </a:br>
            <a:r>
              <a:rPr lang="it-IT" sz="1600" dirty="0" smtClean="0">
                <a:latin typeface="Times New Roman"/>
                <a:cs typeface="Times New Roman"/>
              </a:rPr>
              <a:t/>
            </a:r>
            <a:br>
              <a:rPr lang="it-IT" sz="1600" dirty="0" smtClean="0">
                <a:latin typeface="Times New Roman"/>
                <a:cs typeface="Times New Roman"/>
              </a:rPr>
            </a:br>
            <a:r>
              <a:rPr lang="it-IT" sz="2800" b="1" spc="155" dirty="0" smtClean="0">
                <a:latin typeface="Trebuchet MS"/>
                <a:cs typeface="Trebuchet MS"/>
              </a:rPr>
              <a:t>PARTE</a:t>
            </a:r>
            <a:r>
              <a:rPr lang="it-IT" sz="2800" b="1" spc="-65" dirty="0" smtClean="0">
                <a:latin typeface="Trebuchet MS"/>
                <a:cs typeface="Trebuchet MS"/>
              </a:rPr>
              <a:t> </a:t>
            </a:r>
            <a:r>
              <a:rPr lang="it-IT" sz="2800" b="1" spc="-100" dirty="0" smtClean="0">
                <a:latin typeface="Trebuchet MS"/>
                <a:cs typeface="Trebuchet MS"/>
              </a:rPr>
              <a:t>4</a:t>
            </a:r>
            <a:r>
              <a:rPr lang="it-IT" sz="2800" b="1" spc="-50" dirty="0" smtClean="0">
                <a:latin typeface="Trebuchet MS"/>
                <a:cs typeface="Trebuchet MS"/>
              </a:rPr>
              <a:t> </a:t>
            </a:r>
            <a:r>
              <a:rPr lang="it-IT" sz="2800" b="1" spc="365" dirty="0" smtClean="0">
                <a:latin typeface="Trebuchet MS"/>
                <a:cs typeface="Trebuchet MS"/>
              </a:rPr>
              <a:t>–</a:t>
            </a:r>
            <a:r>
              <a:rPr lang="it-IT" sz="2800" b="1" spc="-350" dirty="0" smtClean="0">
                <a:latin typeface="Trebuchet MS"/>
                <a:cs typeface="Trebuchet MS"/>
              </a:rPr>
              <a:t> </a:t>
            </a:r>
            <a:r>
              <a:rPr lang="it-IT" sz="2800" b="1" spc="175" dirty="0" smtClean="0">
                <a:latin typeface="Trebuchet MS"/>
                <a:cs typeface="Trebuchet MS"/>
              </a:rPr>
              <a:t>ALTRE</a:t>
            </a:r>
            <a:r>
              <a:rPr lang="it-IT" sz="2800" b="1" spc="-65" dirty="0" smtClean="0">
                <a:latin typeface="Trebuchet MS"/>
                <a:cs typeface="Trebuchet MS"/>
              </a:rPr>
              <a:t> </a:t>
            </a:r>
            <a:r>
              <a:rPr lang="it-IT" sz="2800" b="1" spc="315" dirty="0" smtClean="0">
                <a:latin typeface="Trebuchet MS"/>
                <a:cs typeface="Trebuchet MS"/>
              </a:rPr>
              <a:t>INFORMAZIONI</a:t>
            </a:r>
            <a:r>
              <a:rPr lang="it-IT" sz="2800" b="1" spc="-70" dirty="0" smtClean="0">
                <a:latin typeface="Trebuchet MS"/>
                <a:cs typeface="Trebuchet MS"/>
              </a:rPr>
              <a:t> </a:t>
            </a:r>
            <a:r>
              <a:rPr lang="it-IT" sz="2800" b="1" spc="275" dirty="0" smtClean="0">
                <a:latin typeface="Trebuchet MS"/>
                <a:cs typeface="Trebuchet MS"/>
              </a:rPr>
              <a:t>SUL</a:t>
            </a:r>
            <a:r>
              <a:rPr lang="it-IT" sz="2800" b="1" spc="-70" dirty="0" smtClean="0">
                <a:latin typeface="Trebuchet MS"/>
                <a:cs typeface="Trebuchet MS"/>
              </a:rPr>
              <a:t> </a:t>
            </a:r>
            <a:r>
              <a:rPr lang="it-IT" sz="2800" b="1" spc="340" dirty="0" smtClean="0">
                <a:latin typeface="Trebuchet MS"/>
                <a:cs typeface="Trebuchet MS"/>
              </a:rPr>
              <a:t>CONTESTO</a:t>
            </a:r>
            <a:r>
              <a:rPr lang="it-IT" sz="2800" dirty="0" smtClean="0">
                <a:latin typeface="Trebuchet MS"/>
                <a:cs typeface="Trebuchet MS"/>
              </a:rPr>
              <a:t/>
            </a:r>
            <a:br>
              <a:rPr lang="it-IT" sz="2800" dirty="0" smtClean="0">
                <a:latin typeface="Trebuchet MS"/>
                <a:cs typeface="Trebuchet MS"/>
              </a:rPr>
            </a:br>
            <a:r>
              <a:rPr lang="it-IT" sz="2200" b="1" dirty="0" smtClean="0"/>
              <a:t>FATTORI CONTESTUALI PERSONALI (aspetti psicologici, affettivi, comportamentali)</a:t>
            </a:r>
            <a:r>
              <a:rPr lang="it-IT" sz="1800" dirty="0" smtClean="0">
                <a:latin typeface="Arial"/>
                <a:cs typeface="Arial"/>
              </a:rPr>
              <a:t/>
            </a:r>
            <a:br>
              <a:rPr lang="it-IT" sz="1800" dirty="0" smtClean="0">
                <a:latin typeface="Arial"/>
                <a:cs typeface="Arial"/>
              </a:rPr>
            </a:br>
            <a:r>
              <a:rPr lang="it-IT" sz="1800" b="1" spc="15" dirty="0" smtClean="0">
                <a:solidFill>
                  <a:srgbClr val="FFFFFF"/>
                </a:solidFill>
                <a:latin typeface="Trebuchet MS"/>
                <a:cs typeface="Trebuchet MS"/>
              </a:rPr>
              <a:t>BARRIERE</a:t>
            </a:r>
            <a:r>
              <a:rPr lang="it-IT" sz="1800" dirty="0" smtClean="0">
                <a:latin typeface="Trebuchet MS"/>
                <a:cs typeface="Trebuchet MS"/>
              </a:rPr>
              <a:t/>
            </a:r>
            <a:br>
              <a:rPr lang="it-IT" sz="1800" dirty="0" smtClean="0">
                <a:latin typeface="Trebuchet MS"/>
                <a:cs typeface="Trebuchet MS"/>
              </a:rPr>
            </a:br>
            <a:r>
              <a:rPr lang="it-IT" sz="1800" b="1" dirty="0" smtClean="0">
                <a:solidFill>
                  <a:srgbClr val="FFFFFF"/>
                </a:solidFill>
                <a:latin typeface="Trebuchet MS"/>
                <a:cs typeface="Trebuchet MS"/>
              </a:rPr>
              <a:t>STILI </a:t>
            </a:r>
            <a:r>
              <a:rPr lang="it-IT" sz="1800" b="1" spc="-20" dirty="0" smtClean="0">
                <a:solidFill>
                  <a:srgbClr val="FFFFFF"/>
                </a:solidFill>
                <a:latin typeface="Trebuchet MS"/>
                <a:cs typeface="Trebuchet MS"/>
              </a:rPr>
              <a:t>ATTRIBUTIVI  </a:t>
            </a:r>
            <a:r>
              <a:rPr lang="it-IT" sz="1800" b="1" spc="-25" dirty="0" smtClean="0">
                <a:solidFill>
                  <a:srgbClr val="FFFFFF"/>
                </a:solidFill>
                <a:latin typeface="Trebuchet MS"/>
                <a:cs typeface="Trebuchet MS"/>
              </a:rPr>
              <a:t>AUTOEFFICACIA  </a:t>
            </a:r>
            <a:r>
              <a:rPr lang="it-IT" sz="1800" b="1" spc="25" dirty="0" smtClean="0">
                <a:solidFill>
                  <a:srgbClr val="FFFFFF"/>
                </a:solidFill>
                <a:latin typeface="Trebuchet MS"/>
                <a:cs typeface="Trebuchet MS"/>
              </a:rPr>
              <a:t>AUTOSTIMA</a:t>
            </a:r>
            <a:r>
              <a:rPr lang="it-IT" sz="1800" b="1" spc="-345" dirty="0" smtClean="0">
                <a:solidFill>
                  <a:srgbClr val="FFFFFF"/>
                </a:solidFill>
                <a:latin typeface="Trebuchet MS"/>
                <a:cs typeface="Trebuchet MS"/>
              </a:rPr>
              <a:t> </a:t>
            </a:r>
            <a:r>
              <a:rPr lang="it-IT" sz="1800" b="1" spc="-80" dirty="0" smtClean="0">
                <a:solidFill>
                  <a:srgbClr val="FFFFFF"/>
                </a:solidFill>
                <a:latin typeface="Trebuchet MS"/>
                <a:cs typeface="Trebuchet MS"/>
              </a:rPr>
              <a:t>(b </a:t>
            </a:r>
            <a:r>
              <a:rPr lang="it-IT" sz="1800" b="1" spc="-110" dirty="0" smtClean="0">
                <a:solidFill>
                  <a:srgbClr val="FFFFFF"/>
                </a:solidFill>
                <a:latin typeface="Trebuchet MS"/>
                <a:cs typeface="Trebuchet MS"/>
              </a:rPr>
              <a:t>1644)  </a:t>
            </a:r>
            <a:r>
              <a:rPr lang="it-IT" sz="1800" b="1" spc="-10" dirty="0" smtClean="0">
                <a:solidFill>
                  <a:srgbClr val="FFFFFF"/>
                </a:solidFill>
                <a:latin typeface="Trebuchet MS"/>
                <a:cs typeface="Trebuchet MS"/>
              </a:rPr>
              <a:t>EMOTIVITÀ</a:t>
            </a:r>
            <a:r>
              <a:rPr lang="it-IT" sz="1800" dirty="0" smtClean="0">
                <a:latin typeface="Trebuchet MS"/>
                <a:cs typeface="Trebuchet MS"/>
              </a:rPr>
              <a:t/>
            </a:r>
            <a:br>
              <a:rPr lang="it-IT" sz="1800" dirty="0" smtClean="0">
                <a:latin typeface="Trebuchet MS"/>
                <a:cs typeface="Trebuchet MS"/>
              </a:rPr>
            </a:br>
            <a:r>
              <a:rPr lang="it-IT" sz="1600" dirty="0" smtClean="0">
                <a:latin typeface="Times New Roman"/>
                <a:cs typeface="Times New Roman"/>
              </a:rPr>
              <a:t/>
            </a:r>
            <a:br>
              <a:rPr lang="it-IT" sz="1600" dirty="0" smtClean="0">
                <a:latin typeface="Times New Roman"/>
                <a:cs typeface="Times New Roman"/>
              </a:rPr>
            </a:br>
            <a:r>
              <a:rPr lang="it-IT" sz="2000" spc="30" dirty="0" smtClean="0">
                <a:latin typeface="Trebuchet MS"/>
                <a:cs typeface="Trebuchet MS"/>
              </a:rPr>
              <a:t>OSSERVAZIONI:</a:t>
            </a:r>
            <a:r>
              <a:rPr lang="it-IT" sz="2000" u="heavy" spc="30" dirty="0" smtClean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 	</a:t>
            </a:r>
            <a:r>
              <a:rPr lang="it-IT" sz="2000" dirty="0" smtClean="0">
                <a:latin typeface="Trebuchet MS"/>
                <a:cs typeface="Trebuchet MS"/>
              </a:rPr>
              <a:t/>
            </a:r>
            <a:br>
              <a:rPr lang="it-IT" sz="2000" dirty="0" smtClean="0">
                <a:latin typeface="Trebuchet MS"/>
                <a:cs typeface="Trebuchet MS"/>
              </a:rPr>
            </a:br>
            <a:endParaRPr lang="it-IT" sz="1800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509283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472539"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BARRIERE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FACILITATORI</a:t>
                      </a:r>
                      <a:endParaRPr lang="it-IT" dirty="0"/>
                    </a:p>
                  </a:txBody>
                  <a:tcPr/>
                </a:tc>
              </a:tr>
              <a:tr h="47253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800" b="1" dirty="0" smtClean="0">
                          <a:solidFill>
                            <a:schemeClr val="tx1"/>
                          </a:solidFill>
                          <a:latin typeface="Trebuchet MS"/>
                          <a:cs typeface="Trebuchet MS"/>
                        </a:rPr>
                        <a:t>STILI </a:t>
                      </a:r>
                      <a:r>
                        <a:rPr lang="it-IT" sz="1800" b="1" spc="-20" dirty="0" smtClean="0">
                          <a:solidFill>
                            <a:schemeClr val="tx1"/>
                          </a:solidFill>
                          <a:latin typeface="Trebuchet MS"/>
                          <a:cs typeface="Trebuchet MS"/>
                        </a:rPr>
                        <a:t>ATTRIBUTIVI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800" dirty="0" smtClean="0">
                        <a:solidFill>
                          <a:schemeClr val="tx1"/>
                        </a:solidFill>
                        <a:latin typeface="Trebuchet MS"/>
                        <a:cs typeface="Trebuchet M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72539">
                <a:tc>
                  <a:txBody>
                    <a:bodyPr/>
                    <a:lstStyle/>
                    <a:p>
                      <a:r>
                        <a:rPr lang="it-IT" sz="1800" b="1" spc="-25" dirty="0" smtClean="0">
                          <a:solidFill>
                            <a:schemeClr val="tx1"/>
                          </a:solidFill>
                          <a:latin typeface="Trebuchet MS"/>
                          <a:cs typeface="Trebuchet MS"/>
                        </a:rPr>
                        <a:t>AUTOEFFICACIA </a:t>
                      </a:r>
                      <a:endParaRPr lang="it-IT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72539">
                <a:tc>
                  <a:txBody>
                    <a:bodyPr/>
                    <a:lstStyle/>
                    <a:p>
                      <a:r>
                        <a:rPr lang="it-IT" sz="1800" b="1" spc="25" dirty="0" smtClean="0">
                          <a:solidFill>
                            <a:schemeClr val="tx1"/>
                          </a:solidFill>
                          <a:latin typeface="Trebuchet MS"/>
                          <a:cs typeface="Trebuchet MS"/>
                        </a:rPr>
                        <a:t>AUTOSTIMA</a:t>
                      </a:r>
                      <a:r>
                        <a:rPr lang="it-IT" sz="1800" b="1" spc="-345" dirty="0" smtClean="0">
                          <a:solidFill>
                            <a:schemeClr val="tx1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-80" dirty="0" smtClean="0">
                          <a:solidFill>
                            <a:schemeClr val="tx1"/>
                          </a:solidFill>
                          <a:latin typeface="Trebuchet MS"/>
                          <a:cs typeface="Trebuchet MS"/>
                        </a:rPr>
                        <a:t>(b </a:t>
                      </a:r>
                      <a:r>
                        <a:rPr lang="it-IT" sz="1800" b="1" spc="-110" dirty="0" smtClean="0">
                          <a:solidFill>
                            <a:schemeClr val="tx1"/>
                          </a:solidFill>
                          <a:latin typeface="Trebuchet MS"/>
                          <a:cs typeface="Trebuchet MS"/>
                        </a:rPr>
                        <a:t>1644) </a:t>
                      </a:r>
                    </a:p>
                    <a:p>
                      <a:endParaRPr lang="it-IT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72539">
                <a:tc>
                  <a:txBody>
                    <a:bodyPr/>
                    <a:lstStyle/>
                    <a:p>
                      <a:r>
                        <a:rPr lang="it-IT" sz="1800" b="1" spc="-10" dirty="0" smtClean="0">
                          <a:solidFill>
                            <a:schemeClr val="tx1"/>
                          </a:solidFill>
                          <a:latin typeface="Trebuchet MS"/>
                          <a:cs typeface="Trebuchet MS"/>
                        </a:rPr>
                        <a:t>EMOTIVITÀ</a:t>
                      </a:r>
                      <a:endParaRPr lang="it-IT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472539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504905">
                <a:tc>
                  <a:txBody>
                    <a:bodyPr/>
                    <a:lstStyle/>
                    <a:p>
                      <a:r>
                        <a:rPr lang="it-IT" sz="2000" b="1" dirty="0" smtClean="0"/>
                        <a:t>ANNOTAZIONI</a:t>
                      </a:r>
                      <a:endParaRPr lang="it-IT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1417618">
                <a:tc gridSpan="3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800" u="heavy" spc="305" dirty="0" smtClean="0">
                <a:uFill>
                  <a:solidFill>
                    <a:srgbClr val="000000"/>
                  </a:solidFill>
                </a:uFill>
              </a:rPr>
              <a:t>SEZIONE</a:t>
            </a:r>
            <a:r>
              <a:rPr lang="it-IT" sz="1800" u="heavy" spc="-75" dirty="0" smtClean="0">
                <a:uFill>
                  <a:solidFill>
                    <a:srgbClr val="000000"/>
                  </a:solidFill>
                </a:uFill>
              </a:rPr>
              <a:t> </a:t>
            </a:r>
            <a:r>
              <a:rPr lang="it-IT" sz="1800" u="heavy" spc="-100" dirty="0" smtClean="0">
                <a:uFill>
                  <a:solidFill>
                    <a:srgbClr val="000000"/>
                  </a:solidFill>
                </a:uFill>
              </a:rPr>
              <a:t>2</a:t>
            </a:r>
            <a:r>
              <a:rPr lang="it-IT" sz="1800" u="heavy" spc="-75" dirty="0" smtClean="0">
                <a:uFill>
                  <a:solidFill>
                    <a:srgbClr val="000000"/>
                  </a:solidFill>
                </a:uFill>
              </a:rPr>
              <a:t> </a:t>
            </a:r>
            <a:r>
              <a:rPr lang="it-IT" sz="1800" spc="250" dirty="0" smtClean="0"/>
              <a:t>OBIETTIVI</a:t>
            </a:r>
            <a:r>
              <a:rPr lang="it-IT" sz="1800" spc="-70" dirty="0" smtClean="0"/>
              <a:t> </a:t>
            </a:r>
            <a:r>
              <a:rPr lang="it-IT" sz="1800" spc="254" dirty="0" smtClean="0"/>
              <a:t>DIDATTICI</a:t>
            </a:r>
            <a:r>
              <a:rPr lang="it-IT" sz="1800" spc="-55" dirty="0" smtClean="0"/>
              <a:t> </a:t>
            </a:r>
            <a:r>
              <a:rPr lang="it-IT" sz="1800" spc="265" dirty="0" smtClean="0"/>
              <a:t>DEL</a:t>
            </a:r>
            <a:r>
              <a:rPr lang="it-IT" sz="1800" spc="-55" dirty="0" smtClean="0"/>
              <a:t> </a:t>
            </a:r>
            <a:r>
              <a:rPr lang="it-IT" sz="1800" spc="295" dirty="0" smtClean="0"/>
              <a:t>PERCORSO</a:t>
            </a:r>
            <a:r>
              <a:rPr lang="it-IT" sz="1800" spc="-65" dirty="0" smtClean="0"/>
              <a:t> </a:t>
            </a:r>
            <a:r>
              <a:rPr lang="it-IT" sz="1800" spc="285" dirty="0" smtClean="0"/>
              <a:t>EDUCATIVO</a:t>
            </a:r>
            <a:br>
              <a:rPr lang="it-IT" sz="1800" spc="285" dirty="0" smtClean="0"/>
            </a:br>
            <a:r>
              <a:rPr lang="it-IT" sz="1800" b="1" spc="285" dirty="0" smtClean="0">
                <a:latin typeface="Trebuchet MS"/>
                <a:cs typeface="Trebuchet MS"/>
              </a:rPr>
              <a:t>INDIVIDUALIZZATO</a:t>
            </a:r>
            <a:r>
              <a:rPr lang="it-IT" sz="1800" b="1" spc="-90" dirty="0" smtClean="0">
                <a:latin typeface="Trebuchet MS"/>
                <a:cs typeface="Trebuchet MS"/>
              </a:rPr>
              <a:t> </a:t>
            </a:r>
            <a:r>
              <a:rPr lang="it-IT" sz="1800" b="1" spc="320" dirty="0" smtClean="0">
                <a:latin typeface="Trebuchet MS"/>
                <a:cs typeface="Trebuchet MS"/>
              </a:rPr>
              <a:t>IN</a:t>
            </a:r>
            <a:r>
              <a:rPr lang="it-IT" sz="1800" b="1" spc="-90" dirty="0" smtClean="0">
                <a:latin typeface="Trebuchet MS"/>
                <a:cs typeface="Trebuchet MS"/>
              </a:rPr>
              <a:t> </a:t>
            </a:r>
            <a:r>
              <a:rPr lang="it-IT" sz="1800" b="1" spc="315" dirty="0" smtClean="0">
                <a:latin typeface="Trebuchet MS"/>
                <a:cs typeface="Trebuchet MS"/>
              </a:rPr>
              <a:t>OTTICA</a:t>
            </a:r>
            <a:r>
              <a:rPr lang="it-IT" sz="1800" b="1" spc="-85" dirty="0" smtClean="0">
                <a:latin typeface="Trebuchet MS"/>
                <a:cs typeface="Trebuchet MS"/>
              </a:rPr>
              <a:t> </a:t>
            </a:r>
            <a:r>
              <a:rPr lang="it-IT" sz="1800" b="1" spc="215" dirty="0" smtClean="0">
                <a:latin typeface="Trebuchet MS"/>
                <a:cs typeface="Trebuchet MS"/>
              </a:rPr>
              <a:t>ICF</a:t>
            </a:r>
            <a:r>
              <a:rPr lang="it-IT" sz="1800" dirty="0" smtClean="0">
                <a:latin typeface="Trebuchet MS"/>
                <a:cs typeface="Trebuchet MS"/>
              </a:rPr>
              <a:t/>
            </a:r>
            <a:br>
              <a:rPr lang="it-IT" sz="1800" dirty="0" smtClean="0">
                <a:latin typeface="Trebuchet MS"/>
                <a:cs typeface="Trebuchet MS"/>
              </a:rPr>
            </a:br>
            <a:endParaRPr lang="it-IT" sz="1800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89546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175736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800" b="1" spc="3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SINTESI</a:t>
                      </a:r>
                      <a:r>
                        <a:rPr lang="it-IT" sz="1800" b="1" spc="-18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-15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DATI</a:t>
                      </a:r>
                      <a:r>
                        <a:rPr lang="it-IT" sz="1800" b="1" spc="-19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4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EMERSI</a:t>
                      </a:r>
                      <a:r>
                        <a:rPr lang="it-IT" sz="1800" b="1" spc="-175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4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DAI  </a:t>
                      </a:r>
                      <a:r>
                        <a:rPr lang="it-IT" sz="1800" b="1" spc="15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PUNTI </a:t>
                      </a:r>
                      <a:r>
                        <a:rPr lang="it-IT" sz="1800" b="1" spc="30" dirty="0" err="1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lang="it-IT" sz="1800" b="1" spc="3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  </a:t>
                      </a:r>
                      <a:r>
                        <a:rPr lang="it-IT" sz="1800" b="1" spc="1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FORZA/DEBOLEZZA</a:t>
                      </a:r>
                      <a:endParaRPr lang="it-IT" sz="1800" dirty="0" smtClean="0">
                        <a:latin typeface="Trebuchet MS"/>
                        <a:cs typeface="Trebuchet MS"/>
                      </a:endParaRPr>
                    </a:p>
                    <a:p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800" b="1" spc="-1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OBIETTIVI DIDATTICO-EDUCATIVI  </a:t>
                      </a:r>
                      <a:r>
                        <a:rPr lang="it-IT" sz="1800" b="1" spc="25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LUNGOTERMINE</a:t>
                      </a:r>
                      <a:endParaRPr lang="it-IT" sz="1800" dirty="0" smtClean="0">
                        <a:latin typeface="Trebuchet MS"/>
                        <a:cs typeface="Trebuchet MS"/>
                      </a:endParaRPr>
                    </a:p>
                    <a:p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2700" marR="5080" algn="ctr">
                        <a:lnSpc>
                          <a:spcPct val="107200"/>
                        </a:lnSpc>
                        <a:spcBef>
                          <a:spcPts val="100"/>
                        </a:spcBef>
                      </a:pPr>
                      <a:r>
                        <a:rPr lang="it-IT" sz="1800" b="1" spc="-1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OBIETTIVI</a:t>
                      </a:r>
                      <a:r>
                        <a:rPr lang="it-IT" sz="1800" b="1" spc="-21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-5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DIDATTIVO-  </a:t>
                      </a:r>
                      <a:r>
                        <a:rPr lang="it-IT" sz="1800" b="1" spc="-1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EDUCATIVI</a:t>
                      </a:r>
                      <a:endParaRPr lang="it-IT" sz="1800" dirty="0" smtClean="0">
                        <a:latin typeface="Trebuchet MS"/>
                        <a:cs typeface="Trebuchet MS"/>
                      </a:endParaRPr>
                    </a:p>
                    <a:p>
                      <a:pPr marR="25400" algn="ctr">
                        <a:lnSpc>
                          <a:spcPct val="100000"/>
                        </a:lnSpc>
                        <a:spcBef>
                          <a:spcPts val="155"/>
                        </a:spcBef>
                      </a:pPr>
                      <a:r>
                        <a:rPr lang="it-IT" sz="1800" b="1" spc="5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MEDIO</a:t>
                      </a:r>
                      <a:r>
                        <a:rPr lang="it-IT" sz="1800" b="1" spc="-285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25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TERMINE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dirty="0" smtClean="0"/>
                        <a:t>OBIETTIVO </a:t>
                      </a:r>
                      <a:r>
                        <a:rPr lang="it-IT" sz="1800" b="1" spc="-15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DIDATTICO-  </a:t>
                      </a:r>
                      <a:r>
                        <a:rPr lang="it-IT" sz="1800" b="1" spc="-1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EDUCATIVI</a:t>
                      </a:r>
                      <a:r>
                        <a:rPr lang="it-IT" sz="1800" b="1" spc="-210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15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BREVE  </a:t>
                      </a:r>
                      <a:r>
                        <a:rPr lang="it-IT" sz="1800" b="1" spc="25" dirty="0" smtClean="0">
                          <a:solidFill>
                            <a:srgbClr val="FFFFFF"/>
                          </a:solidFill>
                          <a:latin typeface="Trebuchet MS"/>
                          <a:cs typeface="Trebuchet MS"/>
                        </a:rPr>
                        <a:t>TERMINE</a:t>
                      </a:r>
                      <a:endParaRPr lang="it-IT" sz="1800" dirty="0" smtClean="0">
                        <a:latin typeface="Trebuchet MS"/>
                        <a:cs typeface="Trebuchet MS"/>
                      </a:endParaRPr>
                    </a:p>
                    <a:p>
                      <a:endParaRPr lang="it-IT" dirty="0"/>
                    </a:p>
                  </a:txBody>
                  <a:tcPr/>
                </a:tc>
              </a:tr>
              <a:tr h="1034987">
                <a:tc>
                  <a:txBody>
                    <a:bodyPr/>
                    <a:lstStyle/>
                    <a:p>
                      <a:r>
                        <a:rPr lang="it-IT" sz="1800" b="1" spc="5" dirty="0" smtClean="0">
                          <a:solidFill>
                            <a:schemeClr val="tx1"/>
                          </a:solidFill>
                          <a:latin typeface="Trebuchet MS"/>
                          <a:cs typeface="Trebuchet MS"/>
                        </a:rPr>
                        <a:t>(DESCRIVERE</a:t>
                      </a:r>
                      <a:r>
                        <a:rPr lang="it-IT" sz="1800" b="1" spc="-254" dirty="0" smtClean="0">
                          <a:solidFill>
                            <a:schemeClr val="tx1"/>
                          </a:solidFill>
                          <a:latin typeface="Trebuchet MS"/>
                          <a:cs typeface="Trebuchet MS"/>
                        </a:rPr>
                        <a:t> </a:t>
                      </a:r>
                      <a:r>
                        <a:rPr lang="it-IT" sz="1800" b="1" spc="-20" dirty="0" smtClean="0">
                          <a:solidFill>
                            <a:schemeClr val="tx1"/>
                          </a:solidFill>
                          <a:latin typeface="Trebuchet MS"/>
                          <a:cs typeface="Trebuchet MS"/>
                        </a:rPr>
                        <a:t>CODICE)</a:t>
                      </a:r>
                      <a:endParaRPr lang="it-IT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59963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 smtClean="0"/>
                    </a:p>
                    <a:p>
                      <a:endParaRPr lang="it-IT" dirty="0" smtClean="0"/>
                    </a:p>
                    <a:p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59963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 smtClean="0"/>
                    </a:p>
                    <a:p>
                      <a:endParaRPr lang="it-IT" dirty="0" smtClean="0"/>
                    </a:p>
                    <a:p>
                      <a:endParaRPr lang="it-IT" dirty="0" smtClean="0"/>
                    </a:p>
                    <a:p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4000" b="1" dirty="0" smtClean="0">
                <a:solidFill>
                  <a:srgbClr val="FF0000"/>
                </a:solidFill>
              </a:rPr>
              <a:t>Il DOCENTE </a:t>
            </a:r>
            <a:r>
              <a:rPr lang="it-IT" sz="4000" b="1" dirty="0" err="1" smtClean="0">
                <a:solidFill>
                  <a:srgbClr val="FF0000"/>
                </a:solidFill>
              </a:rPr>
              <a:t>DI</a:t>
            </a:r>
            <a:r>
              <a:rPr lang="it-IT" sz="4000" b="1" dirty="0" smtClean="0">
                <a:solidFill>
                  <a:srgbClr val="FF0000"/>
                </a:solidFill>
              </a:rPr>
              <a:t> SOSTEGNO </a:t>
            </a:r>
          </a:p>
          <a:p>
            <a:pPr algn="ctr"/>
            <a:r>
              <a:rPr lang="it-IT" sz="4000" b="1" dirty="0" smtClean="0">
                <a:solidFill>
                  <a:srgbClr val="FF0000"/>
                </a:solidFill>
              </a:rPr>
              <a:t>NEL CONSIGLIO </a:t>
            </a:r>
            <a:r>
              <a:rPr lang="it-IT" sz="4000" b="1" dirty="0" err="1" smtClean="0">
                <a:solidFill>
                  <a:srgbClr val="FF0000"/>
                </a:solidFill>
              </a:rPr>
              <a:t>DI</a:t>
            </a:r>
            <a:r>
              <a:rPr lang="it-IT" sz="4000" b="1" dirty="0" smtClean="0">
                <a:solidFill>
                  <a:srgbClr val="FF0000"/>
                </a:solidFill>
              </a:rPr>
              <a:t> CLASSE</a:t>
            </a:r>
            <a:endParaRPr lang="it-IT" sz="40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42910" y="142852"/>
            <a:ext cx="8003232" cy="439718"/>
          </a:xfrm>
          <a:solidFill>
            <a:schemeClr val="tx2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r>
              <a:rPr lang="it-IT" sz="2800" b="1" dirty="0" smtClean="0"/>
              <a:t>Piano educativo individualizzato</a:t>
            </a:r>
            <a:endParaRPr lang="it-IT" sz="28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179512" y="714356"/>
            <a:ext cx="8964488" cy="5955004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>
              <a:buNone/>
            </a:pPr>
            <a:endParaRPr lang="it-IT" sz="1400" dirty="0"/>
          </a:p>
          <a:p>
            <a:r>
              <a:rPr lang="it-IT" sz="1800" b="1" dirty="0" smtClean="0"/>
              <a:t> </a:t>
            </a:r>
            <a:r>
              <a:rPr lang="it-IT" sz="1800" b="1" dirty="0"/>
              <a:t>Il PEI di cui all'articolo 12, comma 5, della legge  5  </a:t>
            </a:r>
            <a:r>
              <a:rPr lang="it-IT" sz="1800" b="1" dirty="0" smtClean="0"/>
              <a:t>febbraio 1992</a:t>
            </a:r>
            <a:r>
              <a:rPr lang="it-IT" sz="1800" b="1" dirty="0"/>
              <a:t>, n. 104, come modificato dal </a:t>
            </a:r>
            <a:r>
              <a:rPr lang="it-IT" sz="1800" b="1" dirty="0" smtClean="0"/>
              <a:t> D.lgs. 66/17: </a:t>
            </a:r>
            <a:endParaRPr lang="it-IT" sz="1800" b="1" dirty="0"/>
          </a:p>
          <a:p>
            <a:pPr>
              <a:buNone/>
            </a:pPr>
            <a:r>
              <a:rPr lang="it-IT" sz="1800" b="1" dirty="0" smtClean="0"/>
              <a:t>a</a:t>
            </a:r>
            <a:r>
              <a:rPr lang="it-IT" sz="1800" b="1" dirty="0"/>
              <a:t>) e</a:t>
            </a:r>
            <a:r>
              <a:rPr lang="it-IT" sz="2000" b="1" dirty="0"/>
              <a:t>'  elaborato  e  approvato  dai  docenti  contitolari  o  </a:t>
            </a:r>
            <a:r>
              <a:rPr lang="it-IT" sz="2000" b="1" dirty="0" smtClean="0"/>
              <a:t>da l consiglio </a:t>
            </a:r>
            <a:r>
              <a:rPr lang="it-IT" sz="2000" b="1" dirty="0"/>
              <a:t>di  classe</a:t>
            </a:r>
            <a:r>
              <a:rPr lang="it-IT" sz="1800" b="1" dirty="0"/>
              <a:t>,  con  la  partecipazione  dei  genitori  o  </a:t>
            </a:r>
            <a:r>
              <a:rPr lang="it-IT" sz="1800" b="1" dirty="0" smtClean="0"/>
              <a:t>dei soggetti  </a:t>
            </a:r>
            <a:r>
              <a:rPr lang="it-IT" sz="1800" b="1" dirty="0"/>
              <a:t>che  ne  esercitano  la   </a:t>
            </a:r>
            <a:r>
              <a:rPr lang="it-IT" sz="1800" b="1" dirty="0" smtClean="0"/>
              <a:t>responsabilità,   </a:t>
            </a:r>
            <a:r>
              <a:rPr lang="it-IT" sz="1800" b="1" dirty="0"/>
              <a:t>delle   </a:t>
            </a:r>
            <a:r>
              <a:rPr lang="it-IT" sz="1800" b="1" dirty="0" smtClean="0"/>
              <a:t>figure professionali   </a:t>
            </a:r>
            <a:r>
              <a:rPr lang="it-IT" sz="1800" b="1" dirty="0"/>
              <a:t>specifiche   interne   ed   esterne   </a:t>
            </a:r>
            <a:r>
              <a:rPr lang="it-IT" sz="1800" b="1" dirty="0" smtClean="0"/>
              <a:t>all'istituzione scolastica </a:t>
            </a:r>
            <a:r>
              <a:rPr lang="it-IT" sz="1800" b="1" dirty="0"/>
              <a:t>che interagiscono con la classe e  con  la  bambina  o  </a:t>
            </a:r>
            <a:r>
              <a:rPr lang="it-IT" sz="1800" b="1" dirty="0" smtClean="0"/>
              <a:t>il bambino</a:t>
            </a:r>
            <a:r>
              <a:rPr lang="it-IT" sz="1800" b="1" dirty="0"/>
              <a:t>, l'alunna o  l'alunno,  la  studentessa  o  lo  studente  </a:t>
            </a:r>
            <a:r>
              <a:rPr lang="it-IT" sz="1800" b="1" dirty="0" smtClean="0"/>
              <a:t>con disabilità   nonché   </a:t>
            </a:r>
            <a:r>
              <a:rPr lang="it-IT" sz="1800" b="1" dirty="0"/>
              <a:t>con  il  supporto  dell'unita'  di  </a:t>
            </a:r>
            <a:r>
              <a:rPr lang="it-IT" sz="1800" b="1" dirty="0" smtClean="0"/>
              <a:t>valutazione multidisciplinare</a:t>
            </a:r>
            <a:r>
              <a:rPr lang="it-IT" sz="1800" b="1" dirty="0"/>
              <a:t>; </a:t>
            </a:r>
            <a:endParaRPr lang="it-IT" sz="1800" b="1" dirty="0" smtClean="0"/>
          </a:p>
          <a:p>
            <a:pPr>
              <a:buNone/>
            </a:pPr>
            <a:endParaRPr lang="it-IT" sz="1800" b="1" dirty="0"/>
          </a:p>
          <a:p>
            <a:pPr>
              <a:buNone/>
            </a:pPr>
            <a:r>
              <a:rPr lang="it-IT" sz="1800" b="1" dirty="0" smtClean="0"/>
              <a:t> </a:t>
            </a:r>
            <a:r>
              <a:rPr lang="it-IT" sz="1800" b="1" dirty="0"/>
              <a:t>b) tiene conto della certificazione di </a:t>
            </a:r>
            <a:r>
              <a:rPr lang="it-IT" sz="1800" b="1" dirty="0" smtClean="0"/>
              <a:t>disabilità </a:t>
            </a:r>
            <a:r>
              <a:rPr lang="it-IT" sz="1800" b="1" dirty="0"/>
              <a:t>e del  </a:t>
            </a:r>
            <a:r>
              <a:rPr lang="it-IT" sz="1800" b="1" dirty="0" smtClean="0"/>
              <a:t>Profilo di </a:t>
            </a:r>
            <a:r>
              <a:rPr lang="it-IT" sz="1800" b="1" dirty="0"/>
              <a:t>funzionamento</a:t>
            </a:r>
            <a:r>
              <a:rPr lang="it-IT" sz="1800" b="1" dirty="0" smtClean="0"/>
              <a:t>;</a:t>
            </a:r>
          </a:p>
          <a:p>
            <a:pPr>
              <a:buNone/>
            </a:pPr>
            <a:r>
              <a:rPr lang="it-IT" sz="1800" b="1" dirty="0" smtClean="0"/>
              <a:t> </a:t>
            </a:r>
            <a:endParaRPr lang="it-IT" sz="1800" b="1" dirty="0"/>
          </a:p>
          <a:p>
            <a:pPr>
              <a:buNone/>
            </a:pPr>
            <a:r>
              <a:rPr lang="it-IT" sz="1800" b="1" dirty="0" smtClean="0"/>
              <a:t> </a:t>
            </a:r>
            <a:r>
              <a:rPr lang="it-IT" sz="1800" b="1" dirty="0"/>
              <a:t>c) </a:t>
            </a:r>
            <a:r>
              <a:rPr lang="it-IT" sz="2800" b="1" dirty="0"/>
              <a:t>individua strumenti, strategie e </a:t>
            </a:r>
            <a:r>
              <a:rPr lang="it-IT" sz="2800" b="1" dirty="0" smtClean="0"/>
              <a:t>modalità  </a:t>
            </a:r>
            <a:r>
              <a:rPr lang="it-IT" sz="1800" b="1" dirty="0"/>
              <a:t>per  realizzare  </a:t>
            </a:r>
            <a:r>
              <a:rPr lang="it-IT" sz="1800" b="1" dirty="0" smtClean="0"/>
              <a:t>un ambiente </a:t>
            </a:r>
            <a:r>
              <a:rPr lang="it-IT" sz="1800" b="1" dirty="0"/>
              <a:t>di apprendimento </a:t>
            </a:r>
            <a:r>
              <a:rPr lang="it-IT" sz="1800" b="1" dirty="0" smtClean="0"/>
              <a:t>nelle </a:t>
            </a:r>
            <a:r>
              <a:rPr lang="it-IT" sz="2000" b="1" dirty="0" smtClean="0"/>
              <a:t>dimensioni  </a:t>
            </a:r>
            <a:r>
              <a:rPr lang="it-IT" sz="2000" b="1" dirty="0"/>
              <a:t>della  relazione,  </a:t>
            </a:r>
            <a:r>
              <a:rPr lang="it-IT" sz="2000" b="1" dirty="0" smtClean="0"/>
              <a:t>della  socializzazione</a:t>
            </a:r>
            <a:r>
              <a:rPr lang="it-IT" sz="2000" b="1" dirty="0"/>
              <a:t>,     della      comunicazione,      </a:t>
            </a:r>
            <a:r>
              <a:rPr lang="it-IT" sz="2000" b="1" dirty="0" smtClean="0"/>
              <a:t>dell'interazione, dell'orientamento </a:t>
            </a:r>
            <a:r>
              <a:rPr lang="it-IT" sz="2000" b="1" dirty="0"/>
              <a:t>e delle autonomie; </a:t>
            </a:r>
            <a:endParaRPr lang="it-IT" sz="2000" b="1" dirty="0" smtClean="0"/>
          </a:p>
          <a:p>
            <a:pPr>
              <a:buNone/>
            </a:pPr>
            <a:endParaRPr lang="it-IT" sz="1800" b="1" dirty="0"/>
          </a:p>
          <a:p>
            <a:pPr>
              <a:buNone/>
            </a:pPr>
            <a:r>
              <a:rPr lang="it-IT" sz="1800" b="1" dirty="0" smtClean="0"/>
              <a:t> </a:t>
            </a:r>
            <a:r>
              <a:rPr lang="it-IT" sz="1800" b="1" dirty="0"/>
              <a:t>d</a:t>
            </a:r>
            <a:r>
              <a:rPr lang="it-IT" sz="2400" b="1" dirty="0"/>
              <a:t>)  esplicita  le  </a:t>
            </a:r>
            <a:r>
              <a:rPr lang="it-IT" sz="2400" b="1" dirty="0" smtClean="0"/>
              <a:t>modalità  </a:t>
            </a:r>
            <a:r>
              <a:rPr lang="it-IT" sz="2400" b="1" dirty="0"/>
              <a:t>didattiche  e  di  valutazione   </a:t>
            </a:r>
            <a:r>
              <a:rPr lang="it-IT" sz="2400" b="1" dirty="0" smtClean="0"/>
              <a:t>in relazione </a:t>
            </a:r>
            <a:r>
              <a:rPr lang="it-IT" sz="2400" b="1" dirty="0"/>
              <a:t>alla programmazione individualizzata;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>
          <a:xfrm>
            <a:off x="684213" y="260350"/>
            <a:ext cx="77724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Conoscenze e competenze del docente di sostegno</a:t>
            </a:r>
            <a:r>
              <a:rPr lang="it-IT" sz="2800" smtClean="0"/>
              <a:t/>
            </a:r>
            <a:br>
              <a:rPr lang="it-IT" sz="2800" smtClean="0"/>
            </a:br>
            <a:endParaRPr lang="it-IT" sz="2800" smtClean="0"/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196975"/>
            <a:ext cx="7772400" cy="4114800"/>
          </a:xfrm>
        </p:spPr>
        <p:txBody>
          <a:bodyPr>
            <a:normAutofit fontScale="92500" lnSpcReduction="10000"/>
          </a:bodyPr>
          <a:lstStyle/>
          <a:p>
            <a:pPr eaLnBrk="1" hangingPunct="1">
              <a:lnSpc>
                <a:spcPct val="80000"/>
              </a:lnSpc>
              <a:defRPr/>
            </a:pPr>
            <a:r>
              <a:rPr lang="it-IT" sz="2000" smtClean="0"/>
              <a:t>Conoscenza delle Indicazioni nazionali per la costruzione del curricolo</a:t>
            </a:r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r>
              <a:rPr lang="it-IT" sz="2000" smtClean="0"/>
              <a:t>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smtClean="0"/>
              <a:t>Conoscenza delle abilità e competenze minime relative alle varie aree disciplinari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smtClean="0"/>
              <a:t>Conoscenza dei nuclei concettuali essenziali e fondamentali delle discipline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smtClean="0"/>
              <a:t>Capacità di saper cogliere all’interno di un contenuto (tema, argomento, problema) o processo o attività i concetti propedeutici imprescindibili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smtClean="0"/>
              <a:t>Capacità di tradurre sia obiettivi sia contenuti in corrispondenti abilità operative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smtClean="0"/>
              <a:t>Capacità di scandire un’abilità operativa in performances osservabili e verificabili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4213" y="260350"/>
            <a:ext cx="77724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Raccordo con i docenti del C. di classe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it-IT" sz="2400" smtClean="0"/>
              <a:t>Raccordo con i docenti del C. di classe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smtClean="0"/>
              <a:t>Individuazione dei moduli/unità d’apprendimento di </a:t>
            </a:r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it-IT" sz="2400" smtClean="0"/>
              <a:t>    una disciplina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smtClean="0"/>
              <a:t>Sintonizzarsi con l’obiettivo perseguito dal docente curricolare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smtClean="0"/>
              <a:t>Concordare i nuclei concettuali fondamentali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smtClean="0"/>
              <a:t>Individuare le abilità operative e segmentarle in micro performances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smtClean="0"/>
              <a:t>Stabilire un possibile punto di incontro/intersezione fra il lavoro della classe ed il lavoro del disabile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I contenuti</a:t>
            </a:r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kumimoji="1" lang="it-IT" dirty="0" smtClean="0"/>
              <a:t>Criterio di validità</a:t>
            </a:r>
          </a:p>
          <a:p>
            <a:pPr eaLnBrk="1" hangingPunct="1">
              <a:defRPr/>
            </a:pPr>
            <a:endParaRPr kumimoji="1" lang="it-IT" dirty="0" smtClean="0"/>
          </a:p>
          <a:p>
            <a:pPr eaLnBrk="1" hangingPunct="1">
              <a:defRPr/>
            </a:pPr>
            <a:r>
              <a:rPr kumimoji="1" lang="it-IT" dirty="0" smtClean="0"/>
              <a:t>Criterio di significatività</a:t>
            </a:r>
          </a:p>
          <a:p>
            <a:pPr eaLnBrk="1" hangingPunct="1">
              <a:defRPr/>
            </a:pPr>
            <a:endParaRPr kumimoji="1" lang="it-IT" dirty="0" smtClean="0"/>
          </a:p>
          <a:p>
            <a:pPr eaLnBrk="1" hangingPunct="1">
              <a:defRPr/>
            </a:pPr>
            <a:r>
              <a:rPr kumimoji="1" lang="it-IT" dirty="0" smtClean="0"/>
              <a:t>Criterio di interesse</a:t>
            </a:r>
          </a:p>
          <a:p>
            <a:pPr eaLnBrk="1" hangingPunct="1">
              <a:buNone/>
              <a:defRPr/>
            </a:pPr>
            <a:endParaRPr kumimoji="1" lang="it-IT" dirty="0" smtClean="0"/>
          </a:p>
          <a:p>
            <a:pPr eaLnBrk="1" hangingPunct="1">
              <a:defRPr/>
            </a:pPr>
            <a:r>
              <a:rPr kumimoji="1" lang="it-IT" dirty="0" smtClean="0"/>
              <a:t>Criterio della possibilità di apprendimento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L’adattamento degli obiettivi curricolari</a:t>
            </a:r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341438"/>
            <a:ext cx="9144000" cy="5183187"/>
          </a:xfrm>
        </p:spPr>
        <p:txBody>
          <a:bodyPr>
            <a:normAutofit lnSpcReduction="10000"/>
          </a:bodyPr>
          <a:lstStyle/>
          <a:p>
            <a:pPr eaLnBrk="1" hangingPunct="1">
              <a:lnSpc>
                <a:spcPct val="80000"/>
              </a:lnSpc>
              <a:buFontTx/>
              <a:buNone/>
              <a:defRPr/>
            </a:pPr>
            <a:r>
              <a:rPr lang="it-IT" sz="2800" b="1" dirty="0" smtClean="0">
                <a:solidFill>
                  <a:schemeClr val="hlink"/>
                </a:solidFill>
              </a:rPr>
              <a:t>Input</a:t>
            </a:r>
            <a:endParaRPr lang="it-IT" sz="2800" dirty="0" smtClean="0">
              <a:solidFill>
                <a:schemeClr val="hlink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Condizioni di stimolo nei confronti dei quali il soggetto agirà 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dirty="0" smtClean="0"/>
          </a:p>
          <a:p>
            <a:pPr eaLnBrk="1" hangingPunct="1">
              <a:lnSpc>
                <a:spcPct val="80000"/>
              </a:lnSpc>
              <a:defRPr/>
            </a:pPr>
            <a:endParaRPr lang="it-IT" sz="2000" dirty="0" smtClean="0"/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r>
              <a:rPr lang="it-IT" sz="2800" b="1" dirty="0" smtClean="0">
                <a:solidFill>
                  <a:schemeClr val="hlink"/>
                </a:solidFill>
              </a:rPr>
              <a:t>Azione</a:t>
            </a:r>
            <a:endParaRPr lang="it-IT" sz="2800" dirty="0" smtClean="0">
              <a:solidFill>
                <a:schemeClr val="hlink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i="1" dirty="0" smtClean="0">
                <a:solidFill>
                  <a:srgbClr val="FF0000"/>
                </a:solidFill>
              </a:rPr>
              <a:t>Quello che il soggetto farà, nella fase di: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dirty="0" smtClean="0"/>
          </a:p>
          <a:p>
            <a:pPr eaLnBrk="1" hangingPunct="1">
              <a:lnSpc>
                <a:spcPct val="80000"/>
              </a:lnSpc>
              <a:buFontTx/>
              <a:buChar char="-"/>
              <a:defRPr/>
            </a:pPr>
            <a:r>
              <a:rPr lang="it-IT" sz="2400" b="1" dirty="0" smtClean="0"/>
              <a:t>comprensione dell’input </a:t>
            </a:r>
            <a:r>
              <a:rPr lang="it-IT" sz="2400" dirty="0" smtClean="0"/>
              <a:t>(decodifica e generazione di significato),</a:t>
            </a:r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r>
              <a:rPr lang="it-IT" sz="2400" dirty="0" smtClean="0"/>
              <a:t> </a:t>
            </a:r>
          </a:p>
          <a:p>
            <a:pPr eaLnBrk="1" hangingPunct="1">
              <a:lnSpc>
                <a:spcPct val="80000"/>
              </a:lnSpc>
              <a:buFontTx/>
              <a:buChar char="-"/>
              <a:defRPr/>
            </a:pPr>
            <a:r>
              <a:rPr lang="it-IT" sz="2400" b="1" dirty="0" smtClean="0"/>
              <a:t>elaborazione</a:t>
            </a:r>
            <a:r>
              <a:rPr lang="it-IT" sz="2400" dirty="0" smtClean="0"/>
              <a:t> (lavoro a vari livelli sui significati per costruire ciò che l’azione richiede: memoria, e collegamenti, valutazione, decisione, </a:t>
            </a:r>
            <a:r>
              <a:rPr lang="it-IT" sz="2400" dirty="0" err="1" smtClean="0"/>
              <a:t>problem</a:t>
            </a:r>
            <a:r>
              <a:rPr lang="it-IT" sz="2400" dirty="0" smtClean="0"/>
              <a:t> </a:t>
            </a:r>
            <a:r>
              <a:rPr lang="it-IT" sz="2400" dirty="0" err="1" smtClean="0"/>
              <a:t>solving</a:t>
            </a:r>
            <a:r>
              <a:rPr lang="it-IT" sz="2400" dirty="0" smtClean="0"/>
              <a:t>, </a:t>
            </a:r>
            <a:r>
              <a:rPr lang="it-IT" sz="2400" dirty="0" err="1" smtClean="0"/>
              <a:t>ec</a:t>
            </a:r>
            <a:r>
              <a:rPr lang="it-IT" sz="2400" dirty="0" smtClean="0"/>
              <a:t>.) </a:t>
            </a:r>
          </a:p>
          <a:p>
            <a:pPr eaLnBrk="1" hangingPunct="1">
              <a:lnSpc>
                <a:spcPct val="80000"/>
              </a:lnSpc>
              <a:buFontTx/>
              <a:buChar char="-"/>
              <a:defRPr/>
            </a:pPr>
            <a:endParaRPr lang="it-IT" sz="2400" dirty="0" smtClean="0"/>
          </a:p>
          <a:p>
            <a:pPr eaLnBrk="1" hangingPunct="1">
              <a:lnSpc>
                <a:spcPct val="80000"/>
              </a:lnSpc>
              <a:buFontTx/>
              <a:buChar char="-"/>
              <a:defRPr/>
            </a:pPr>
            <a:r>
              <a:rPr lang="it-IT" sz="2400" b="1" dirty="0" smtClean="0"/>
              <a:t>output</a:t>
            </a:r>
            <a:r>
              <a:rPr lang="it-IT" sz="2400" dirty="0" smtClean="0"/>
              <a:t> (programmazione e realizzazione del prodotto agito: verbale, motorio, ecc</a:t>
            </a:r>
            <a:r>
              <a:rPr lang="it-IT" sz="2000" dirty="0" smtClean="0"/>
              <a:t>) </a:t>
            </a:r>
          </a:p>
        </p:txBody>
      </p:sp>
      <p:sp>
        <p:nvSpPr>
          <p:cNvPr id="35844" name="Line 4"/>
          <p:cNvSpPr>
            <a:spLocks noChangeShapeType="1"/>
          </p:cNvSpPr>
          <p:nvPr/>
        </p:nvSpPr>
        <p:spPr bwMode="auto">
          <a:xfrm>
            <a:off x="4140200" y="2205038"/>
            <a:ext cx="0" cy="431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-171450"/>
            <a:ext cx="8229600" cy="1384300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2400" b="1" smtClean="0">
                <a:solidFill>
                  <a:schemeClr val="hlink"/>
                </a:solidFill>
              </a:rPr>
              <a:t>L’adattamento degli obiettivi curricolari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850" y="928670"/>
            <a:ext cx="8362950" cy="5429288"/>
          </a:xfrm>
        </p:spPr>
        <p:txBody>
          <a:bodyPr>
            <a:normAutofit fontScale="77500" lnSpcReduction="20000"/>
          </a:bodyPr>
          <a:lstStyle/>
          <a:p>
            <a:pPr eaLnBrk="1" hangingPunct="1">
              <a:lnSpc>
                <a:spcPct val="120000"/>
              </a:lnSpc>
              <a:defRPr/>
            </a:pPr>
            <a:r>
              <a:rPr lang="it-IT" b="1" dirty="0" smtClean="0">
                <a:solidFill>
                  <a:srgbClr val="FF0000"/>
                </a:solidFill>
              </a:rPr>
              <a:t>Modificare l'input per:</a:t>
            </a:r>
          </a:p>
          <a:p>
            <a:pPr eaLnBrk="1" hangingPunct="1">
              <a:lnSpc>
                <a:spcPct val="120000"/>
              </a:lnSpc>
              <a:defRPr/>
            </a:pPr>
            <a:r>
              <a:rPr lang="it-IT" b="1" dirty="0" smtClean="0"/>
              <a:t> </a:t>
            </a:r>
            <a:r>
              <a:rPr lang="it-IT" b="1" dirty="0" smtClean="0">
                <a:solidFill>
                  <a:srgbClr val="FF0000"/>
                </a:solidFill>
              </a:rPr>
              <a:t>facilitare la fase di comprensione </a:t>
            </a:r>
            <a:r>
              <a:rPr lang="it-IT" b="1" dirty="0" smtClean="0"/>
              <a:t>(lessico più facile, lettere scritte più grandi, ecc.), </a:t>
            </a:r>
          </a:p>
          <a:p>
            <a:pPr eaLnBrk="1" hangingPunct="1">
              <a:lnSpc>
                <a:spcPct val="120000"/>
              </a:lnSpc>
              <a:buFontTx/>
              <a:buNone/>
              <a:defRPr/>
            </a:pPr>
            <a:endParaRPr lang="it-IT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b="1" dirty="0" smtClean="0">
                <a:solidFill>
                  <a:srgbClr val="FF0000"/>
                </a:solidFill>
              </a:rPr>
              <a:t>facilitare la fase di elaborazione </a:t>
            </a:r>
            <a:r>
              <a:rPr lang="it-IT" b="1" dirty="0" smtClean="0"/>
              <a:t>(</a:t>
            </a:r>
            <a:r>
              <a:rPr lang="it-IT" b="1" dirty="0" smtClean="0"/>
              <a:t>fornire </a:t>
            </a:r>
            <a:r>
              <a:rPr lang="it-IT" b="1" dirty="0" smtClean="0"/>
              <a:t>qualche esempio in più delle strategie del raggruppare per categoria, diamo una mappa concettuale per organizzare in anticipo un argomento, ecc.),</a:t>
            </a:r>
          </a:p>
          <a:p>
            <a:pPr eaLnBrk="1" hangingPunct="1">
              <a:lnSpc>
                <a:spcPct val="120000"/>
              </a:lnSpc>
              <a:defRPr/>
            </a:pPr>
            <a:endParaRPr lang="it-IT" b="1" dirty="0" smtClean="0"/>
          </a:p>
          <a:p>
            <a:pPr eaLnBrk="1" hangingPunct="1">
              <a:lnSpc>
                <a:spcPct val="120000"/>
              </a:lnSpc>
              <a:defRPr/>
            </a:pPr>
            <a:r>
              <a:rPr lang="it-IT" b="1" dirty="0" smtClean="0">
                <a:solidFill>
                  <a:srgbClr val="FF0000"/>
                </a:solidFill>
              </a:rPr>
              <a:t>facilitare la fase di realizzazione di un output </a:t>
            </a:r>
            <a:r>
              <a:rPr lang="it-IT" b="1" dirty="0" smtClean="0"/>
              <a:t>(</a:t>
            </a:r>
            <a:r>
              <a:rPr lang="it-IT" b="1" dirty="0" smtClean="0"/>
              <a:t>guidare </a:t>
            </a:r>
            <a:r>
              <a:rPr lang="it-IT" b="1" dirty="0" smtClean="0"/>
              <a:t>la mano, </a:t>
            </a:r>
            <a:r>
              <a:rPr lang="it-IT" b="1" dirty="0" smtClean="0"/>
              <a:t>tracciare </a:t>
            </a:r>
            <a:r>
              <a:rPr lang="it-IT" b="1" dirty="0" smtClean="0"/>
              <a:t>con dei piccoli punti un percorso facilitato di scrittura, </a:t>
            </a:r>
            <a:r>
              <a:rPr lang="it-IT" b="1" dirty="0" smtClean="0"/>
              <a:t>fare  </a:t>
            </a:r>
            <a:r>
              <a:rPr lang="it-IT" b="1" dirty="0" smtClean="0"/>
              <a:t>scegliere tra varie opzioni invece di scrivere, ecc.).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title"/>
          </p:nvPr>
        </p:nvSpPr>
        <p:spPr>
          <a:xfrm>
            <a:off x="684213" y="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L’adattamento degli obiettivi curricolari</a:t>
            </a:r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908050"/>
            <a:ext cx="7772400" cy="5307032"/>
          </a:xfrm>
        </p:spPr>
        <p:txBody>
          <a:bodyPr>
            <a:normAutofit/>
          </a:bodyPr>
          <a:lstStyle/>
          <a:p>
            <a:pPr eaLnBrk="1" hangingPunct="1">
              <a:lnSpc>
                <a:spcPct val="80000"/>
              </a:lnSpc>
              <a:defRPr/>
            </a:pPr>
            <a:r>
              <a:rPr lang="it-IT" sz="2400" b="1" i="1" dirty="0" smtClean="0">
                <a:solidFill>
                  <a:schemeClr val="hlink"/>
                </a:solidFill>
              </a:rPr>
              <a:t>Principio di parsimonia</a:t>
            </a:r>
            <a:r>
              <a:rPr lang="it-IT" sz="2400" dirty="0" smtClean="0"/>
              <a:t> (e di normalità)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meno si </a:t>
            </a:r>
            <a:r>
              <a:rPr lang="it-IT" sz="2400" i="1" dirty="0" smtClean="0"/>
              <a:t>adatta meglio è </a:t>
            </a:r>
            <a:r>
              <a:rPr lang="it-IT" sz="2400" dirty="0" smtClean="0"/>
              <a:t>(a condizione però che l'azione dell'alunno sia facilitata </a:t>
            </a:r>
            <a:r>
              <a:rPr lang="it-IT" sz="2400" i="1" dirty="0" smtClean="0"/>
              <a:t>e resa </a:t>
            </a:r>
            <a:r>
              <a:rPr lang="it-IT" sz="2400" dirty="0" smtClean="0"/>
              <a:t>realmente possibile):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meno cambiamenti possibile,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i cambiamenti più «naturali» possibile,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alterare al minimo la situazione in cui agisce l'alunno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b="1" i="1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i="1" dirty="0" smtClean="0">
                <a:solidFill>
                  <a:schemeClr val="hlink"/>
                </a:solidFill>
              </a:rPr>
              <a:t>Principio di efficacia</a:t>
            </a:r>
            <a:r>
              <a:rPr lang="it-IT" sz="2400" b="1" i="1" dirty="0" smtClean="0"/>
              <a:t>:</a:t>
            </a:r>
            <a:r>
              <a:rPr lang="it-IT" sz="2400" dirty="0" smtClean="0"/>
              <a:t> l'adattamento che facciamo deve realmente essere decisivo per la facilitazione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fare ricorso ad aiuti anche molto forti, espliciti,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gradualmente ridurre la loro invasività,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portare progressivamente la situazione (il materiale, le consegne, gli aiuti, ecc.) il più vicino possibile a quella naturale.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ChangeArrowheads="1"/>
          </p:cNvSpPr>
          <p:nvPr>
            <p:ph type="title"/>
          </p:nvPr>
        </p:nvSpPr>
        <p:spPr>
          <a:xfrm>
            <a:off x="827088" y="0"/>
            <a:ext cx="77724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Strategie per l’adattamento degli obiettivi curricolari</a:t>
            </a:r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388" y="1268413"/>
            <a:ext cx="8713787" cy="5329237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it-IT" sz="2400" b="1" i="1" dirty="0" smtClean="0">
                <a:solidFill>
                  <a:srgbClr val="FF3300"/>
                </a:solidFill>
              </a:rPr>
              <a:t>1° livello :Sostituzione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dirty="0" smtClean="0">
              <a:solidFill>
                <a:srgbClr val="FF3300"/>
              </a:solidFill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È sufficiente qualche forma di «sostituzione» dei vari componenti dell'input e dell'azione?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i="1" dirty="0" smtClean="0"/>
              <a:t>«Traduzione» dell’ input in altro codice/linguaggio. Non si semplifica da alcun punto dì vista, si cura soltanto l'accessibilità. </a:t>
            </a:r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r>
              <a:rPr lang="it-IT" sz="2400" i="1" dirty="0" smtClean="0"/>
              <a:t>Ad esempio: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i="1" dirty="0" smtClean="0"/>
              <a:t>sostituzione di input per la comprensione (lingua italiana segni, CAA, ABA, PECS, materiale in Braille, registrazioni audio di testi, ecc.)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i="1" dirty="0" smtClean="0"/>
              <a:t>sostituzione di output per la risposta (uso del computer in videoscrittura invece della matita, scelta multipla invece di domande aperte, ecc.).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it-IT" sz="2400" b="1" smtClean="0">
                <a:solidFill>
                  <a:schemeClr val="hlink"/>
                </a:solidFill>
              </a:rPr>
              <a:t>Strategie per l’adattamento </a:t>
            </a:r>
            <a:br>
              <a:rPr lang="it-IT" sz="2400" b="1" smtClean="0">
                <a:solidFill>
                  <a:schemeClr val="hlink"/>
                </a:solidFill>
              </a:rPr>
            </a:br>
            <a:r>
              <a:rPr lang="it-IT" sz="2400" b="1" smtClean="0">
                <a:solidFill>
                  <a:schemeClr val="hlink"/>
                </a:solidFill>
              </a:rPr>
              <a:t>degli obiettivi curricolari</a:t>
            </a:r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412875"/>
            <a:ext cx="8893175" cy="5184775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it-IT" sz="2400" b="1" i="1" dirty="0" smtClean="0">
                <a:solidFill>
                  <a:srgbClr val="FF3300"/>
                </a:solidFill>
              </a:rPr>
              <a:t>2° livello :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b="1" i="1" dirty="0" smtClean="0">
                <a:solidFill>
                  <a:srgbClr val="FF3300"/>
                </a:solidFill>
              </a:rPr>
              <a:t>Facilitazione</a:t>
            </a:r>
            <a:endParaRPr lang="it-IT" sz="2400" dirty="0" smtClean="0">
              <a:solidFill>
                <a:srgbClr val="FF3300"/>
              </a:solidFill>
            </a:endParaRP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dirty="0" smtClean="0"/>
              <a:t>È sufficiente e utile una “</a:t>
            </a:r>
            <a:r>
              <a:rPr lang="it-IT" sz="2400" b="1" dirty="0" err="1" smtClean="0">
                <a:solidFill>
                  <a:schemeClr val="hlink"/>
                </a:solidFill>
              </a:rPr>
              <a:t>ricontestualizzazione</a:t>
            </a:r>
            <a:r>
              <a:rPr lang="it-IT" sz="2400" b="1" dirty="0" smtClean="0"/>
              <a:t>”?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dirty="0" smtClean="0"/>
              <a:t>È </a:t>
            </a:r>
            <a:r>
              <a:rPr lang="it-IT" sz="2400" i="1" dirty="0" smtClean="0"/>
              <a:t>sufficiente, per garantire successo nell'obiettivo, riproporlo: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i="1" dirty="0" smtClean="0">
                <a:solidFill>
                  <a:srgbClr val="FF3300"/>
                </a:solidFill>
              </a:rPr>
              <a:t>con altre persone;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i="1" dirty="0" smtClean="0">
                <a:solidFill>
                  <a:srgbClr val="FF3300"/>
                </a:solidFill>
              </a:rPr>
              <a:t>in contesti funzionalmente reali</a:t>
            </a:r>
            <a:r>
              <a:rPr lang="it-IT" sz="2400" i="1" dirty="0" smtClean="0"/>
              <a:t> (calcolare il resto al supermercato, ecc.)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i="1" dirty="0" smtClean="0">
                <a:solidFill>
                  <a:srgbClr val="FF3300"/>
                </a:solidFill>
              </a:rPr>
              <a:t>con tecnologie più motivanti e interattive</a:t>
            </a:r>
            <a:r>
              <a:rPr lang="it-IT" sz="2400" i="1" dirty="0" smtClean="0"/>
              <a:t> (software didattici per la scrittura, per l'ortografia, ecc.)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i="1" dirty="0" smtClean="0">
                <a:solidFill>
                  <a:srgbClr val="FF3300"/>
                </a:solidFill>
              </a:rPr>
              <a:t>in contesti didattici fortemente interattivi</a:t>
            </a:r>
            <a:r>
              <a:rPr lang="it-IT" sz="2400" i="1" dirty="0" smtClean="0"/>
              <a:t> (gruppi di apprendimento cooperativo, tutoring, ecc.)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i="1" dirty="0" smtClean="0">
                <a:solidFill>
                  <a:srgbClr val="FF3300"/>
                </a:solidFill>
              </a:rPr>
              <a:t>in contesti didattici fortemente operativi e significativi</a:t>
            </a:r>
            <a:r>
              <a:rPr lang="it-IT" sz="2400" i="1" dirty="0" smtClean="0"/>
              <a:t> (laboratori, simulazioni, uscite, ecc.)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it-IT" sz="2400" b="1" smtClean="0">
                <a:solidFill>
                  <a:schemeClr val="hlink"/>
                </a:solidFill>
              </a:rPr>
              <a:t>Non è sufficiente o utile una ricontestualizzazione?</a:t>
            </a: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388" y="1268413"/>
            <a:ext cx="8507412" cy="4751387"/>
          </a:xfrm>
        </p:spPr>
        <p:txBody>
          <a:bodyPr/>
          <a:lstStyle/>
          <a:p>
            <a:pPr eaLnBrk="1" hangingPunct="1">
              <a:defRPr/>
            </a:pPr>
            <a:endParaRPr lang="it-IT" sz="2800" dirty="0" smtClean="0"/>
          </a:p>
          <a:p>
            <a:pPr eaLnBrk="1" hangingPunct="1">
              <a:defRPr/>
            </a:pPr>
            <a:r>
              <a:rPr lang="it-IT" sz="2800" dirty="0" smtClean="0"/>
              <a:t>Bisogna </a:t>
            </a:r>
            <a:r>
              <a:rPr lang="it-IT" sz="2800" b="1" dirty="0" smtClean="0">
                <a:solidFill>
                  <a:schemeClr val="hlink"/>
                </a:solidFill>
              </a:rPr>
              <a:t>semplificare</a:t>
            </a:r>
            <a:r>
              <a:rPr lang="it-IT" sz="2800" b="1" dirty="0" smtClean="0"/>
              <a:t> qualcosa nei </a:t>
            </a:r>
            <a:r>
              <a:rPr lang="it-IT" sz="2800" b="1" dirty="0" smtClean="0">
                <a:solidFill>
                  <a:schemeClr val="hlink"/>
                </a:solidFill>
              </a:rPr>
              <a:t>tempi</a:t>
            </a:r>
            <a:r>
              <a:rPr lang="it-IT" sz="2800" b="1" dirty="0" smtClean="0"/>
              <a:t> e negli </a:t>
            </a:r>
            <a:r>
              <a:rPr lang="it-IT" sz="2800" b="1" dirty="0" smtClean="0">
                <a:solidFill>
                  <a:schemeClr val="hlink"/>
                </a:solidFill>
              </a:rPr>
              <a:t>spazi</a:t>
            </a:r>
            <a:r>
              <a:rPr lang="it-IT" sz="2800" dirty="0" smtClean="0"/>
              <a:t>.</a:t>
            </a:r>
            <a:endParaRPr lang="it-IT" sz="2800" i="1" dirty="0" smtClean="0"/>
          </a:p>
          <a:p>
            <a:pPr eaLnBrk="1" hangingPunct="1">
              <a:defRPr/>
            </a:pPr>
            <a:r>
              <a:rPr lang="it-IT" sz="2800" i="1" dirty="0" smtClean="0"/>
              <a:t>Si lavora sui tempi utilizzati per quell’obiettivo, con </a:t>
            </a:r>
            <a:r>
              <a:rPr lang="it-IT" sz="2800" i="1" dirty="0" smtClean="0">
                <a:solidFill>
                  <a:schemeClr val="hlink"/>
                </a:solidFill>
              </a:rPr>
              <a:t>periodi più lunghi, più variazioni di contenuto, più pause, ecc.</a:t>
            </a:r>
          </a:p>
          <a:p>
            <a:pPr eaLnBrk="1" hangingPunct="1">
              <a:defRPr/>
            </a:pPr>
            <a:endParaRPr lang="it-IT" sz="2800" i="1" dirty="0" smtClean="0">
              <a:solidFill>
                <a:schemeClr val="hlink"/>
              </a:solidFill>
            </a:endParaRPr>
          </a:p>
          <a:p>
            <a:pPr eaLnBrk="1" hangingPunct="1">
              <a:defRPr/>
            </a:pPr>
            <a:r>
              <a:rPr lang="it-IT" sz="2800" i="1" dirty="0" smtClean="0"/>
              <a:t>Si lavora sulla ristrutturazione degli spazi, con </a:t>
            </a:r>
            <a:r>
              <a:rPr lang="it-IT" sz="2800" i="1" dirty="0" smtClean="0">
                <a:solidFill>
                  <a:schemeClr val="hlink"/>
                </a:solidFill>
              </a:rPr>
              <a:t>collocazioni più facilitanti, eliminando le distrazioni, controllando l'illuminazione, ecc.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-242888"/>
            <a:ext cx="8229600" cy="1384301"/>
          </a:xfrm>
        </p:spPr>
        <p:txBody>
          <a:bodyPr/>
          <a:lstStyle/>
          <a:p>
            <a:pPr eaLnBrk="1" hangingPunct="1">
              <a:defRPr/>
            </a:pPr>
            <a:r>
              <a:rPr lang="it-IT" sz="2400" b="1" smtClean="0">
                <a:solidFill>
                  <a:schemeClr val="hlink"/>
                </a:solidFill>
              </a:rPr>
              <a:t>Non è sufficiente o utile una ricontestualizzazione?</a:t>
            </a:r>
            <a:r>
              <a:rPr lang="it-IT" sz="2400" smtClean="0"/>
              <a:t/>
            </a:r>
            <a:br>
              <a:rPr lang="it-IT" sz="2400" smtClean="0"/>
            </a:br>
            <a:endParaRPr lang="it-IT" sz="2400" smtClean="0"/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388" y="620713"/>
            <a:ext cx="8964612" cy="6048375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it-IT" sz="2400" dirty="0" smtClean="0"/>
              <a:t>Oltre alla modificazione dei tempi e degli spazi dobbiamo arricchire la situazione con vari tipi di aiuto</a:t>
            </a:r>
          </a:p>
          <a:p>
            <a:pPr eaLnBrk="1" hangingPunct="1">
              <a:lnSpc>
                <a:spcPct val="9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b="1" dirty="0" smtClean="0">
                <a:solidFill>
                  <a:srgbClr val="FF3300"/>
                </a:solidFill>
              </a:rPr>
              <a:t>Aggiungere indizi, stimoli estrinseci</a:t>
            </a:r>
            <a:r>
              <a:rPr lang="it-IT" sz="2400" b="1" dirty="0" smtClean="0"/>
              <a:t> </a:t>
            </a:r>
            <a:r>
              <a:rPr lang="it-IT" sz="2400" dirty="0" smtClean="0"/>
              <a:t>che aiutino le varie fasi dell’azione:</a:t>
            </a:r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it-IT" sz="2400" dirty="0" smtClean="0"/>
              <a:t>   - </a:t>
            </a:r>
            <a:r>
              <a:rPr lang="it-IT" sz="2400" b="1" dirty="0" smtClean="0">
                <a:solidFill>
                  <a:srgbClr val="FF3300"/>
                </a:solidFill>
              </a:rPr>
              <a:t>colori  -  immagini  -  mappe cognitive  -  spiegazioni</a:t>
            </a:r>
            <a:r>
              <a:rPr lang="it-IT" sz="2400" b="1" dirty="0" smtClean="0"/>
              <a:t> </a:t>
            </a:r>
            <a:r>
              <a:rPr lang="it-IT" sz="2400" dirty="0" smtClean="0"/>
              <a:t>aggiuntive  -    modelli competenti nel far vedere come si fa;</a:t>
            </a:r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it-IT" sz="2400" dirty="0" smtClean="0">
                <a:solidFill>
                  <a:srgbClr val="FF3300"/>
                </a:solidFill>
              </a:rPr>
              <a:t>  - </a:t>
            </a:r>
            <a:r>
              <a:rPr lang="it-IT" sz="2400" b="1" dirty="0" smtClean="0">
                <a:solidFill>
                  <a:srgbClr val="FF3300"/>
                </a:solidFill>
              </a:rPr>
              <a:t>organizzatori anticipati/domande di riorganizzazione</a:t>
            </a:r>
            <a:r>
              <a:rPr lang="it-IT" sz="2400" b="1" dirty="0" smtClean="0"/>
              <a:t> </a:t>
            </a:r>
            <a:r>
              <a:rPr lang="it-IT" sz="2400" dirty="0" smtClean="0"/>
              <a:t>delle  conoscenze pregresse;</a:t>
            </a:r>
          </a:p>
          <a:p>
            <a:pPr eaLnBrk="1" hangingPunct="1">
              <a:lnSpc>
                <a:spcPct val="9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it-IT" sz="2400" dirty="0" smtClean="0"/>
              <a:t>   - </a:t>
            </a:r>
            <a:r>
              <a:rPr lang="it-IT" sz="2400" b="1" dirty="0" smtClean="0"/>
              <a:t>aiuti vari </a:t>
            </a:r>
            <a:r>
              <a:rPr lang="it-IT" sz="2400" b="1" dirty="0" smtClean="0">
                <a:solidFill>
                  <a:srgbClr val="FF3300"/>
                </a:solidFill>
              </a:rPr>
              <a:t>per la memoria</a:t>
            </a:r>
            <a:r>
              <a:rPr lang="it-IT" sz="2400" b="1" dirty="0" smtClean="0"/>
              <a:t> </a:t>
            </a:r>
            <a:r>
              <a:rPr lang="it-IT" sz="2400" dirty="0" smtClean="0"/>
              <a:t>(immagazzinamento e recupero), per la </a:t>
            </a:r>
            <a:r>
              <a:rPr lang="it-IT" sz="2400" b="1" dirty="0" smtClean="0">
                <a:solidFill>
                  <a:srgbClr val="FF3300"/>
                </a:solidFill>
              </a:rPr>
              <a:t>pianificazione delle azioni</a:t>
            </a:r>
            <a:r>
              <a:rPr lang="it-IT" sz="2400" b="1" dirty="0" smtClean="0"/>
              <a:t> </a:t>
            </a:r>
            <a:r>
              <a:rPr lang="it-IT" sz="2400" dirty="0" smtClean="0"/>
              <a:t>(esempi di script per scrivere un testo), per la </a:t>
            </a:r>
            <a:r>
              <a:rPr lang="it-IT" sz="2400" b="1" dirty="0" smtClean="0">
                <a:solidFill>
                  <a:srgbClr val="FF3300"/>
                </a:solidFill>
              </a:rPr>
              <a:t>decodifica </a:t>
            </a:r>
            <a:r>
              <a:rPr lang="it-IT" sz="2400" dirty="0" smtClean="0"/>
              <a:t>e la comprensione.</a:t>
            </a:r>
          </a:p>
          <a:p>
            <a:pPr eaLnBrk="1" hangingPunct="1">
              <a:lnSpc>
                <a:spcPct val="9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dirty="0" smtClean="0"/>
              <a:t>In questa fase si aggiungono informazioni, non si facilita riducendo qualcosa dell’obiettivo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/>
          </a:bodyPr>
          <a:lstStyle/>
          <a:p>
            <a:r>
              <a:rPr lang="it-IT" sz="2800" b="1" dirty="0" smtClean="0"/>
              <a:t>Piano educativo individualizzato</a:t>
            </a:r>
            <a:endParaRPr lang="it-IT" sz="28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95536" y="836712"/>
            <a:ext cx="8568952" cy="5544616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it-IT" b="1" dirty="0" smtClean="0"/>
              <a:t>e</a:t>
            </a:r>
            <a:r>
              <a:rPr lang="it-IT" sz="3400" b="1" dirty="0" smtClean="0">
                <a:solidFill>
                  <a:srgbClr val="FF0000"/>
                </a:solidFill>
              </a:rPr>
              <a:t>)  definisce   gli   strumenti   per   l'effettivo   svolgimento</a:t>
            </a:r>
          </a:p>
          <a:p>
            <a:pPr>
              <a:buNone/>
            </a:pPr>
            <a:r>
              <a:rPr lang="it-IT" sz="3400" b="1" dirty="0" smtClean="0">
                <a:solidFill>
                  <a:srgbClr val="FF0000"/>
                </a:solidFill>
              </a:rPr>
              <a:t>dell'alternanza  scuola-lavoro</a:t>
            </a:r>
            <a:r>
              <a:rPr lang="it-IT" b="1" dirty="0" smtClean="0"/>
              <a:t>,  assicurando  la  partecipazione  dei</a:t>
            </a:r>
          </a:p>
          <a:p>
            <a:pPr>
              <a:buNone/>
            </a:pPr>
            <a:r>
              <a:rPr lang="it-IT" b="1" dirty="0" smtClean="0"/>
              <a:t>soggetti coinvolti nel progetto di inclusione;</a:t>
            </a:r>
          </a:p>
          <a:p>
            <a:pPr>
              <a:buNone/>
            </a:pPr>
            <a:r>
              <a:rPr lang="it-IT" b="1" dirty="0" smtClean="0"/>
              <a:t> </a:t>
            </a:r>
          </a:p>
          <a:p>
            <a:pPr>
              <a:buNone/>
            </a:pPr>
            <a:r>
              <a:rPr lang="it-IT" b="1" dirty="0" smtClean="0"/>
              <a:t>f</a:t>
            </a:r>
            <a:r>
              <a:rPr lang="it-IT" b="1" dirty="0" smtClean="0">
                <a:solidFill>
                  <a:srgbClr val="FF0000"/>
                </a:solidFill>
              </a:rPr>
              <a:t>) indica le modalità  di  coordinamento  degli  interventi  ivi previsti e la loro </a:t>
            </a:r>
            <a:r>
              <a:rPr lang="it-IT" sz="4000" b="1" dirty="0" smtClean="0">
                <a:solidFill>
                  <a:srgbClr val="FF0000"/>
                </a:solidFill>
              </a:rPr>
              <a:t>interazione con il Progetto individuale; </a:t>
            </a:r>
          </a:p>
          <a:p>
            <a:pPr>
              <a:buNone/>
            </a:pPr>
            <a:endParaRPr lang="it-IT" b="1" dirty="0" smtClean="0"/>
          </a:p>
          <a:p>
            <a:pPr>
              <a:buNone/>
            </a:pPr>
            <a:r>
              <a:rPr lang="it-IT" b="1" dirty="0" smtClean="0"/>
              <a:t>g) e' redatto all'inizio di ogni anno scolastico di  riferimento,  a partire dalla scuola dell'infanzia, ed e' aggiornato in presenza di nuove e sopravvenute condizioni di funzionamento della  persona.  </a:t>
            </a:r>
            <a:r>
              <a:rPr lang="it-IT" b="1" dirty="0" smtClean="0">
                <a:solidFill>
                  <a:srgbClr val="FF0000"/>
                </a:solidFill>
              </a:rPr>
              <a:t>Nel</a:t>
            </a:r>
          </a:p>
          <a:p>
            <a:pPr>
              <a:buNone/>
            </a:pPr>
            <a:r>
              <a:rPr lang="it-IT" b="1" dirty="0" smtClean="0">
                <a:solidFill>
                  <a:srgbClr val="FF0000"/>
                </a:solidFill>
              </a:rPr>
              <a:t> passaggio tra i gradi di istruzione, compresi i casi di trasferimento</a:t>
            </a:r>
          </a:p>
          <a:p>
            <a:pPr>
              <a:buNone/>
            </a:pPr>
            <a:r>
              <a:rPr lang="it-IT" b="1" dirty="0" smtClean="0">
                <a:solidFill>
                  <a:srgbClr val="FF0000"/>
                </a:solidFill>
              </a:rPr>
              <a:t>fra scuole, e' assicurata l'interlocuzione tra i docenti della scuola</a:t>
            </a:r>
          </a:p>
          <a:p>
            <a:pPr>
              <a:buNone/>
            </a:pPr>
            <a:r>
              <a:rPr lang="it-IT" b="1" dirty="0" smtClean="0">
                <a:solidFill>
                  <a:srgbClr val="FF0000"/>
                </a:solidFill>
              </a:rPr>
              <a:t>di provenienza e quelli della scuola di destinazione; </a:t>
            </a:r>
          </a:p>
          <a:p>
            <a:pPr>
              <a:buNone/>
            </a:pPr>
            <a:endParaRPr lang="it-IT" b="1" dirty="0" smtClean="0"/>
          </a:p>
          <a:p>
            <a:pPr>
              <a:buNone/>
            </a:pPr>
            <a:r>
              <a:rPr lang="it-IT" b="1" dirty="0" smtClean="0"/>
              <a:t>h)  e'  soggetto  a  verifiche  periodiche  nel  corso  dell'anno scolastico al fine di accertare il raggiungimento degli  obiettivi  e apportare eventuali modifiche ed integrazioni. </a:t>
            </a:r>
            <a:endParaRPr lang="it-IT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-171450"/>
            <a:ext cx="8229600" cy="1384300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3° Livello : Semplificazione</a:t>
            </a:r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836613"/>
            <a:ext cx="8964613" cy="5688012"/>
          </a:xfrm>
        </p:spPr>
        <p:txBody>
          <a:bodyPr>
            <a:normAutofit lnSpcReduction="10000"/>
          </a:bodyPr>
          <a:lstStyle/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it-IT" sz="2400" b="1" dirty="0" smtClean="0">
                <a:solidFill>
                  <a:srgbClr val="FF3300"/>
                </a:solidFill>
              </a:rPr>
              <a:t>Semplificare l'obiettivo</a:t>
            </a:r>
            <a:r>
              <a:rPr lang="it-IT" sz="2400" b="1" dirty="0" smtClean="0"/>
              <a:t>, </a:t>
            </a:r>
            <a:r>
              <a:rPr lang="it-IT" sz="2400" dirty="0" smtClean="0"/>
              <a:t>in una o più delle sue componenti di azione: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dirty="0" smtClean="0"/>
              <a:t>comprensione,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dirty="0" smtClean="0"/>
              <a:t>elaborazione,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dirty="0" smtClean="0"/>
              <a:t>out di risposta</a:t>
            </a:r>
          </a:p>
          <a:p>
            <a:pPr eaLnBrk="1" hangingPunct="1">
              <a:lnSpc>
                <a:spcPct val="90000"/>
              </a:lnSpc>
              <a:defRPr/>
            </a:pPr>
            <a:endParaRPr lang="it-IT" sz="2400" i="1" dirty="0" smtClean="0"/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r>
              <a:rPr lang="it-IT" sz="2400" b="1" i="1" dirty="0" smtClean="0">
                <a:solidFill>
                  <a:srgbClr val="FF3300"/>
                </a:solidFill>
              </a:rPr>
              <a:t>modificare il lessico o ciò che dà le informazioni da comprendere</a:t>
            </a: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endParaRPr lang="it-IT" sz="2400" b="1" i="1" dirty="0" smtClean="0">
              <a:solidFill>
                <a:srgbClr val="FF3300"/>
              </a:solidFill>
            </a:endParaRP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r>
              <a:rPr lang="it-IT" sz="2400" b="1" i="1" dirty="0" smtClean="0">
                <a:solidFill>
                  <a:srgbClr val="FF3300"/>
                </a:solidFill>
              </a:rPr>
              <a:t>ridurre la complessità concettuale con ordini inferiori di elaborazione, materiali ed esempi più semplici, ecc.</a:t>
            </a: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endParaRPr lang="it-IT" sz="2400" b="1" i="1" dirty="0" smtClean="0">
              <a:solidFill>
                <a:srgbClr val="FF3300"/>
              </a:solidFill>
            </a:endParaRP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r>
              <a:rPr lang="it-IT" sz="2400" b="1" i="1" dirty="0" smtClean="0">
                <a:solidFill>
                  <a:srgbClr val="FF3300"/>
                </a:solidFill>
              </a:rPr>
              <a:t>sostituire alcune routine componenti (ad esempio alcuni calcoli si fanno con la calcolatrice</a:t>
            </a:r>
          </a:p>
          <a:p>
            <a:pPr eaLnBrk="1" hangingPunct="1">
              <a:lnSpc>
                <a:spcPct val="90000"/>
              </a:lnSpc>
              <a:buNone/>
              <a:defRPr/>
            </a:pPr>
            <a:endParaRPr lang="it-IT" sz="2400" b="1" i="1" dirty="0" smtClean="0">
              <a:solidFill>
                <a:srgbClr val="FF3300"/>
              </a:solidFill>
            </a:endParaRPr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it-IT" sz="2400" b="1" i="1" dirty="0" smtClean="0">
                <a:solidFill>
                  <a:srgbClr val="FF3300"/>
                </a:solidFill>
              </a:rPr>
              <a:t>-    Semplificare i criteri di corretta esecuzione delle risposte (ad esempio consentire più errori, più imprecisioni, più approssimazioni</a:t>
            </a:r>
            <a:r>
              <a:rPr lang="it-IT" sz="2400" i="1" dirty="0" smtClean="0">
                <a:solidFill>
                  <a:srgbClr val="FF3300"/>
                </a:solidFill>
              </a:rPr>
              <a:t>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188913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it-IT" sz="2400" b="1" smtClean="0">
                <a:solidFill>
                  <a:schemeClr val="hlink"/>
                </a:solidFill>
              </a:rPr>
              <a:t>4° Livello: Scomposizione nei nuclei fondanti</a:t>
            </a:r>
            <a:br>
              <a:rPr lang="it-IT" sz="2400" b="1" smtClean="0">
                <a:solidFill>
                  <a:schemeClr val="hlink"/>
                </a:solidFill>
              </a:rPr>
            </a:br>
            <a:endParaRPr lang="it-IT" sz="2400" b="1" smtClean="0">
              <a:solidFill>
                <a:schemeClr val="hlink"/>
              </a:solidFill>
            </a:endParaRPr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188" y="981075"/>
            <a:ext cx="8353425" cy="5688013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it-IT" sz="2000" smtClean="0"/>
              <a:t>Trovare nuclei fondanti della disciplina  più agevolmente traducibili in obiettivi accessibili e significativi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000" smtClean="0"/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r>
              <a:rPr lang="it-IT" sz="2000" smtClean="0"/>
              <a:t>       </a:t>
            </a:r>
            <a:r>
              <a:rPr lang="it-IT" sz="2000" i="1" smtClean="0"/>
              <a:t>Nell'epistemologia di quel sapere disciplinare si identificano delle attività fondanti e accessibili, al livello di difficoltà di cui abbiamo bisogno. </a:t>
            </a:r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endParaRPr lang="it-IT" sz="2000" i="1" smtClean="0"/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r>
              <a:rPr lang="it-IT" sz="2000" i="1" smtClean="0"/>
              <a:t>Ad esempio: in Geografia, la distinzione tra cambiamenti naturali e cambiamenti operati dall'uomo può essere affrontata in modo significativo ma accessibile realizzando una serie di fotografie di ambienti naturali e manufatti e classificandole in un cartellone. </a:t>
            </a:r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endParaRPr lang="it-IT" sz="2000" i="1" smtClean="0"/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r>
              <a:rPr lang="it-IT" sz="2000" i="1" smtClean="0"/>
              <a:t>In Storia, la consapevolezza della pluralità sistemica delle cause può essere affrontata realizzando un libro della propria storia personale, con i fatti più salienti circondati da molte cause (il cambio di casa è causato dall'arrivo di un fratello, dall'eredità del nonno, dalla voglia di stare più vicini alla campagna, ecc.).</a:t>
            </a:r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endParaRPr lang="it-IT" sz="2000" i="1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000" i="1" smtClean="0"/>
              <a:t>Avvicinarsi ai nuclei fondanti di un sapere disciplinare, più attenti ai processi cognitivi tipici di quel sapere piuttosto che ai prodotti (nozioni).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5° Livello: partecipazione </a:t>
            </a:r>
            <a:br>
              <a:rPr lang="it-IT" sz="2800" b="1" smtClean="0">
                <a:solidFill>
                  <a:schemeClr val="hlink"/>
                </a:solidFill>
              </a:rPr>
            </a:br>
            <a:r>
              <a:rPr lang="it-IT" sz="2800" b="1" smtClean="0">
                <a:solidFill>
                  <a:schemeClr val="hlink"/>
                </a:solidFill>
              </a:rPr>
              <a:t>alla cultura del compito</a:t>
            </a:r>
          </a:p>
        </p:txBody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buFontTx/>
              <a:buNone/>
              <a:defRPr/>
            </a:pPr>
            <a:endParaRPr lang="it-IT" sz="2800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it-IT" sz="2800" smtClean="0"/>
              <a:t>Trovare le occasioni per far partecipare l'alunno a dei momenti significativi di elaborazione o utilizzo delle competenze curricolari, in modo che sperimenti, anche se soltanto  da spettatore, la «cultura del compito»: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800" smtClean="0"/>
              <a:t> il clima emotivo, 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800" smtClean="0"/>
              <a:t>la tensione cognitiva, 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800" smtClean="0"/>
              <a:t>i prodotti elaborati, ecc.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Grp="1" noChangeArrowheads="1"/>
          </p:cNvSpPr>
          <p:nvPr>
            <p:ph type="title"/>
          </p:nvPr>
        </p:nvSpPr>
        <p:spPr>
          <a:xfrm>
            <a:off x="684213" y="-242888"/>
            <a:ext cx="7772400" cy="1143001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Fasi e livello di gravità dei casi</a:t>
            </a:r>
          </a:p>
        </p:txBody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836612"/>
            <a:ext cx="7772400" cy="5378469"/>
          </a:xfrm>
        </p:spPr>
        <p:txBody>
          <a:bodyPr>
            <a:normAutofit/>
          </a:bodyPr>
          <a:lstStyle/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Le operazioni della fase di </a:t>
            </a:r>
            <a:r>
              <a:rPr lang="it-IT" sz="2400" b="1" dirty="0" smtClean="0">
                <a:solidFill>
                  <a:srgbClr val="FF3300"/>
                </a:solidFill>
              </a:rPr>
              <a:t>sostituzione</a:t>
            </a:r>
            <a:r>
              <a:rPr lang="it-IT" sz="2400" dirty="0" smtClean="0"/>
              <a:t> sono necessarie prevalentemente nei </a:t>
            </a:r>
            <a:r>
              <a:rPr lang="it-IT" sz="2400" b="1" dirty="0" smtClean="0">
                <a:solidFill>
                  <a:srgbClr val="0070C0"/>
                </a:solidFill>
              </a:rPr>
              <a:t>casi di difficoltà sensoriali e motorie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Le fasi della </a:t>
            </a:r>
            <a:r>
              <a:rPr lang="it-IT" sz="2400" b="1" dirty="0" smtClean="0">
                <a:solidFill>
                  <a:srgbClr val="FF3300"/>
                </a:solidFill>
              </a:rPr>
              <a:t>facilitazione</a:t>
            </a:r>
            <a:r>
              <a:rPr lang="it-IT" sz="2400" dirty="0" smtClean="0"/>
              <a:t> sono particolarmente appropriate quando le </a:t>
            </a:r>
            <a:r>
              <a:rPr lang="it-IT" sz="2400" b="1" dirty="0" smtClean="0">
                <a:solidFill>
                  <a:srgbClr val="0070C0"/>
                </a:solidFill>
              </a:rPr>
              <a:t>difficoltà </a:t>
            </a:r>
            <a:r>
              <a:rPr lang="it-IT" sz="2400" b="1" u="sng" dirty="0" smtClean="0">
                <a:solidFill>
                  <a:srgbClr val="0070C0"/>
                </a:solidFill>
              </a:rPr>
              <a:t>non sono troppo forti e sono specifiche e settoriali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La fase della </a:t>
            </a:r>
            <a:r>
              <a:rPr lang="it-IT" sz="2400" b="1" dirty="0" smtClean="0">
                <a:solidFill>
                  <a:srgbClr val="FF0000"/>
                </a:solidFill>
              </a:rPr>
              <a:t>semplificazione </a:t>
            </a:r>
            <a:r>
              <a:rPr lang="it-IT" sz="2400" dirty="0" smtClean="0">
                <a:solidFill>
                  <a:srgbClr val="0070C0"/>
                </a:solidFill>
              </a:rPr>
              <a:t>si addice nei casi in cui i </a:t>
            </a:r>
            <a:r>
              <a:rPr lang="it-IT" sz="2400" b="1" u="sng" dirty="0" smtClean="0">
                <a:solidFill>
                  <a:srgbClr val="0070C0"/>
                </a:solidFill>
              </a:rPr>
              <a:t>deficit di comprensione, elaborazione e output </a:t>
            </a:r>
            <a:r>
              <a:rPr lang="it-IT" sz="2400" b="1" dirty="0" smtClean="0">
                <a:solidFill>
                  <a:srgbClr val="0070C0"/>
                </a:solidFill>
              </a:rPr>
              <a:t>sono più significativi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dirty="0" smtClean="0"/>
              <a:t>La fase della </a:t>
            </a:r>
            <a:r>
              <a:rPr lang="it-IT" sz="2400" b="1" dirty="0" smtClean="0">
                <a:solidFill>
                  <a:srgbClr val="FF0000"/>
                </a:solidFill>
              </a:rPr>
              <a:t>scomposizione</a:t>
            </a:r>
            <a:r>
              <a:rPr lang="it-IT" sz="2400" dirty="0" smtClean="0">
                <a:solidFill>
                  <a:srgbClr val="0070C0"/>
                </a:solidFill>
              </a:rPr>
              <a:t> </a:t>
            </a:r>
            <a:r>
              <a:rPr lang="it-IT" sz="2400" b="1" dirty="0" smtClean="0">
                <a:solidFill>
                  <a:srgbClr val="0070C0"/>
                </a:solidFill>
              </a:rPr>
              <a:t>dei nuclei fondanti di un sapere disciplinare  si addice </a:t>
            </a:r>
            <a:r>
              <a:rPr lang="it-IT" sz="2400" b="1" u="sng" dirty="0" smtClean="0">
                <a:solidFill>
                  <a:srgbClr val="0070C0"/>
                </a:solidFill>
              </a:rPr>
              <a:t>nei casi più difficili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Grp="1" noChangeArrowheads="1"/>
          </p:cNvSpPr>
          <p:nvPr>
            <p:ph type="title"/>
          </p:nvPr>
        </p:nvSpPr>
        <p:spPr>
          <a:xfrm>
            <a:off x="755650" y="0"/>
            <a:ext cx="77724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Difficoltà testuali</a:t>
            </a:r>
          </a:p>
        </p:txBody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0825" y="908050"/>
            <a:ext cx="8713788" cy="5949950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it-IT" sz="2800" dirty="0" smtClean="0"/>
              <a:t>Le difficoltà di un testo possono essere legate a: 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800" b="1" dirty="0" smtClean="0">
                <a:solidFill>
                  <a:srgbClr val="FF3300"/>
                </a:solidFill>
              </a:rPr>
              <a:t>aspetti contenutistici</a:t>
            </a:r>
            <a:r>
              <a:rPr lang="it-IT" sz="2800" dirty="0" smtClean="0"/>
              <a:t> (argomenti lontani dalle conoscenze pregresse, dalle </a:t>
            </a:r>
            <a:r>
              <a:rPr lang="it-IT" sz="2800" i="1" dirty="0" smtClean="0"/>
              <a:t>esperienze e </a:t>
            </a:r>
            <a:r>
              <a:rPr lang="it-IT" sz="2800" dirty="0" smtClean="0"/>
              <a:t>dagli interessi degli alunni), 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800" b="1" dirty="0" smtClean="0">
                <a:solidFill>
                  <a:srgbClr val="FF3300"/>
                </a:solidFill>
              </a:rPr>
              <a:t>linguistici </a:t>
            </a:r>
            <a:r>
              <a:rPr lang="it-IT" sz="2800" dirty="0" smtClean="0"/>
              <a:t>(ossia alle modalità espositive del testo), 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800" b="1" dirty="0" smtClean="0">
                <a:solidFill>
                  <a:srgbClr val="FF3300"/>
                </a:solidFill>
              </a:rPr>
              <a:t>grafici</a:t>
            </a:r>
            <a:r>
              <a:rPr lang="it-IT" sz="2800" dirty="0" smtClean="0"/>
              <a:t> (ad esempio un uso di immagini poco chiarificatrici dei concetti), 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800" dirty="0" smtClean="0"/>
              <a:t> </a:t>
            </a:r>
            <a:r>
              <a:rPr lang="it-IT" sz="2800" b="1" dirty="0" smtClean="0">
                <a:solidFill>
                  <a:srgbClr val="FF3300"/>
                </a:solidFill>
              </a:rPr>
              <a:t>operazioni cognitive richieste</a:t>
            </a:r>
            <a:r>
              <a:rPr lang="it-IT" sz="2800" dirty="0" smtClean="0"/>
              <a:t> (ad esempio ricavare e confrontare dei concetti, sintesi e generalizzazione degli apprendimenti).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4213" y="260350"/>
            <a:ext cx="7772400" cy="1143000"/>
          </a:xfrm>
        </p:spPr>
        <p:txBody>
          <a:bodyPr>
            <a:normAutofit fontScale="90000"/>
          </a:bodyPr>
          <a:lstStyle/>
          <a:p>
            <a:pPr algn="ctr" eaLnBrk="1" hangingPunct="1">
              <a:defRPr/>
            </a:pPr>
            <a:r>
              <a:rPr lang="it-IT" sz="2400" b="1" smtClean="0">
                <a:solidFill>
                  <a:schemeClr val="hlink"/>
                </a:solidFill>
              </a:rPr>
              <a:t>Primo livello di semplificazione:</a:t>
            </a:r>
            <a:br>
              <a:rPr lang="it-IT" sz="2400" b="1" smtClean="0">
                <a:solidFill>
                  <a:schemeClr val="hlink"/>
                </a:solidFill>
              </a:rPr>
            </a:br>
            <a:r>
              <a:rPr lang="it-IT" sz="2400" b="1" smtClean="0">
                <a:solidFill>
                  <a:schemeClr val="hlink"/>
                </a:solidFill>
              </a:rPr>
              <a:t> evidenziazione del testo</a:t>
            </a:r>
            <a:r>
              <a:rPr lang="it-IT" sz="4000" smtClean="0">
                <a:solidFill>
                  <a:schemeClr val="hlink"/>
                </a:solidFill>
              </a:rPr>
              <a:t/>
            </a:r>
            <a:br>
              <a:rPr lang="it-IT" sz="4000" smtClean="0">
                <a:solidFill>
                  <a:schemeClr val="hlink"/>
                </a:solidFill>
              </a:rPr>
            </a:br>
            <a:endParaRPr lang="it-IT" sz="4000" smtClean="0">
              <a:solidFill>
                <a:schemeClr val="hlink"/>
              </a:solidFill>
            </a:endParaRPr>
          </a:p>
        </p:txBody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850" y="981075"/>
            <a:ext cx="8496300" cy="5616575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it-IT" sz="2400" dirty="0" smtClean="0"/>
              <a:t>Costruire  sul testo originale  </a:t>
            </a:r>
            <a:r>
              <a:rPr lang="it-IT" sz="2400" b="1" dirty="0" smtClean="0">
                <a:solidFill>
                  <a:srgbClr val="FF0000"/>
                </a:solidFill>
              </a:rPr>
              <a:t>cornici ingrandite contenenti i concetti essenziali e</a:t>
            </a:r>
            <a:r>
              <a:rPr lang="it-IT" sz="2400" b="1" i="1" dirty="0" smtClean="0">
                <a:solidFill>
                  <a:srgbClr val="FF0000"/>
                </a:solidFill>
              </a:rPr>
              <a:t> </a:t>
            </a:r>
            <a:r>
              <a:rPr lang="it-IT" sz="2400" b="1" dirty="0" smtClean="0">
                <a:solidFill>
                  <a:srgbClr val="FF0000"/>
                </a:solidFill>
              </a:rPr>
              <a:t>le relative immagini     </a:t>
            </a:r>
            <a:r>
              <a:rPr lang="it-IT" sz="2400" dirty="0" smtClean="0">
                <a:solidFill>
                  <a:srgbClr val="0070C0"/>
                </a:solidFill>
              </a:rPr>
              <a:t>per    alunni con difficoltà percettive e di decodifica nell'approccio al testo</a:t>
            </a:r>
            <a:r>
              <a:rPr lang="it-IT" sz="2400" dirty="0" smtClean="0"/>
              <a:t>;</a:t>
            </a:r>
          </a:p>
          <a:p>
            <a:pPr eaLnBrk="1" hangingPunct="1">
              <a:lnSpc>
                <a:spcPct val="9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dirty="0" smtClean="0"/>
              <a:t>evidenziare visivamente i concetti essenziali; </a:t>
            </a:r>
          </a:p>
          <a:p>
            <a:pPr eaLnBrk="1" hangingPunct="1">
              <a:lnSpc>
                <a:spcPct val="9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b="1" i="1" dirty="0" smtClean="0"/>
              <a:t>estrapolare  dal testo cornici che contengono i concetti chiave ingranditi graficamente e un supporto iconico </a:t>
            </a:r>
            <a:r>
              <a:rPr lang="it-IT" sz="2400" dirty="0" smtClean="0"/>
              <a:t>che sia particolarmente motivante:</a:t>
            </a:r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it-IT" sz="2400" dirty="0" smtClean="0"/>
              <a:t> 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b="1" i="1" dirty="0" smtClean="0">
                <a:solidFill>
                  <a:srgbClr val="FF0000"/>
                </a:solidFill>
              </a:rPr>
              <a:t>costruire una «speciale lente di ingrandimento» che focalizza visivamente e illustra gli aspetti essenziali del discorso</a:t>
            </a:r>
            <a:r>
              <a:rPr lang="it-IT" sz="2400" dirty="0" smtClean="0"/>
              <a:t>, rendendolo in grado di lavorare sullo stesso libro dei compagni.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ChangeArrowheads="1"/>
          </p:cNvSpPr>
          <p:nvPr>
            <p:ph type="title"/>
          </p:nvPr>
        </p:nvSpPr>
        <p:spPr>
          <a:xfrm>
            <a:off x="755650" y="0"/>
            <a:ext cx="7772400" cy="1143000"/>
          </a:xfrm>
        </p:spPr>
        <p:txBody>
          <a:bodyPr>
            <a:normAutofit fontScale="90000"/>
          </a:bodyPr>
          <a:lstStyle/>
          <a:p>
            <a:pPr algn="ctr" eaLnBrk="1" hangingPunct="1">
              <a:defRPr/>
            </a:pPr>
            <a:r>
              <a:rPr lang="it-IT" sz="2400" b="1" smtClean="0">
                <a:solidFill>
                  <a:schemeClr val="hlink"/>
                </a:solidFill>
              </a:rPr>
              <a:t>Secondo livello di semplificazione:</a:t>
            </a:r>
            <a:br>
              <a:rPr lang="it-IT" sz="2400" b="1" smtClean="0">
                <a:solidFill>
                  <a:schemeClr val="hlink"/>
                </a:solidFill>
              </a:rPr>
            </a:br>
            <a:r>
              <a:rPr lang="it-IT" sz="2400" b="1" smtClean="0">
                <a:solidFill>
                  <a:schemeClr val="hlink"/>
                </a:solidFill>
              </a:rPr>
              <a:t> schematizzazione e ristrutturazione del testo</a:t>
            </a:r>
            <a:r>
              <a:rPr lang="it-IT" sz="4000" smtClean="0"/>
              <a:t/>
            </a:r>
            <a:br>
              <a:rPr lang="it-IT" sz="4000" smtClean="0"/>
            </a:br>
            <a:endParaRPr lang="it-IT" sz="4000" smtClean="0"/>
          </a:p>
        </p:txBody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850" y="836612"/>
            <a:ext cx="8534430" cy="5735659"/>
          </a:xfrm>
        </p:spPr>
        <p:txBody>
          <a:bodyPr>
            <a:noAutofit/>
          </a:bodyPr>
          <a:lstStyle/>
          <a:p>
            <a:pPr eaLnBrk="1" hangingPunct="1">
              <a:lnSpc>
                <a:spcPct val="80000"/>
              </a:lnSpc>
              <a:defRPr/>
            </a:pPr>
            <a:endParaRPr lang="it-IT" sz="2400" b="1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rafforzamento dell'idea principale con altre informazioni fondamentali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b="1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uso di un linguaggio più semplice </a:t>
            </a:r>
          </a:p>
          <a:p>
            <a:pPr eaLnBrk="1" hangingPunct="1">
              <a:lnSpc>
                <a:spcPct val="80000"/>
              </a:lnSpc>
              <a:buNone/>
              <a:defRPr/>
            </a:pPr>
            <a:r>
              <a:rPr lang="it-IT" sz="2400" b="1" dirty="0" smtClean="0"/>
              <a:t>    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evidenziazione delle parole chiave in neretto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b="1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uso di caratteri sufficientemente grandi.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b="1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eliminare  le parti non essenziali del testo</a:t>
            </a:r>
          </a:p>
          <a:p>
            <a:pPr eaLnBrk="1" hangingPunct="1">
              <a:lnSpc>
                <a:spcPct val="80000"/>
              </a:lnSpc>
              <a:buNone/>
              <a:defRPr/>
            </a:pPr>
            <a:endParaRPr lang="it-IT" sz="2400" b="1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fornire  fin dall'inizio l'idea principale, integrandola con le informazioni rilevanti espresse in un linguaggio semplice</a:t>
            </a:r>
          </a:p>
          <a:p>
            <a:pPr eaLnBrk="1" hangingPunct="1">
              <a:lnSpc>
                <a:spcPct val="80000"/>
              </a:lnSpc>
              <a:defRPr/>
            </a:pPr>
            <a:endParaRPr lang="it-IT" sz="2400" b="1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it-IT" sz="2400" b="1" dirty="0" smtClean="0"/>
              <a:t>evidenziate in diversi modi (caratteri grandi e parole chiave in neretto).</a:t>
            </a:r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r>
              <a:rPr lang="it-IT" sz="2400" b="1" dirty="0" smtClean="0"/>
              <a:t> </a:t>
            </a:r>
          </a:p>
          <a:p>
            <a:pPr eaLnBrk="1" hangingPunct="1">
              <a:lnSpc>
                <a:spcPct val="80000"/>
              </a:lnSpc>
              <a:buFontTx/>
              <a:buChar char="-"/>
              <a:defRPr/>
            </a:pPr>
            <a:r>
              <a:rPr lang="it-IT" sz="2400" b="1" dirty="0" smtClean="0"/>
              <a:t>uso di materiali facilmente reperibili (per esempio cartelloni, pennarelli e colori); </a:t>
            </a:r>
          </a:p>
          <a:p>
            <a:pPr eaLnBrk="1" hangingPunct="1">
              <a:lnSpc>
                <a:spcPct val="80000"/>
              </a:lnSpc>
              <a:buNone/>
              <a:defRPr/>
            </a:pPr>
            <a:endParaRPr lang="it-IT" sz="2400" b="1" dirty="0" smtClean="0"/>
          </a:p>
          <a:p>
            <a:pPr eaLnBrk="1" hangingPunct="1">
              <a:lnSpc>
                <a:spcPct val="80000"/>
              </a:lnSpc>
              <a:buFontTx/>
              <a:buNone/>
              <a:defRPr/>
            </a:pPr>
            <a:r>
              <a:rPr lang="it-IT" sz="2400" b="1" dirty="0" smtClean="0"/>
              <a:t> - uso del computer, che dà la possibilità di scegliere il tipo e la dimensione dei caratteri di stampa.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Terzo livello di semplificazione: </a:t>
            </a:r>
            <a:br>
              <a:rPr lang="it-IT" sz="2800" b="1" smtClean="0">
                <a:solidFill>
                  <a:schemeClr val="hlink"/>
                </a:solidFill>
              </a:rPr>
            </a:br>
            <a:r>
              <a:rPr lang="it-IT" sz="2800" b="1" smtClean="0">
                <a:solidFill>
                  <a:schemeClr val="hlink"/>
                </a:solidFill>
              </a:rPr>
              <a:t>riduzione del testo</a:t>
            </a:r>
            <a:br>
              <a:rPr lang="it-IT" sz="2800" b="1" smtClean="0">
                <a:solidFill>
                  <a:schemeClr val="hlink"/>
                </a:solidFill>
              </a:rPr>
            </a:br>
            <a:endParaRPr lang="it-IT" sz="2800" b="1" smtClean="0">
              <a:solidFill>
                <a:schemeClr val="hlink"/>
              </a:solidFill>
            </a:endParaRPr>
          </a:p>
        </p:txBody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14422"/>
            <a:ext cx="8229600" cy="5143536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defRPr/>
            </a:pPr>
            <a:r>
              <a:rPr lang="it-IT" dirty="0" smtClean="0"/>
              <a:t>II terzo livello di semplificazione implica interventi più radicali sul materiale:</a:t>
            </a:r>
          </a:p>
          <a:p>
            <a:pPr eaLnBrk="1" hangingPunct="1">
              <a:lnSpc>
                <a:spcPct val="90000"/>
              </a:lnSpc>
              <a:defRPr/>
            </a:pPr>
            <a:endParaRPr lang="it-IT" dirty="0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it-IT" dirty="0" smtClean="0"/>
              <a:t>netta riduzione del testo in brevi periodi riferiti ai concetti fondamentali</a:t>
            </a:r>
          </a:p>
          <a:p>
            <a:pPr eaLnBrk="1" hangingPunct="1">
              <a:lnSpc>
                <a:spcPct val="90000"/>
              </a:lnSpc>
              <a:defRPr/>
            </a:pPr>
            <a:endParaRPr lang="it-IT" dirty="0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it-IT" dirty="0" smtClean="0"/>
              <a:t>uso di immagini affiancate ai concetti chiave</a:t>
            </a:r>
          </a:p>
          <a:p>
            <a:pPr eaLnBrk="1" hangingPunct="1">
              <a:lnSpc>
                <a:spcPct val="90000"/>
              </a:lnSpc>
              <a:defRPr/>
            </a:pPr>
            <a:endParaRPr lang="it-IT" dirty="0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it-IT" dirty="0" smtClean="0"/>
              <a:t>forte contenuto </a:t>
            </a:r>
            <a:r>
              <a:rPr lang="it-IT" dirty="0" err="1" smtClean="0"/>
              <a:t>mnestico</a:t>
            </a:r>
            <a:r>
              <a:rPr lang="it-IT" dirty="0" smtClean="0"/>
              <a:t> e motivazionale nella realizzazione grafica.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title"/>
          </p:nvPr>
        </p:nvSpPr>
        <p:spPr>
          <a:xfrm>
            <a:off x="1116013" y="-171450"/>
            <a:ext cx="77724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it-IT" sz="2400" b="1" smtClean="0">
                <a:solidFill>
                  <a:schemeClr val="hlink"/>
                </a:solidFill>
              </a:rPr>
              <a:t>Dagli indicatori alla costruzione </a:t>
            </a:r>
            <a:br>
              <a:rPr lang="it-IT" sz="2400" b="1" smtClean="0">
                <a:solidFill>
                  <a:schemeClr val="hlink"/>
                </a:solidFill>
              </a:rPr>
            </a:br>
            <a:r>
              <a:rPr lang="it-IT" sz="2400" b="1" smtClean="0">
                <a:solidFill>
                  <a:schemeClr val="hlink"/>
                </a:solidFill>
              </a:rPr>
              <a:t>di strumenti valutativi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323850" y="908050"/>
            <a:ext cx="8820150" cy="6165850"/>
          </a:xfrm>
        </p:spPr>
        <p:txBody>
          <a:bodyPr/>
          <a:lstStyle/>
          <a:p>
            <a:pPr marL="533400" indent="-533400" eaLnBrk="1" hangingPunct="1">
              <a:lnSpc>
                <a:spcPct val="90000"/>
              </a:lnSpc>
              <a:buFontTx/>
              <a:buAutoNum type="alphaUcParenR"/>
              <a:defRPr/>
            </a:pPr>
            <a:r>
              <a:rPr lang="it-IT" sz="2000" b="1" smtClean="0">
                <a:solidFill>
                  <a:srgbClr val="FF3300"/>
                </a:solidFill>
              </a:rPr>
              <a:t>Indicatori di prodotto</a:t>
            </a:r>
            <a:r>
              <a:rPr lang="it-IT" sz="2000" b="1" smtClean="0"/>
              <a:t>: risultati dell’apprendimento (che cosa).</a:t>
            </a:r>
          </a:p>
          <a:p>
            <a:pPr marL="533400" indent="-533400" eaLnBrk="1" hangingPunct="1">
              <a:lnSpc>
                <a:spcPct val="90000"/>
              </a:lnSpc>
              <a:buFontTx/>
              <a:buNone/>
              <a:defRPr/>
            </a:pPr>
            <a:r>
              <a:rPr lang="it-IT" sz="2000" b="1" smtClean="0"/>
              <a:t>Gli indicatori di prodotto possono essere utili per rilevare: </a:t>
            </a:r>
          </a:p>
          <a:p>
            <a:pPr marL="533400" indent="-533400" eaLnBrk="1" hangingPunct="1">
              <a:lnSpc>
                <a:spcPct val="90000"/>
              </a:lnSpc>
              <a:buFontTx/>
              <a:buChar char="-"/>
              <a:defRPr/>
            </a:pPr>
            <a:r>
              <a:rPr lang="it-IT" sz="2000" b="1" smtClean="0"/>
              <a:t>capacità percettive (riconoscimento di forme, colori, dimensioni);</a:t>
            </a:r>
          </a:p>
          <a:p>
            <a:pPr marL="533400" indent="-533400" eaLnBrk="1" hangingPunct="1">
              <a:lnSpc>
                <a:spcPct val="90000"/>
              </a:lnSpc>
              <a:buFontTx/>
              <a:buChar char="-"/>
              <a:defRPr/>
            </a:pPr>
            <a:r>
              <a:rPr lang="it-IT" sz="2000" b="1" smtClean="0"/>
              <a:t>capacità motorie (saltare, lanciare,..) ;</a:t>
            </a:r>
          </a:p>
          <a:p>
            <a:pPr marL="533400" indent="-533400" eaLnBrk="1" hangingPunct="1">
              <a:lnSpc>
                <a:spcPct val="90000"/>
              </a:lnSpc>
              <a:buFontTx/>
              <a:buNone/>
              <a:defRPr/>
            </a:pPr>
            <a:r>
              <a:rPr lang="it-IT" sz="2000" b="1" smtClean="0"/>
              <a:t>- gli apprendimenti acquisiti nel corso di uno specifico percorso didattico: i nodi concettuali, gli obiettivi du una unità didattica.</a:t>
            </a:r>
          </a:p>
          <a:p>
            <a:pPr marL="533400" indent="-533400" eaLnBrk="1" hangingPunct="1">
              <a:lnSpc>
                <a:spcPct val="90000"/>
              </a:lnSpc>
              <a:buFontTx/>
              <a:buNone/>
              <a:defRPr/>
            </a:pPr>
            <a:endParaRPr lang="it-IT" sz="2000" b="1" smtClean="0"/>
          </a:p>
          <a:p>
            <a:pPr marL="533400" indent="-533400" eaLnBrk="1" hangingPunct="1">
              <a:lnSpc>
                <a:spcPct val="90000"/>
              </a:lnSpc>
              <a:buFontTx/>
              <a:buNone/>
              <a:defRPr/>
            </a:pPr>
            <a:r>
              <a:rPr lang="it-IT" sz="2000" b="1" smtClean="0">
                <a:solidFill>
                  <a:schemeClr val="hlink"/>
                </a:solidFill>
              </a:rPr>
              <a:t>B)</a:t>
            </a:r>
            <a:r>
              <a:rPr lang="it-IT" sz="2000" b="1" smtClean="0"/>
              <a:t> </a:t>
            </a:r>
            <a:r>
              <a:rPr lang="it-IT" sz="2000" b="1" smtClean="0">
                <a:solidFill>
                  <a:srgbClr val="FF3300"/>
                </a:solidFill>
              </a:rPr>
              <a:t>Indicatori di processo</a:t>
            </a:r>
            <a:r>
              <a:rPr lang="it-IT" sz="2000" b="1" smtClean="0"/>
              <a:t>: (come)</a:t>
            </a:r>
          </a:p>
          <a:p>
            <a:pPr marL="533400" indent="-533400" eaLnBrk="1" hangingPunct="1">
              <a:lnSpc>
                <a:spcPct val="90000"/>
              </a:lnSpc>
              <a:buFontTx/>
              <a:buNone/>
              <a:defRPr/>
            </a:pPr>
            <a:r>
              <a:rPr lang="it-IT" sz="2000" b="1" smtClean="0"/>
              <a:t>Non tutti i processi possono essere ridotti a griglie quantitative, es: capacità comunicative. Per queste occorrono strumenti che permettono di :</a:t>
            </a:r>
          </a:p>
          <a:p>
            <a:pPr marL="533400" indent="-533400" eaLnBrk="1" hangingPunct="1">
              <a:lnSpc>
                <a:spcPct val="90000"/>
              </a:lnSpc>
              <a:buFontTx/>
              <a:buNone/>
              <a:defRPr/>
            </a:pPr>
            <a:r>
              <a:rPr lang="it-IT" sz="2000" b="1" smtClean="0"/>
              <a:t>individuare, registrare, valutare la qualità dei discorsi e delle parole, la loro chiarezza, la loro capacità di usare aspetti formali e funzionali del linguaggio </a:t>
            </a:r>
          </a:p>
          <a:p>
            <a:pPr marL="533400" indent="-533400" eaLnBrk="1" hangingPunct="1">
              <a:lnSpc>
                <a:spcPct val="90000"/>
              </a:lnSpc>
              <a:buFontTx/>
              <a:buNone/>
              <a:defRPr/>
            </a:pPr>
            <a:endParaRPr lang="it-IT" sz="2000" b="1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it-IT" sz="4000" b="1" dirty="0" smtClean="0">
                <a:solidFill>
                  <a:schemeClr val="hlink"/>
                </a:solidFill>
              </a:rPr>
              <a:t>La costruzione del </a:t>
            </a:r>
            <a:r>
              <a:rPr lang="it-IT" sz="4000" b="1" dirty="0" err="1" smtClean="0">
                <a:solidFill>
                  <a:schemeClr val="hlink"/>
                </a:solidFill>
              </a:rPr>
              <a:t>P.E.I</a:t>
            </a:r>
            <a:endParaRPr lang="it-IT" sz="4000" b="1" dirty="0" smtClean="0">
              <a:solidFill>
                <a:schemeClr val="hlink"/>
              </a:solidFill>
            </a:endParaRP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buFontTx/>
              <a:buNone/>
              <a:defRPr/>
            </a:pPr>
            <a:r>
              <a:rPr lang="it-IT" smtClean="0"/>
              <a:t>Fase preliminare, diagnostica e istruttoria.</a:t>
            </a:r>
          </a:p>
          <a:p>
            <a:pPr marL="609600" indent="-609600" eaLnBrk="1" hangingPunct="1">
              <a:buFontTx/>
              <a:buAutoNum type="arabicParenR"/>
              <a:defRPr/>
            </a:pPr>
            <a:r>
              <a:rPr lang="it-IT" smtClean="0"/>
              <a:t>Conoscere l’allievo:</a:t>
            </a:r>
          </a:p>
          <a:p>
            <a:pPr marL="609600" indent="-609600" eaLnBrk="1" hangingPunct="1">
              <a:defRPr/>
            </a:pPr>
            <a:r>
              <a:rPr lang="it-IT" smtClean="0"/>
              <a:t>Lettura della diagnosi funzionale e del Profilo dinamico funzionale</a:t>
            </a:r>
          </a:p>
          <a:p>
            <a:pPr marL="609600" indent="-609600" eaLnBrk="1" hangingPunct="1">
              <a:buFontTx/>
              <a:buNone/>
              <a:defRPr/>
            </a:pPr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it-IT" sz="2400" b="1" smtClean="0">
                <a:solidFill>
                  <a:schemeClr val="hlink"/>
                </a:solidFill>
              </a:rPr>
              <a:t>2) Esplorare il contesto socio - scolastico</a:t>
            </a: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14422"/>
            <a:ext cx="8229600" cy="5286412"/>
          </a:xfrm>
        </p:spPr>
        <p:txBody>
          <a:bodyPr>
            <a:normAutofit lnSpcReduction="10000"/>
          </a:bodyPr>
          <a:lstStyle/>
          <a:p>
            <a:pPr eaLnBrk="1" hangingPunct="1">
              <a:lnSpc>
                <a:spcPct val="90000"/>
              </a:lnSpc>
              <a:defRPr/>
            </a:pPr>
            <a:r>
              <a:rPr lang="it-IT" sz="2400" dirty="0" smtClean="0"/>
              <a:t>Acquisire il </a:t>
            </a:r>
            <a:r>
              <a:rPr lang="it-IT" sz="2400" b="1" dirty="0" err="1" smtClean="0"/>
              <a:t>P.T.O.F.</a:t>
            </a:r>
            <a:endParaRPr lang="it-IT" sz="2400" b="1" dirty="0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it-IT" sz="2400" dirty="0" smtClean="0"/>
              <a:t>Assumere informazioni sul contesto interno:</a:t>
            </a: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r>
              <a:rPr lang="it-IT" sz="2400" dirty="0" smtClean="0">
                <a:solidFill>
                  <a:srgbClr val="FF0000"/>
                </a:solidFill>
              </a:rPr>
              <a:t>sull’organizzazione didattica: </a:t>
            </a:r>
            <a:r>
              <a:rPr lang="it-IT" sz="2400" dirty="0" smtClean="0"/>
              <a:t>curricoli, laboratori, progetti, attività aggiuntive, integrative, opzionali, innovative, sperimentali;</a:t>
            </a: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endParaRPr lang="it-IT" sz="2400" dirty="0" smtClean="0"/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r>
              <a:rPr lang="it-IT" sz="2400" dirty="0" smtClean="0">
                <a:solidFill>
                  <a:srgbClr val="FF0000"/>
                </a:solidFill>
              </a:rPr>
              <a:t>sull’organizzazione funzionale </a:t>
            </a:r>
            <a:r>
              <a:rPr lang="it-IT" sz="2400" dirty="0" smtClean="0"/>
              <a:t>degli organi collegiali;</a:t>
            </a: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endParaRPr lang="it-IT" sz="2400" dirty="0" smtClean="0"/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r>
              <a:rPr lang="it-IT" sz="2400" dirty="0" smtClean="0">
                <a:solidFill>
                  <a:srgbClr val="FF0000"/>
                </a:solidFill>
              </a:rPr>
              <a:t>Sulle modalità di progettazione didattica  e valutazione;</a:t>
            </a: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endParaRPr lang="it-IT" sz="2400" dirty="0" smtClean="0">
              <a:solidFill>
                <a:srgbClr val="FF3300"/>
              </a:solidFill>
            </a:endParaRP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r>
              <a:rPr lang="it-IT" sz="2400" dirty="0" smtClean="0"/>
              <a:t>Sull’organizzazione autonoma</a:t>
            </a:r>
            <a:r>
              <a:rPr lang="it-IT" sz="2400" dirty="0" smtClean="0">
                <a:solidFill>
                  <a:srgbClr val="FF3300"/>
                </a:solidFill>
              </a:rPr>
              <a:t>( </a:t>
            </a:r>
            <a:r>
              <a:rPr lang="it-IT" sz="2400" dirty="0" smtClean="0">
                <a:solidFill>
                  <a:srgbClr val="FF0000"/>
                </a:solidFill>
              </a:rPr>
              <a:t>flessibilità e integrazione di tempi, gruppi, spazi);</a:t>
            </a: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endParaRPr lang="it-IT" sz="2400" dirty="0" smtClean="0">
              <a:solidFill>
                <a:srgbClr val="FF3300"/>
              </a:solidFill>
            </a:endParaRP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r>
              <a:rPr lang="it-IT" sz="2400" dirty="0" smtClean="0">
                <a:solidFill>
                  <a:srgbClr val="FF0000"/>
                </a:solidFill>
              </a:rPr>
              <a:t>Sulle risorse strutturali, strumentali, professionali</a:t>
            </a:r>
          </a:p>
          <a:p>
            <a:pPr eaLnBrk="1" hangingPunct="1">
              <a:lnSpc>
                <a:spcPct val="90000"/>
              </a:lnSpc>
              <a:buFontTx/>
              <a:buChar char="-"/>
              <a:defRPr/>
            </a:pPr>
            <a:endParaRPr lang="it-IT" sz="2400" dirty="0" smtClean="0">
              <a:solidFill>
                <a:srgbClr val="FF3300"/>
              </a:solidFill>
            </a:endParaRPr>
          </a:p>
          <a:p>
            <a:pPr eaLnBrk="1" hangingPunct="1">
              <a:lnSpc>
                <a:spcPct val="90000"/>
              </a:lnSpc>
              <a:defRPr/>
            </a:pPr>
            <a:endParaRPr lang="it-IT" sz="2400" dirty="0" smtClean="0"/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endParaRPr lang="it-IT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it-IT" sz="2800" b="1" smtClean="0">
                <a:solidFill>
                  <a:schemeClr val="hlink"/>
                </a:solidFill>
              </a:rPr>
              <a:t>3) Conoscere il contesto esterno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it-IT" smtClean="0"/>
              <a:t>Mappa delle Associazioni e istituzioni di supporto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mtClean="0"/>
              <a:t>Partecipazione dei genitori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mtClean="0"/>
              <a:t>Rapporti con EE.LL e ASL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mtClean="0"/>
              <a:t>Possibilità di consulenze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mtClean="0"/>
              <a:t>Possibilità di terapie e riabilitazioni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it-IT" smtClean="0"/>
              <a:t>Interventi educativi e assistenziali post - scolastici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295</TotalTime>
  <Words>4885</Words>
  <Application>Microsoft Office PowerPoint</Application>
  <PresentationFormat>Presentazione su schermo (4:3)</PresentationFormat>
  <Paragraphs>853</Paragraphs>
  <Slides>68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68</vt:i4>
      </vt:variant>
    </vt:vector>
  </HeadingPairs>
  <TitlesOfParts>
    <vt:vector size="69" baseType="lpstr">
      <vt:lpstr>Tema di Office</vt:lpstr>
      <vt:lpstr>D. Lgs. 66/2017</vt:lpstr>
      <vt:lpstr>PROFILO DI FUNZIONAMENTO (PDF) ALLA  BASE  DELL’ ICF</vt:lpstr>
      <vt:lpstr>PROFILO DI FUNZIONAMENTO DELLA PERSONA</vt:lpstr>
      <vt:lpstr>IL PROFILO DI FUNZIONAMENTO È REDATTO DALL’UNITÀ  DI VALUTAZIONE MULTIDISCIPLINARE COMPOSTA DA:</vt:lpstr>
      <vt:lpstr>Piano educativo individualizzato</vt:lpstr>
      <vt:lpstr>Piano educativo individualizzato</vt:lpstr>
      <vt:lpstr>La costruzione del P.E.I</vt:lpstr>
      <vt:lpstr>2) Esplorare il contesto socio - scolastico</vt:lpstr>
      <vt:lpstr>3) Conoscere il contesto esterno</vt:lpstr>
      <vt:lpstr>LA CONOSCENZA DELL’ALLIEVO </vt:lpstr>
      <vt:lpstr>Conoscere l’allievo: l’osservazione  </vt:lpstr>
      <vt:lpstr>Soggettività, oggettività, intersoggettività</vt:lpstr>
      <vt:lpstr>Intersoggettività</vt:lpstr>
      <vt:lpstr>Tipologie di osservazione</vt:lpstr>
      <vt:lpstr>Come, cosa osservare</vt:lpstr>
      <vt:lpstr>Le domande da porsi: </vt:lpstr>
      <vt:lpstr>Le fasi dell’osservazione </vt:lpstr>
      <vt:lpstr>Gli strumenti</vt:lpstr>
      <vt:lpstr>I protocolli</vt:lpstr>
      <vt:lpstr>Chek – list </vt:lpstr>
      <vt:lpstr>GRIGLIA  D’OSSERVAZIONE ALUNNO SU BASE  ICF</vt:lpstr>
      <vt:lpstr>Diapositiva 22</vt:lpstr>
      <vt:lpstr>Diapositiva 23</vt:lpstr>
      <vt:lpstr>Diapositiva 24</vt:lpstr>
      <vt:lpstr>Diapositiva 25</vt:lpstr>
      <vt:lpstr>Diapositiva 26</vt:lpstr>
      <vt:lpstr>Diapositiva 27</vt:lpstr>
      <vt:lpstr>Diapositiva 28</vt:lpstr>
      <vt:lpstr>Diapositiva 29</vt:lpstr>
      <vt:lpstr>Diapositiva 30</vt:lpstr>
      <vt:lpstr>Diapositiva 31</vt:lpstr>
      <vt:lpstr>In sintesi: </vt:lpstr>
      <vt:lpstr>Il P.E.I.: criteri etici </vt:lpstr>
      <vt:lpstr> Il P.E.I.: criteri etici </vt:lpstr>
      <vt:lpstr>Il P.E.I.: criteri pedagogici </vt:lpstr>
      <vt:lpstr>Il P.E.I.: criteri operativi </vt:lpstr>
      <vt:lpstr>Il P.E.I.: criteri operativi </vt:lpstr>
      <vt:lpstr>  Funzionamento e  Partecipazione La “chiave”</vt:lpstr>
      <vt:lpstr>Funzionamento e  Partecipazione </vt:lpstr>
      <vt:lpstr>PIANO EDUCATIVO INDIVIDUALIZZATO (PEI)</vt:lpstr>
      <vt:lpstr>IL PEI: COME SI COSTRUISCE</vt:lpstr>
      <vt:lpstr>Dodici criteri  guida per la  progettazione</vt:lpstr>
      <vt:lpstr>Dodici criteri guida per la  progettazione</vt:lpstr>
      <vt:lpstr>IL PEI IN OTTICA ICF</vt:lpstr>
      <vt:lpstr>SEZIONE 3 IPOTESI OPERATIVE – STRUMENTI -  VALUTAZIONE</vt:lpstr>
      <vt:lpstr>SEZIONE 3 -  IPOTESI OPERATIVE – STRUMENTI -  VALUTAZIONE</vt:lpstr>
      <vt:lpstr>e310-360 (RELAZIONI E SOSTEGNO SOCIALI)     PARTE 4 – ALTRE INFORMAZIONI SUL CONTESTO FATTORI CONTESTUALI PERSONALI (aspetti psicologici, affettivi, comportamentali) BARRIERE STILI ATTRIBUTIVI  AUTOEFFICACIA  AUTOSTIMA (b 1644)  EMOTIVITÀ  OSSERVAZIONI:   </vt:lpstr>
      <vt:lpstr>SEZIONE 2 OBIETTIVI DIDATTICI DEL PERCORSO EDUCATIVO INDIVIDUALIZZATO IN OTTICA ICF </vt:lpstr>
      <vt:lpstr>Diapositiva 49</vt:lpstr>
      <vt:lpstr>Conoscenze e competenze del docente di sostegno </vt:lpstr>
      <vt:lpstr>Raccordo con i docenti del C. di classe</vt:lpstr>
      <vt:lpstr>I contenuti</vt:lpstr>
      <vt:lpstr>L’adattamento degli obiettivi curricolari</vt:lpstr>
      <vt:lpstr>L’adattamento degli obiettivi curricolari</vt:lpstr>
      <vt:lpstr>L’adattamento degli obiettivi curricolari</vt:lpstr>
      <vt:lpstr>Strategie per l’adattamento degli obiettivi curricolari</vt:lpstr>
      <vt:lpstr>Strategie per l’adattamento  degli obiettivi curricolari</vt:lpstr>
      <vt:lpstr>Non è sufficiente o utile una ricontestualizzazione?</vt:lpstr>
      <vt:lpstr>Non è sufficiente o utile una ricontestualizzazione? </vt:lpstr>
      <vt:lpstr>3° Livello : Semplificazione</vt:lpstr>
      <vt:lpstr>4° Livello: Scomposizione nei nuclei fondanti </vt:lpstr>
      <vt:lpstr>5° Livello: partecipazione  alla cultura del compito</vt:lpstr>
      <vt:lpstr>Fasi e livello di gravità dei casi</vt:lpstr>
      <vt:lpstr>Difficoltà testuali</vt:lpstr>
      <vt:lpstr>Primo livello di semplificazione:  evidenziazione del testo </vt:lpstr>
      <vt:lpstr>Secondo livello di semplificazione:  schematizzazione e ristrutturazione del testo </vt:lpstr>
      <vt:lpstr>Terzo livello di semplificazione:  riduzione del testo </vt:lpstr>
      <vt:lpstr>Dagli indicatori alla costruzione  di strumenti valutativi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D. Lgs. 66/2017</dc:title>
  <dc:creator>Giancarlo</dc:creator>
  <cp:lastModifiedBy>Giancarlo</cp:lastModifiedBy>
  <cp:revision>33</cp:revision>
  <dcterms:created xsi:type="dcterms:W3CDTF">2019-05-27T08:10:53Z</dcterms:created>
  <dcterms:modified xsi:type="dcterms:W3CDTF">2019-11-19T10:59:57Z</dcterms:modified>
</cp:coreProperties>
</file>

<file path=docProps/thumbnail.jpeg>
</file>