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89" r:id="rId2"/>
    <p:sldId id="290" r:id="rId3"/>
    <p:sldId id="293" r:id="rId4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FE7563-48F1-45D9-A6B8-896D98ABB4FB}" type="datetimeFigureOut">
              <a:rPr lang="it-IT" smtClean="0"/>
              <a:pPr/>
              <a:t>19/09/2019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 fontScale="90000"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</a:t>
            </a:r>
            <a:r>
              <a:rPr lang="it-IT" sz="2000" dirty="0" smtClean="0"/>
              <a:t>secondo </a:t>
            </a:r>
            <a:r>
              <a:rPr lang="it-IT" sz="2000" dirty="0"/>
              <a:t>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6435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360038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4254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Produrre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testi 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 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vario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tipo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 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relazione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ai 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differenti </a:t>
                      </a:r>
                      <a:r>
                        <a:rPr lang="it-IT" sz="1600" spc="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scopi 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comunicativi 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(Asse</a:t>
                      </a:r>
                      <a:r>
                        <a:rPr lang="it-IT" sz="1600" spc="4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linguaggi).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33603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3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biennio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secondo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grado</a:t>
                      </a: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2952328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Presentare una relazione al consiglio di classe in cui l’allievo chiede di essere inserito nella struttura prescelta per il tirocinio.</a:t>
                      </a:r>
                    </a:p>
                    <a:p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La relazione </a:t>
                      </a:r>
                      <a:r>
                        <a:rPr lang="it-IT" sz="1600" kern="1200" dirty="0" err="1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dev</a:t>
                      </a:r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’essere elaborata  secondo il seguente schema: 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Descrizione della struttura ( tipologia di struttura, ubicazione,  target, prodotti e  servizi erogati). 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Collegamenti  con il percorso didattico (specificare quali competenze e  quali aspetti del proprio percorso formativo si possono collegare all’esperienza di tirocinio nella struttura prescelta) 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Specificazione delle  ragioni personali (attitudini, interessi, esperienze precedenti, …)  che giustificano la scelta della struttura. </a:t>
                      </a:r>
                    </a:p>
                    <a:p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 </a:t>
                      </a:r>
                    </a:p>
                  </a:txBody>
                  <a:tcPr marL="0" marR="0" marT="0" marB="0"/>
                </a:tc>
              </a:tr>
              <a:tr h="86409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508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Relazione</a:t>
                      </a:r>
                      <a:r>
                        <a:rPr lang="it-IT" sz="1600" spc="2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rispetti i vincoli preposti:</a:t>
                      </a:r>
                    </a:p>
                    <a:p>
                      <a:pPr marL="66040" marR="508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24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struttura predefinita</a:t>
                      </a:r>
                    </a:p>
                    <a:p>
                      <a:pPr marL="66040" marR="508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Formattazione concordata:</a:t>
                      </a:r>
                      <a:r>
                        <a:rPr lang="it-IT" sz="1600" spc="2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endParaRPr lang="it-IT" sz="1600" spc="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508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Giustificazione</a:t>
                      </a:r>
                      <a:r>
                        <a:rPr lang="it-IT" sz="1600" spc="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della scelta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29538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1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Aula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multimediale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eventuali</a:t>
                      </a:r>
                      <a:r>
                        <a:rPr lang="it-IT" sz="1600" spc="1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esperienze</a:t>
                      </a:r>
                      <a:r>
                        <a:rPr lang="it-IT" sz="16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formative</a:t>
                      </a:r>
                      <a:r>
                        <a:rPr lang="it-IT" sz="1600" spc="2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pregresse,</a:t>
                      </a:r>
                      <a:r>
                        <a:rPr lang="it-IT" sz="1600" spc="11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docente</a:t>
                      </a:r>
                      <a:r>
                        <a:rPr lang="it-IT" sz="16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tutor.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 fontScale="90000"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</a:t>
            </a:r>
            <a:r>
              <a:rPr lang="it-IT" sz="2000" dirty="0" smtClean="0"/>
              <a:t>secondo </a:t>
            </a:r>
            <a:r>
              <a:rPr lang="it-IT" sz="2000" dirty="0"/>
              <a:t>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8373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44216"/>
                <a:gridCol w="684076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Individuare</a:t>
                      </a:r>
                      <a:r>
                        <a:rPr lang="it-IT" sz="1600" spc="-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strategie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appropriate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risoluzione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problemi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(Asse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matematico).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24068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3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biennio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secondo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921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7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17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deve</a:t>
                      </a:r>
                      <a:r>
                        <a:rPr lang="it-IT" sz="1600" spc="18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organizzare</a:t>
                      </a:r>
                      <a:r>
                        <a:rPr lang="it-IT" sz="1600" spc="1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1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viaggio</a:t>
                      </a:r>
                      <a:r>
                        <a:rPr lang="it-IT" sz="1600" spc="1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istruzione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175" baseline="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7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…</a:t>
                      </a:r>
                      <a:r>
                        <a:rPr lang="it-IT" sz="1600" spc="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.</a:t>
                      </a:r>
                      <a:r>
                        <a:rPr lang="it-IT" sz="1600" spc="17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Hai</a:t>
                      </a:r>
                      <a:r>
                        <a:rPr lang="it-IT" sz="1600" spc="1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3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preventivi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due</a:t>
                      </a:r>
                      <a:r>
                        <a:rPr lang="it-IT" sz="1600" spc="1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agenzie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alle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quali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solitamente</a:t>
                      </a:r>
                      <a:r>
                        <a:rPr lang="it-IT" sz="16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si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appoggia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segreteria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1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oppure</a:t>
                      </a:r>
                      <a:r>
                        <a:rPr lang="it-IT" sz="1600" spc="20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puoi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scegliere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prenotare</a:t>
                      </a:r>
                      <a:r>
                        <a:rPr lang="it-IT" sz="1600" spc="20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direttamente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hotel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trasporto.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  <a:p>
                      <a:pPr marL="66040" marR="6731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Confronta</a:t>
                      </a:r>
                      <a:r>
                        <a:rPr lang="it-IT" sz="1600" spc="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varie</a:t>
                      </a:r>
                      <a:r>
                        <a:rPr lang="it-IT" sz="1600" spc="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opzioni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scegli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soluzione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più</a:t>
                      </a:r>
                      <a:r>
                        <a:rPr lang="it-IT" sz="1600" spc="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conveniente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ciascuna</a:t>
                      </a:r>
                      <a:r>
                        <a:rPr lang="it-IT" sz="1600" spc="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1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situazioni</a:t>
                      </a:r>
                      <a:r>
                        <a:rPr lang="it-IT" sz="1600" spc="-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proposte: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  <a:p>
                      <a:pPr marL="342900" lvl="0" indent="-342900" algn="just" eaLnBrk="0" hangingPunct="0">
                        <a:lnSpc>
                          <a:spcPts val="1225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partecipa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solo</a:t>
                      </a:r>
                      <a:r>
                        <a:rPr lang="it-IT" sz="16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tua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r>
                        <a:rPr lang="it-IT" sz="1600" spc="2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(2B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formata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25</a:t>
                      </a:r>
                      <a:r>
                        <a:rPr lang="it-IT" sz="16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studenti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);</a:t>
                      </a:r>
                    </a:p>
                    <a:p>
                      <a:pPr marL="342900" lvl="0" indent="-342900" algn="just" eaLnBrk="0" hangingPunct="0">
                        <a:lnSpc>
                          <a:spcPts val="1225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lvl="0" indent="-342900" algn="just" eaLnBrk="0" hangingPunct="0">
                        <a:lnSpc>
                          <a:spcPts val="122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partecipa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anche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2D,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formata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20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studenti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;</a:t>
                      </a:r>
                    </a:p>
                    <a:p>
                      <a:pPr marL="342900" lvl="0" indent="-342900" algn="just" eaLnBrk="0" hangingPunct="0">
                        <a:lnSpc>
                          <a:spcPts val="122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lvl="0" indent="-342900" algn="just" eaLnBrk="0" hangingPunct="0">
                        <a:lnSpc>
                          <a:spcPts val="121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partecipano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anche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2C</a:t>
                      </a:r>
                      <a:r>
                        <a:rPr lang="it-IT" sz="1600" spc="-1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2E</a:t>
                      </a:r>
                      <a:r>
                        <a:rPr lang="it-IT" sz="1600" spc="-2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formate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rispettivamente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20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22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studenti</a:t>
                      </a:r>
                    </a:p>
                    <a:p>
                      <a:pPr marL="342900" lvl="0" indent="-342900" algn="just" eaLnBrk="0" hangingPunct="0">
                        <a:lnSpc>
                          <a:spcPts val="121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42900" lvl="0" indent="-342900" algn="just" eaLnBrk="0" hangingPunct="0">
                        <a:lnSpc>
                          <a:spcPts val="121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</a:txBody>
                  <a:tcPr marL="0" marR="0" marT="0" marB="0"/>
                </a:tc>
              </a:tr>
              <a:tr h="86409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286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Presentare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soluzioni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esplicitazione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spesa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pro-capite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modo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sia</a:t>
                      </a:r>
                      <a:r>
                        <a:rPr lang="it-IT" sz="1600" spc="2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possibile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comparazione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tre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opzioni.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921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fax 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 </a:t>
                      </a:r>
                      <a:r>
                        <a:rPr lang="it-IT" sz="1600" spc="1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preventivo 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Agenzia </a:t>
                      </a:r>
                      <a:r>
                        <a:rPr lang="it-IT" sz="1600" spc="1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1, 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fax 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 </a:t>
                      </a:r>
                      <a:r>
                        <a:rPr lang="it-IT" sz="1600" spc="1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preventivo </a:t>
                      </a:r>
                      <a:r>
                        <a:rPr lang="it-IT" sz="1600" spc="1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Agenzia 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2, </a:t>
                      </a:r>
                      <a:r>
                        <a:rPr lang="it-IT" sz="1600" spc="1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internet </a:t>
                      </a:r>
                      <a:r>
                        <a:rPr lang="it-IT" sz="1600" spc="1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determinare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prezzi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treni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degli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hotel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 fontScale="90000"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</a:t>
            </a:r>
            <a:r>
              <a:rPr lang="it-IT" sz="2000" dirty="0" smtClean="0"/>
              <a:t>secondo </a:t>
            </a:r>
            <a:r>
              <a:rPr lang="it-IT" sz="2000" dirty="0"/>
              <a:t>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740768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0200"/>
                <a:gridCol w="6984776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35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35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Produrre</a:t>
                      </a:r>
                      <a:r>
                        <a:rPr lang="it-IT" sz="1600" spc="9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testi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vario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tipo,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relazione</a:t>
                      </a:r>
                      <a:r>
                        <a:rPr lang="it-IT" sz="16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ai</a:t>
                      </a:r>
                      <a:r>
                        <a:rPr lang="it-IT" sz="16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differenti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scopi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comunicativi.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(Asse</a:t>
                      </a:r>
                      <a:r>
                        <a:rPr lang="it-IT" sz="16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3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linguaggi).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552060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biennio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540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Lettera</a:t>
                      </a:r>
                      <a:r>
                        <a:rPr lang="it-IT" sz="1600" spc="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Sindaco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cui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evidenziare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determinate</a:t>
                      </a:r>
                      <a:r>
                        <a:rPr lang="it-IT" sz="1600" spc="2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carenze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mezzi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trasporto,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penalizzano molti studenti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1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suggerire</a:t>
                      </a:r>
                      <a:r>
                        <a:rPr lang="it-IT" sz="1600" spc="1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possibili</a:t>
                      </a:r>
                      <a:r>
                        <a:rPr lang="it-IT" sz="16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soluzioni:</a:t>
                      </a:r>
                    </a:p>
                    <a:p>
                      <a:pPr marL="66040" marR="6540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9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a)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chiedere</a:t>
                      </a:r>
                      <a:r>
                        <a:rPr lang="it-IT" sz="1600" spc="9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un’integrazione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servizio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determinata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linea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autobus;</a:t>
                      </a:r>
                    </a:p>
                    <a:p>
                      <a:pPr marL="66040" marR="6540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35" dirty="0" smtClean="0">
                          <a:latin typeface="Arial Narrow"/>
                          <a:ea typeface="Times New Roman"/>
                          <a:cs typeface="Arial"/>
                        </a:rPr>
                        <a:t>b)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l’ampliamento</a:t>
                      </a:r>
                      <a:r>
                        <a:rPr lang="it-IT" sz="1600" spc="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piste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ciclabili;</a:t>
                      </a:r>
                    </a:p>
                    <a:p>
                      <a:pPr marL="408940" marR="6540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AutoNum type="alphaLcParenR" startAt="3"/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l’incremento</a:t>
                      </a:r>
                      <a:r>
                        <a:rPr lang="it-IT" sz="1600" spc="2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servizio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noleggio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biciclette.</a:t>
                      </a:r>
                    </a:p>
                    <a:p>
                      <a:pPr marL="408940" marR="6540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AutoNum type="alphaLcParenR" startAt="3"/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08940" marR="6540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None/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Argomentazione della scelta ritenuta prioritaria e/o più conveniente dal punto di vista economico o ecologico</a:t>
                      </a:r>
                    </a:p>
                    <a:p>
                      <a:pPr marL="408940" marR="6540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None/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Allegata 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documentazione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sostenere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richieste dal punto di vista economico e/o ecologico</a:t>
                      </a:r>
                    </a:p>
                    <a:p>
                      <a:pPr marL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10311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Lettera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relativa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documentazione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Tabelle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orarie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principali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 linee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 autobus,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dati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indagini,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es.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Istat,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sull’uso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2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mezzi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pubblici,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dati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indagini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condotte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nell’Istituto,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articoli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giornale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pertinenti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all’argomento,</a:t>
                      </a:r>
                      <a:r>
                        <a:rPr lang="it-IT" sz="16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dizionario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Italiano.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419</TotalTime>
  <Words>508</Words>
  <Application>Microsoft Office PowerPoint</Application>
  <PresentationFormat>Presentazione su schermo (4:3)</PresentationFormat>
  <Paragraphs>77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3</vt:i4>
      </vt:variant>
    </vt:vector>
  </HeadingPairs>
  <TitlesOfParts>
    <vt:vector size="4" baseType="lpstr">
      <vt:lpstr>Tema di Office</vt:lpstr>
      <vt:lpstr>Compiti autentici – scuola  primaria scuola la secondaria di secondo grado</vt:lpstr>
      <vt:lpstr>Compiti autentici – scuola  primaria scuola la secondaria di secondo grado</vt:lpstr>
      <vt:lpstr>Compiti autentici – scuola  primaria scuola la secondaria di secondo grado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Compiti autentici</dc:title>
  <dc:creator>Giancarlo</dc:creator>
  <cp:lastModifiedBy>Giancarlo</cp:lastModifiedBy>
  <cp:revision>8</cp:revision>
  <dcterms:created xsi:type="dcterms:W3CDTF">2017-03-15T09:07:38Z</dcterms:created>
  <dcterms:modified xsi:type="dcterms:W3CDTF">2019-09-19T16:47:56Z</dcterms:modified>
</cp:coreProperties>
</file>

<file path=docProps/thumbnail.jpeg>
</file>